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4"/>
  </p:notesMasterIdLst>
  <p:sldIdLst>
    <p:sldId id="610" r:id="rId2"/>
    <p:sldId id="611" r:id="rId3"/>
    <p:sldId id="562" r:id="rId4"/>
    <p:sldId id="591" r:id="rId5"/>
    <p:sldId id="612" r:id="rId6"/>
    <p:sldId id="593" r:id="rId7"/>
    <p:sldId id="614" r:id="rId8"/>
    <p:sldId id="615" r:id="rId9"/>
    <p:sldId id="595" r:id="rId10"/>
    <p:sldId id="618" r:id="rId11"/>
    <p:sldId id="619" r:id="rId12"/>
    <p:sldId id="620" r:id="rId13"/>
    <p:sldId id="617" r:id="rId14"/>
    <p:sldId id="642" r:id="rId15"/>
    <p:sldId id="643" r:id="rId16"/>
    <p:sldId id="622" r:id="rId17"/>
    <p:sldId id="646" r:id="rId18"/>
    <p:sldId id="645" r:id="rId19"/>
    <p:sldId id="648" r:id="rId20"/>
    <p:sldId id="649" r:id="rId21"/>
    <p:sldId id="650" r:id="rId22"/>
    <p:sldId id="651" r:id="rId23"/>
    <p:sldId id="652" r:id="rId24"/>
    <p:sldId id="621" r:id="rId25"/>
    <p:sldId id="644" r:id="rId26"/>
    <p:sldId id="624" r:id="rId27"/>
    <p:sldId id="623" r:id="rId28"/>
    <p:sldId id="653" r:id="rId29"/>
    <p:sldId id="654" r:id="rId30"/>
    <p:sldId id="657" r:id="rId31"/>
    <p:sldId id="659" r:id="rId32"/>
    <p:sldId id="660" r:id="rId33"/>
    <p:sldId id="655" r:id="rId34"/>
    <p:sldId id="656" r:id="rId35"/>
    <p:sldId id="661" r:id="rId36"/>
    <p:sldId id="662" r:id="rId37"/>
    <p:sldId id="625" r:id="rId38"/>
    <p:sldId id="627" r:id="rId39"/>
    <p:sldId id="599" r:id="rId40"/>
    <p:sldId id="600" r:id="rId41"/>
    <p:sldId id="628" r:id="rId42"/>
    <p:sldId id="632" r:id="rId43"/>
    <p:sldId id="629" r:id="rId44"/>
    <p:sldId id="630" r:id="rId45"/>
    <p:sldId id="631" r:id="rId46"/>
    <p:sldId id="594" r:id="rId47"/>
    <p:sldId id="634" r:id="rId48"/>
    <p:sldId id="635" r:id="rId49"/>
    <p:sldId id="636" r:id="rId50"/>
    <p:sldId id="637" r:id="rId51"/>
    <p:sldId id="638" r:id="rId52"/>
    <p:sldId id="639" r:id="rId53"/>
    <p:sldId id="640" r:id="rId54"/>
    <p:sldId id="641" r:id="rId55"/>
    <p:sldId id="602" r:id="rId56"/>
    <p:sldId id="603" r:id="rId57"/>
    <p:sldId id="605" r:id="rId58"/>
    <p:sldId id="604" r:id="rId59"/>
    <p:sldId id="606" r:id="rId60"/>
    <p:sldId id="607" r:id="rId61"/>
    <p:sldId id="608" r:id="rId62"/>
    <p:sldId id="277" r:id="rId63"/>
  </p:sldIdLst>
  <p:sldSz cx="9144000" cy="6858000" type="screen4x3"/>
  <p:notesSz cx="6858000" cy="9144000"/>
  <p:custDataLst>
    <p:tags r:id="rId6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rom RNN to Transformer" id="{82D00210-DD09-4549-BDFA-7CECF4AE21EB}">
          <p14:sldIdLst>
            <p14:sldId id="610"/>
            <p14:sldId id="611"/>
            <p14:sldId id="562"/>
            <p14:sldId id="591"/>
            <p14:sldId id="612"/>
            <p14:sldId id="593"/>
            <p14:sldId id="614"/>
            <p14:sldId id="615"/>
            <p14:sldId id="595"/>
            <p14:sldId id="618"/>
            <p14:sldId id="619"/>
            <p14:sldId id="620"/>
            <p14:sldId id="617"/>
            <p14:sldId id="642"/>
            <p14:sldId id="643"/>
            <p14:sldId id="622"/>
            <p14:sldId id="646"/>
            <p14:sldId id="645"/>
            <p14:sldId id="648"/>
            <p14:sldId id="649"/>
            <p14:sldId id="650"/>
            <p14:sldId id="651"/>
            <p14:sldId id="652"/>
            <p14:sldId id="621"/>
            <p14:sldId id="644"/>
            <p14:sldId id="624"/>
            <p14:sldId id="623"/>
            <p14:sldId id="653"/>
            <p14:sldId id="654"/>
            <p14:sldId id="657"/>
            <p14:sldId id="659"/>
            <p14:sldId id="660"/>
            <p14:sldId id="655"/>
            <p14:sldId id="656"/>
            <p14:sldId id="661"/>
            <p14:sldId id="662"/>
          </p14:sldIdLst>
        </p14:section>
        <p14:section name="Transformer加速器" id="{0E27D0C8-1DAD-40E2-B4D3-132544E773F9}">
          <p14:sldIdLst>
            <p14:sldId id="625"/>
            <p14:sldId id="627"/>
            <p14:sldId id="599"/>
            <p14:sldId id="600"/>
            <p14:sldId id="628"/>
            <p14:sldId id="632"/>
            <p14:sldId id="629"/>
            <p14:sldId id="630"/>
            <p14:sldId id="631"/>
          </p14:sldIdLst>
        </p14:section>
        <p14:section name="VQA到多模态" id="{4DFA502D-86EB-407E-B9B1-654593CCFD44}">
          <p14:sldIdLst>
            <p14:sldId id="594"/>
            <p14:sldId id="634"/>
            <p14:sldId id="635"/>
            <p14:sldId id="636"/>
            <p14:sldId id="637"/>
            <p14:sldId id="638"/>
            <p14:sldId id="639"/>
            <p14:sldId id="640"/>
            <p14:sldId id="641"/>
            <p14:sldId id="602"/>
            <p14:sldId id="603"/>
            <p14:sldId id="605"/>
            <p14:sldId id="604"/>
            <p14:sldId id="606"/>
            <p14:sldId id="607"/>
            <p14:sldId id="608"/>
            <p14:sldId id="277"/>
          </p14:sldIdLst>
        </p14:section>
      </p14:sectionLst>
    </p:ext>
    <p:ext uri="{EFAFB233-063F-42B5-8137-9DF3F51BA10A}">
      <p15:sldGuideLst xmlns:p15="http://schemas.microsoft.com/office/powerpoint/2012/main">
        <p15:guide id="1" pos="312" userDrawn="1">
          <p15:clr>
            <a:srgbClr val="A4A3A4"/>
          </p15:clr>
        </p15:guide>
        <p15:guide id="2" pos="5440" userDrawn="1">
          <p15:clr>
            <a:srgbClr val="A4A3A4"/>
          </p15:clr>
        </p15:guide>
        <p15:guide id="3" orient="horz" pos="648" userDrawn="1">
          <p15:clr>
            <a:srgbClr val="A4A3A4"/>
          </p15:clr>
        </p15:guide>
        <p15:guide id="4" orient="horz" pos="712" userDrawn="1">
          <p15:clr>
            <a:srgbClr val="A4A3A4"/>
          </p15:clr>
        </p15:guide>
        <p15:guide id="5" orient="horz" pos="3929" userDrawn="1">
          <p15:clr>
            <a:srgbClr val="A4A3A4"/>
          </p15:clr>
        </p15:guide>
        <p15:guide id="6" orient="horz" pos="386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indows 用户" initials="W用"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BFFF"/>
    <a:srgbClr val="72A2DC"/>
    <a:srgbClr val="B2D9FF"/>
    <a:srgbClr val="CA4E44"/>
    <a:srgbClr val="285EA0"/>
    <a:srgbClr val="6E97C8"/>
    <a:srgbClr val="4070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浅色样式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21" autoAdjust="0"/>
    <p:restoredTop sz="96314" autoAdjust="0"/>
  </p:normalViewPr>
  <p:slideViewPr>
    <p:cSldViewPr>
      <p:cViewPr varScale="1">
        <p:scale>
          <a:sx n="113" d="100"/>
          <a:sy n="113" d="100"/>
        </p:scale>
        <p:origin x="1422" y="96"/>
      </p:cViewPr>
      <p:guideLst>
        <p:guide pos="312"/>
        <p:guide pos="5440"/>
        <p:guide orient="horz" pos="648"/>
        <p:guide orient="horz" pos="712"/>
        <p:guide orient="horz" pos="3929"/>
        <p:guide orient="horz" pos="3864"/>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86" d="100"/>
          <a:sy n="86" d="100"/>
        </p:scale>
        <p:origin x="3864"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60600A-BFD8-47F4-AE96-876ED2386AAE}" type="datetimeFigureOut">
              <a:rPr lang="zh-CN" altLang="en-US" smtClean="0"/>
              <a:t>2023/7/5</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92C9F8-59B1-4692-BA57-892C3D2CBE2F}"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1</a:t>
            </a:fld>
            <a:endParaRPr lang="zh-CN" altLang="en-US"/>
          </a:p>
        </p:txBody>
      </p:sp>
    </p:spTree>
    <p:extLst>
      <p:ext uri="{BB962C8B-B14F-4D97-AF65-F5344CB8AC3E}">
        <p14:creationId xmlns:p14="http://schemas.microsoft.com/office/powerpoint/2010/main" val="2797947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10</a:t>
            </a:fld>
            <a:endParaRPr lang="zh-CN" altLang="en-US"/>
          </a:p>
        </p:txBody>
      </p:sp>
    </p:spTree>
    <p:extLst>
      <p:ext uri="{BB962C8B-B14F-4D97-AF65-F5344CB8AC3E}">
        <p14:creationId xmlns:p14="http://schemas.microsoft.com/office/powerpoint/2010/main" val="3620617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11</a:t>
            </a:fld>
            <a:endParaRPr lang="zh-CN" altLang="en-US"/>
          </a:p>
        </p:txBody>
      </p:sp>
    </p:spTree>
    <p:extLst>
      <p:ext uri="{BB962C8B-B14F-4D97-AF65-F5344CB8AC3E}">
        <p14:creationId xmlns:p14="http://schemas.microsoft.com/office/powerpoint/2010/main" val="2747806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12</a:t>
            </a:fld>
            <a:endParaRPr lang="zh-CN" altLang="en-US"/>
          </a:p>
        </p:txBody>
      </p:sp>
    </p:spTree>
    <p:extLst>
      <p:ext uri="{BB962C8B-B14F-4D97-AF65-F5344CB8AC3E}">
        <p14:creationId xmlns:p14="http://schemas.microsoft.com/office/powerpoint/2010/main" val="2540672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13</a:t>
            </a:fld>
            <a:endParaRPr lang="zh-CN" altLang="en-US"/>
          </a:p>
        </p:txBody>
      </p:sp>
    </p:spTree>
    <p:extLst>
      <p:ext uri="{BB962C8B-B14F-4D97-AF65-F5344CB8AC3E}">
        <p14:creationId xmlns:p14="http://schemas.microsoft.com/office/powerpoint/2010/main" val="3524060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14</a:t>
            </a:fld>
            <a:endParaRPr lang="zh-CN" altLang="en-US"/>
          </a:p>
        </p:txBody>
      </p:sp>
    </p:spTree>
    <p:extLst>
      <p:ext uri="{BB962C8B-B14F-4D97-AF65-F5344CB8AC3E}">
        <p14:creationId xmlns:p14="http://schemas.microsoft.com/office/powerpoint/2010/main" val="3103871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15</a:t>
            </a:fld>
            <a:endParaRPr lang="zh-CN" altLang="en-US"/>
          </a:p>
        </p:txBody>
      </p:sp>
    </p:spTree>
    <p:extLst>
      <p:ext uri="{BB962C8B-B14F-4D97-AF65-F5344CB8AC3E}">
        <p14:creationId xmlns:p14="http://schemas.microsoft.com/office/powerpoint/2010/main" val="2889316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16</a:t>
            </a:fld>
            <a:endParaRPr lang="zh-CN" altLang="en-US"/>
          </a:p>
        </p:txBody>
      </p:sp>
    </p:spTree>
    <p:extLst>
      <p:ext uri="{BB962C8B-B14F-4D97-AF65-F5344CB8AC3E}">
        <p14:creationId xmlns:p14="http://schemas.microsoft.com/office/powerpoint/2010/main" val="1695334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17</a:t>
            </a:fld>
            <a:endParaRPr lang="zh-CN" altLang="en-US"/>
          </a:p>
        </p:txBody>
      </p:sp>
    </p:spTree>
    <p:extLst>
      <p:ext uri="{BB962C8B-B14F-4D97-AF65-F5344CB8AC3E}">
        <p14:creationId xmlns:p14="http://schemas.microsoft.com/office/powerpoint/2010/main" val="1642306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18</a:t>
            </a:fld>
            <a:endParaRPr lang="zh-CN" altLang="en-US"/>
          </a:p>
        </p:txBody>
      </p:sp>
    </p:spTree>
    <p:extLst>
      <p:ext uri="{BB962C8B-B14F-4D97-AF65-F5344CB8AC3E}">
        <p14:creationId xmlns:p14="http://schemas.microsoft.com/office/powerpoint/2010/main" val="2923468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19</a:t>
            </a:fld>
            <a:endParaRPr lang="zh-CN" altLang="en-US"/>
          </a:p>
        </p:txBody>
      </p:sp>
    </p:spTree>
    <p:extLst>
      <p:ext uri="{BB962C8B-B14F-4D97-AF65-F5344CB8AC3E}">
        <p14:creationId xmlns:p14="http://schemas.microsoft.com/office/powerpoint/2010/main" val="3622996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2</a:t>
            </a:fld>
            <a:endParaRPr lang="zh-CN" altLang="en-US"/>
          </a:p>
        </p:txBody>
      </p:sp>
    </p:spTree>
    <p:extLst>
      <p:ext uri="{BB962C8B-B14F-4D97-AF65-F5344CB8AC3E}">
        <p14:creationId xmlns:p14="http://schemas.microsoft.com/office/powerpoint/2010/main" val="694785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20</a:t>
            </a:fld>
            <a:endParaRPr lang="zh-CN" altLang="en-US"/>
          </a:p>
        </p:txBody>
      </p:sp>
    </p:spTree>
    <p:extLst>
      <p:ext uri="{BB962C8B-B14F-4D97-AF65-F5344CB8AC3E}">
        <p14:creationId xmlns:p14="http://schemas.microsoft.com/office/powerpoint/2010/main" val="3009991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21</a:t>
            </a:fld>
            <a:endParaRPr lang="zh-CN" altLang="en-US"/>
          </a:p>
        </p:txBody>
      </p:sp>
    </p:spTree>
    <p:extLst>
      <p:ext uri="{BB962C8B-B14F-4D97-AF65-F5344CB8AC3E}">
        <p14:creationId xmlns:p14="http://schemas.microsoft.com/office/powerpoint/2010/main" val="228304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22</a:t>
            </a:fld>
            <a:endParaRPr lang="zh-CN" altLang="en-US"/>
          </a:p>
        </p:txBody>
      </p:sp>
    </p:spTree>
    <p:extLst>
      <p:ext uri="{BB962C8B-B14F-4D97-AF65-F5344CB8AC3E}">
        <p14:creationId xmlns:p14="http://schemas.microsoft.com/office/powerpoint/2010/main" val="26324922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23</a:t>
            </a:fld>
            <a:endParaRPr lang="zh-CN" altLang="en-US"/>
          </a:p>
        </p:txBody>
      </p:sp>
    </p:spTree>
    <p:extLst>
      <p:ext uri="{BB962C8B-B14F-4D97-AF65-F5344CB8AC3E}">
        <p14:creationId xmlns:p14="http://schemas.microsoft.com/office/powerpoint/2010/main" val="3805974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24</a:t>
            </a:fld>
            <a:endParaRPr lang="zh-CN" altLang="en-US"/>
          </a:p>
        </p:txBody>
      </p:sp>
    </p:spTree>
    <p:extLst>
      <p:ext uri="{BB962C8B-B14F-4D97-AF65-F5344CB8AC3E}">
        <p14:creationId xmlns:p14="http://schemas.microsoft.com/office/powerpoint/2010/main" val="1213179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25</a:t>
            </a:fld>
            <a:endParaRPr lang="zh-CN" altLang="en-US"/>
          </a:p>
        </p:txBody>
      </p:sp>
    </p:spTree>
    <p:extLst>
      <p:ext uri="{BB962C8B-B14F-4D97-AF65-F5344CB8AC3E}">
        <p14:creationId xmlns:p14="http://schemas.microsoft.com/office/powerpoint/2010/main" val="36469301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26</a:t>
            </a:fld>
            <a:endParaRPr lang="zh-CN" altLang="en-US"/>
          </a:p>
        </p:txBody>
      </p:sp>
    </p:spTree>
    <p:extLst>
      <p:ext uri="{BB962C8B-B14F-4D97-AF65-F5344CB8AC3E}">
        <p14:creationId xmlns:p14="http://schemas.microsoft.com/office/powerpoint/2010/main" val="7359130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27</a:t>
            </a:fld>
            <a:endParaRPr lang="zh-CN" altLang="en-US"/>
          </a:p>
        </p:txBody>
      </p:sp>
    </p:spTree>
    <p:extLst>
      <p:ext uri="{BB962C8B-B14F-4D97-AF65-F5344CB8AC3E}">
        <p14:creationId xmlns:p14="http://schemas.microsoft.com/office/powerpoint/2010/main" val="7690571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28</a:t>
            </a:fld>
            <a:endParaRPr lang="zh-CN" altLang="en-US"/>
          </a:p>
        </p:txBody>
      </p:sp>
    </p:spTree>
    <p:extLst>
      <p:ext uri="{BB962C8B-B14F-4D97-AF65-F5344CB8AC3E}">
        <p14:creationId xmlns:p14="http://schemas.microsoft.com/office/powerpoint/2010/main" val="6621108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29</a:t>
            </a:fld>
            <a:endParaRPr lang="zh-CN" altLang="en-US"/>
          </a:p>
        </p:txBody>
      </p:sp>
    </p:spTree>
    <p:extLst>
      <p:ext uri="{BB962C8B-B14F-4D97-AF65-F5344CB8AC3E}">
        <p14:creationId xmlns:p14="http://schemas.microsoft.com/office/powerpoint/2010/main" val="11866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3</a:t>
            </a:fld>
            <a:endParaRPr lang="zh-CN" altLang="en-US"/>
          </a:p>
        </p:txBody>
      </p:sp>
    </p:spTree>
    <p:extLst>
      <p:ext uri="{BB962C8B-B14F-4D97-AF65-F5344CB8AC3E}">
        <p14:creationId xmlns:p14="http://schemas.microsoft.com/office/powerpoint/2010/main" val="40837244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30</a:t>
            </a:fld>
            <a:endParaRPr lang="zh-CN" altLang="en-US"/>
          </a:p>
        </p:txBody>
      </p:sp>
    </p:spTree>
    <p:extLst>
      <p:ext uri="{BB962C8B-B14F-4D97-AF65-F5344CB8AC3E}">
        <p14:creationId xmlns:p14="http://schemas.microsoft.com/office/powerpoint/2010/main" val="11661151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31</a:t>
            </a:fld>
            <a:endParaRPr lang="zh-CN" altLang="en-US"/>
          </a:p>
        </p:txBody>
      </p:sp>
    </p:spTree>
    <p:extLst>
      <p:ext uri="{BB962C8B-B14F-4D97-AF65-F5344CB8AC3E}">
        <p14:creationId xmlns:p14="http://schemas.microsoft.com/office/powerpoint/2010/main" val="33889317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32</a:t>
            </a:fld>
            <a:endParaRPr lang="zh-CN" altLang="en-US"/>
          </a:p>
        </p:txBody>
      </p:sp>
    </p:spTree>
    <p:extLst>
      <p:ext uri="{BB962C8B-B14F-4D97-AF65-F5344CB8AC3E}">
        <p14:creationId xmlns:p14="http://schemas.microsoft.com/office/powerpoint/2010/main" val="11215213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33</a:t>
            </a:fld>
            <a:endParaRPr lang="zh-CN" altLang="en-US"/>
          </a:p>
        </p:txBody>
      </p:sp>
    </p:spTree>
    <p:extLst>
      <p:ext uri="{BB962C8B-B14F-4D97-AF65-F5344CB8AC3E}">
        <p14:creationId xmlns:p14="http://schemas.microsoft.com/office/powerpoint/2010/main" val="10429878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34</a:t>
            </a:fld>
            <a:endParaRPr lang="zh-CN" altLang="en-US"/>
          </a:p>
        </p:txBody>
      </p:sp>
    </p:spTree>
    <p:extLst>
      <p:ext uri="{BB962C8B-B14F-4D97-AF65-F5344CB8AC3E}">
        <p14:creationId xmlns:p14="http://schemas.microsoft.com/office/powerpoint/2010/main" val="22429177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35</a:t>
            </a:fld>
            <a:endParaRPr lang="zh-CN" altLang="en-US"/>
          </a:p>
        </p:txBody>
      </p:sp>
    </p:spTree>
    <p:extLst>
      <p:ext uri="{BB962C8B-B14F-4D97-AF65-F5344CB8AC3E}">
        <p14:creationId xmlns:p14="http://schemas.microsoft.com/office/powerpoint/2010/main" val="10984942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36</a:t>
            </a:fld>
            <a:endParaRPr lang="zh-CN" altLang="en-US"/>
          </a:p>
        </p:txBody>
      </p:sp>
    </p:spTree>
    <p:extLst>
      <p:ext uri="{BB962C8B-B14F-4D97-AF65-F5344CB8AC3E}">
        <p14:creationId xmlns:p14="http://schemas.microsoft.com/office/powerpoint/2010/main" val="22548888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37</a:t>
            </a:fld>
            <a:endParaRPr lang="zh-CN" altLang="en-US"/>
          </a:p>
        </p:txBody>
      </p:sp>
    </p:spTree>
    <p:extLst>
      <p:ext uri="{BB962C8B-B14F-4D97-AF65-F5344CB8AC3E}">
        <p14:creationId xmlns:p14="http://schemas.microsoft.com/office/powerpoint/2010/main" val="16064331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38</a:t>
            </a:fld>
            <a:endParaRPr lang="zh-CN" altLang="en-US"/>
          </a:p>
        </p:txBody>
      </p:sp>
    </p:spTree>
    <p:extLst>
      <p:ext uri="{BB962C8B-B14F-4D97-AF65-F5344CB8AC3E}">
        <p14:creationId xmlns:p14="http://schemas.microsoft.com/office/powerpoint/2010/main" val="42208967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39</a:t>
            </a:fld>
            <a:endParaRPr lang="zh-CN" altLang="en-US"/>
          </a:p>
        </p:txBody>
      </p:sp>
    </p:spTree>
    <p:extLst>
      <p:ext uri="{BB962C8B-B14F-4D97-AF65-F5344CB8AC3E}">
        <p14:creationId xmlns:p14="http://schemas.microsoft.com/office/powerpoint/2010/main" val="1847469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4</a:t>
            </a:fld>
            <a:endParaRPr lang="zh-CN" altLang="en-US"/>
          </a:p>
        </p:txBody>
      </p:sp>
    </p:spTree>
    <p:extLst>
      <p:ext uri="{BB962C8B-B14F-4D97-AF65-F5344CB8AC3E}">
        <p14:creationId xmlns:p14="http://schemas.microsoft.com/office/powerpoint/2010/main" val="21693489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40</a:t>
            </a:fld>
            <a:endParaRPr lang="zh-CN" altLang="en-US"/>
          </a:p>
        </p:txBody>
      </p:sp>
    </p:spTree>
    <p:extLst>
      <p:ext uri="{BB962C8B-B14F-4D97-AF65-F5344CB8AC3E}">
        <p14:creationId xmlns:p14="http://schemas.microsoft.com/office/powerpoint/2010/main" val="8203742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41</a:t>
            </a:fld>
            <a:endParaRPr lang="zh-CN" altLang="en-US"/>
          </a:p>
        </p:txBody>
      </p:sp>
    </p:spTree>
    <p:extLst>
      <p:ext uri="{BB962C8B-B14F-4D97-AF65-F5344CB8AC3E}">
        <p14:creationId xmlns:p14="http://schemas.microsoft.com/office/powerpoint/2010/main" val="5657475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42</a:t>
            </a:fld>
            <a:endParaRPr lang="zh-CN" altLang="en-US"/>
          </a:p>
        </p:txBody>
      </p:sp>
    </p:spTree>
    <p:extLst>
      <p:ext uri="{BB962C8B-B14F-4D97-AF65-F5344CB8AC3E}">
        <p14:creationId xmlns:p14="http://schemas.microsoft.com/office/powerpoint/2010/main" val="13687743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43</a:t>
            </a:fld>
            <a:endParaRPr lang="zh-CN" altLang="en-US"/>
          </a:p>
        </p:txBody>
      </p:sp>
    </p:spTree>
    <p:extLst>
      <p:ext uri="{BB962C8B-B14F-4D97-AF65-F5344CB8AC3E}">
        <p14:creationId xmlns:p14="http://schemas.microsoft.com/office/powerpoint/2010/main" val="15432339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44</a:t>
            </a:fld>
            <a:endParaRPr lang="zh-CN" altLang="en-US"/>
          </a:p>
        </p:txBody>
      </p:sp>
    </p:spTree>
    <p:extLst>
      <p:ext uri="{BB962C8B-B14F-4D97-AF65-F5344CB8AC3E}">
        <p14:creationId xmlns:p14="http://schemas.microsoft.com/office/powerpoint/2010/main" val="36182133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45</a:t>
            </a:fld>
            <a:endParaRPr lang="zh-CN" altLang="en-US"/>
          </a:p>
        </p:txBody>
      </p:sp>
    </p:spTree>
    <p:extLst>
      <p:ext uri="{BB962C8B-B14F-4D97-AF65-F5344CB8AC3E}">
        <p14:creationId xmlns:p14="http://schemas.microsoft.com/office/powerpoint/2010/main" val="36377715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46</a:t>
            </a:fld>
            <a:endParaRPr lang="zh-CN" altLang="en-US"/>
          </a:p>
        </p:txBody>
      </p:sp>
    </p:spTree>
    <p:extLst>
      <p:ext uri="{BB962C8B-B14F-4D97-AF65-F5344CB8AC3E}">
        <p14:creationId xmlns:p14="http://schemas.microsoft.com/office/powerpoint/2010/main" val="916843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47</a:t>
            </a:fld>
            <a:endParaRPr lang="zh-CN" altLang="en-US"/>
          </a:p>
        </p:txBody>
      </p:sp>
    </p:spTree>
    <p:extLst>
      <p:ext uri="{BB962C8B-B14F-4D97-AF65-F5344CB8AC3E}">
        <p14:creationId xmlns:p14="http://schemas.microsoft.com/office/powerpoint/2010/main" val="4687070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48</a:t>
            </a:fld>
            <a:endParaRPr lang="zh-CN" altLang="en-US"/>
          </a:p>
        </p:txBody>
      </p:sp>
    </p:spTree>
    <p:extLst>
      <p:ext uri="{BB962C8B-B14F-4D97-AF65-F5344CB8AC3E}">
        <p14:creationId xmlns:p14="http://schemas.microsoft.com/office/powerpoint/2010/main" val="38263917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49</a:t>
            </a:fld>
            <a:endParaRPr lang="zh-CN" altLang="en-US"/>
          </a:p>
        </p:txBody>
      </p:sp>
    </p:spTree>
    <p:extLst>
      <p:ext uri="{BB962C8B-B14F-4D97-AF65-F5344CB8AC3E}">
        <p14:creationId xmlns:p14="http://schemas.microsoft.com/office/powerpoint/2010/main" val="1755077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5</a:t>
            </a:fld>
            <a:endParaRPr lang="zh-CN" altLang="en-US"/>
          </a:p>
        </p:txBody>
      </p:sp>
    </p:spTree>
    <p:extLst>
      <p:ext uri="{BB962C8B-B14F-4D97-AF65-F5344CB8AC3E}">
        <p14:creationId xmlns:p14="http://schemas.microsoft.com/office/powerpoint/2010/main" val="599899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50</a:t>
            </a:fld>
            <a:endParaRPr lang="zh-CN" altLang="en-US"/>
          </a:p>
        </p:txBody>
      </p:sp>
    </p:spTree>
    <p:extLst>
      <p:ext uri="{BB962C8B-B14F-4D97-AF65-F5344CB8AC3E}">
        <p14:creationId xmlns:p14="http://schemas.microsoft.com/office/powerpoint/2010/main" val="11805211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51</a:t>
            </a:fld>
            <a:endParaRPr lang="zh-CN" altLang="en-US"/>
          </a:p>
        </p:txBody>
      </p:sp>
    </p:spTree>
    <p:extLst>
      <p:ext uri="{BB962C8B-B14F-4D97-AF65-F5344CB8AC3E}">
        <p14:creationId xmlns:p14="http://schemas.microsoft.com/office/powerpoint/2010/main" val="40290014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52</a:t>
            </a:fld>
            <a:endParaRPr lang="zh-CN" altLang="en-US"/>
          </a:p>
        </p:txBody>
      </p:sp>
    </p:spTree>
    <p:extLst>
      <p:ext uri="{BB962C8B-B14F-4D97-AF65-F5344CB8AC3E}">
        <p14:creationId xmlns:p14="http://schemas.microsoft.com/office/powerpoint/2010/main" val="9781991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53</a:t>
            </a:fld>
            <a:endParaRPr lang="zh-CN" altLang="en-US"/>
          </a:p>
        </p:txBody>
      </p:sp>
    </p:spTree>
    <p:extLst>
      <p:ext uri="{BB962C8B-B14F-4D97-AF65-F5344CB8AC3E}">
        <p14:creationId xmlns:p14="http://schemas.microsoft.com/office/powerpoint/2010/main" val="28350251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54</a:t>
            </a:fld>
            <a:endParaRPr lang="zh-CN" altLang="en-US"/>
          </a:p>
        </p:txBody>
      </p:sp>
    </p:spTree>
    <p:extLst>
      <p:ext uri="{BB962C8B-B14F-4D97-AF65-F5344CB8AC3E}">
        <p14:creationId xmlns:p14="http://schemas.microsoft.com/office/powerpoint/2010/main" val="8697445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55</a:t>
            </a:fld>
            <a:endParaRPr lang="zh-CN" altLang="en-US"/>
          </a:p>
        </p:txBody>
      </p:sp>
    </p:spTree>
    <p:extLst>
      <p:ext uri="{BB962C8B-B14F-4D97-AF65-F5344CB8AC3E}">
        <p14:creationId xmlns:p14="http://schemas.microsoft.com/office/powerpoint/2010/main" val="3834537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56</a:t>
            </a:fld>
            <a:endParaRPr lang="zh-CN" altLang="en-US"/>
          </a:p>
        </p:txBody>
      </p:sp>
    </p:spTree>
    <p:extLst>
      <p:ext uri="{BB962C8B-B14F-4D97-AF65-F5344CB8AC3E}">
        <p14:creationId xmlns:p14="http://schemas.microsoft.com/office/powerpoint/2010/main" val="26154661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57</a:t>
            </a:fld>
            <a:endParaRPr lang="zh-CN" altLang="en-US"/>
          </a:p>
        </p:txBody>
      </p:sp>
    </p:spTree>
    <p:extLst>
      <p:ext uri="{BB962C8B-B14F-4D97-AF65-F5344CB8AC3E}">
        <p14:creationId xmlns:p14="http://schemas.microsoft.com/office/powerpoint/2010/main" val="1682697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58</a:t>
            </a:fld>
            <a:endParaRPr lang="zh-CN" altLang="en-US"/>
          </a:p>
        </p:txBody>
      </p:sp>
    </p:spTree>
    <p:extLst>
      <p:ext uri="{BB962C8B-B14F-4D97-AF65-F5344CB8AC3E}">
        <p14:creationId xmlns:p14="http://schemas.microsoft.com/office/powerpoint/2010/main" val="32208688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59</a:t>
            </a:fld>
            <a:endParaRPr lang="zh-CN" altLang="en-US"/>
          </a:p>
        </p:txBody>
      </p:sp>
    </p:spTree>
    <p:extLst>
      <p:ext uri="{BB962C8B-B14F-4D97-AF65-F5344CB8AC3E}">
        <p14:creationId xmlns:p14="http://schemas.microsoft.com/office/powerpoint/2010/main" val="1741655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6</a:t>
            </a:fld>
            <a:endParaRPr lang="zh-CN" altLang="en-US"/>
          </a:p>
        </p:txBody>
      </p:sp>
    </p:spTree>
    <p:extLst>
      <p:ext uri="{BB962C8B-B14F-4D97-AF65-F5344CB8AC3E}">
        <p14:creationId xmlns:p14="http://schemas.microsoft.com/office/powerpoint/2010/main" val="4136838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60</a:t>
            </a:fld>
            <a:endParaRPr lang="zh-CN" altLang="en-US"/>
          </a:p>
        </p:txBody>
      </p:sp>
    </p:spTree>
    <p:extLst>
      <p:ext uri="{BB962C8B-B14F-4D97-AF65-F5344CB8AC3E}">
        <p14:creationId xmlns:p14="http://schemas.microsoft.com/office/powerpoint/2010/main" val="7959216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61</a:t>
            </a:fld>
            <a:endParaRPr lang="zh-CN" altLang="en-US"/>
          </a:p>
        </p:txBody>
      </p:sp>
    </p:spTree>
    <p:extLst>
      <p:ext uri="{BB962C8B-B14F-4D97-AF65-F5344CB8AC3E}">
        <p14:creationId xmlns:p14="http://schemas.microsoft.com/office/powerpoint/2010/main" val="4117267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7</a:t>
            </a:fld>
            <a:endParaRPr lang="zh-CN" altLang="en-US"/>
          </a:p>
        </p:txBody>
      </p:sp>
    </p:spTree>
    <p:extLst>
      <p:ext uri="{BB962C8B-B14F-4D97-AF65-F5344CB8AC3E}">
        <p14:creationId xmlns:p14="http://schemas.microsoft.com/office/powerpoint/2010/main" val="3987347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8</a:t>
            </a:fld>
            <a:endParaRPr lang="zh-CN" altLang="en-US"/>
          </a:p>
        </p:txBody>
      </p:sp>
    </p:spTree>
    <p:extLst>
      <p:ext uri="{BB962C8B-B14F-4D97-AF65-F5344CB8AC3E}">
        <p14:creationId xmlns:p14="http://schemas.microsoft.com/office/powerpoint/2010/main" val="778909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92C9F8-59B1-4692-BA57-892C3D2CBE2F}" type="slidenum">
              <a:rPr lang="zh-CN" altLang="en-US" smtClean="0"/>
              <a:t>9</a:t>
            </a:fld>
            <a:endParaRPr lang="zh-CN" altLang="en-US"/>
          </a:p>
        </p:txBody>
      </p:sp>
    </p:spTree>
    <p:extLst>
      <p:ext uri="{BB962C8B-B14F-4D97-AF65-F5344CB8AC3E}">
        <p14:creationId xmlns:p14="http://schemas.microsoft.com/office/powerpoint/2010/main" val="459956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AA5707E-FC11-447F-B219-B9FDDB693A56}" type="datetime1">
              <a:rPr lang="zh-CN" altLang="en-US" smtClean="0"/>
              <a:t>2023/7/5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CF5BEB-7131-4BCD-AAE0-489775A1F69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C47ABAD-FE92-453C-AD29-69EC72554810}" type="datetime1">
              <a:rPr lang="zh-CN" altLang="en-US" smtClean="0"/>
              <a:t>2023/7/5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CF5BEB-7131-4BCD-AAE0-489775A1F699}"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985E89F-B0F4-4E8B-8E82-6CAA87C0E58C}" type="datetime1">
              <a:rPr lang="zh-CN" altLang="en-US" smtClean="0"/>
              <a:t>2023/7/5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CF5BEB-7131-4BCD-AAE0-489775A1F699}"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001B440-8EAD-4967-9AC6-10E4DEDE616D}" type="datetime1">
              <a:rPr lang="zh-CN" altLang="en-US" smtClean="0"/>
              <a:t>2023/7/5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CF5BEB-7131-4BCD-AAE0-489775A1F699}"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2EB4FBB-5A98-43AE-A7A5-2A2C89A1988D}" type="datetime1">
              <a:rPr lang="zh-CN" altLang="en-US" smtClean="0"/>
              <a:t>2023/7/5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CF5BEB-7131-4BCD-AAE0-489775A1F69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9045E8-0C49-43A8-8003-7C5E0365DB8F}" type="datetime1">
              <a:rPr lang="zh-CN" altLang="en-US" smtClean="0"/>
              <a:t>2023/7/5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9CF5BEB-7131-4BCD-AAE0-489775A1F69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F72FB02-4644-4A2C-B850-5779B5D566A2}" type="datetime1">
              <a:rPr lang="zh-CN" altLang="en-US" smtClean="0"/>
              <a:t>2023/7/5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9CF5BEB-7131-4BCD-AAE0-489775A1F69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BF7E512-7B83-431E-9B32-7F14020B106F}" type="datetime1">
              <a:rPr lang="zh-CN" altLang="en-US" smtClean="0"/>
              <a:t>2023/7/5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9CF5BEB-7131-4BCD-AAE0-489775A1F699}"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A88BE1D-1756-48FC-8F0D-3EE0842FC763}" type="datetime1">
              <a:rPr lang="zh-CN" altLang="en-US" smtClean="0"/>
              <a:t>2023/7/5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9CF5BEB-7131-4BCD-AAE0-489775A1F699}"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19DD12F-B134-4339-8657-CFA0C1C42B91}" type="datetime1">
              <a:rPr lang="zh-CN" altLang="en-US" smtClean="0"/>
              <a:t>2023/7/5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9CF5BEB-7131-4BCD-AAE0-489775A1F69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54FE995-CEEF-4F7F-AD06-B21EC910223B}" type="datetime1">
              <a:rPr lang="zh-CN" altLang="en-US" smtClean="0"/>
              <a:t>2023/7/5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9CF5BEB-7131-4BCD-AAE0-489775A1F69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B7EA1F-E66F-4983-92EA-15BF97E8788C}" type="datetime1">
              <a:rPr lang="zh-CN" altLang="en-US" smtClean="0"/>
              <a:t>2023/7/5</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CF5BEB-7131-4BCD-AAE0-489775A1F69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pos="5440"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0.png"/><Relationship Id="rId10" Type="http://schemas.openxmlformats.org/officeDocument/2006/relationships/image" Target="../media/image41.png"/><Relationship Id="rId4" Type="http://schemas.openxmlformats.org/officeDocument/2006/relationships/image" Target="../media/image39.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4.emf"/><Relationship Id="rId4" Type="http://schemas.openxmlformats.org/officeDocument/2006/relationships/image" Target="../media/image43.emf"/></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10.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24.xml"/><Relationship Id="rId7" Type="http://schemas.openxmlformats.org/officeDocument/2006/relationships/image" Target="../media/image480.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60.png"/><Relationship Id="rId5" Type="http://schemas.openxmlformats.org/officeDocument/2006/relationships/image" Target="../media/image55.png"/><Relationship Id="rId4" Type="http://schemas.openxmlformats.org/officeDocument/2006/relationships/image" Target="../media/image1.png"/><Relationship Id="rId9" Type="http://schemas.openxmlformats.org/officeDocument/2006/relationships/image" Target="../media/image54.wmf"/></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s://www.pinecone.io/learn/batch-layer-normalization/" TargetMode="Externa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62.emf"/></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4.emf"/><Relationship Id="rId5" Type="http://schemas.openxmlformats.org/officeDocument/2006/relationships/image" Target="../media/image63.emf"/><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3.emf"/><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69.emf"/><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72.gif"/><Relationship Id="rId4" Type="http://schemas.openxmlformats.org/officeDocument/2006/relationships/image" Target="../media/image71.gif"/></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s://doi.org/10.1145/3400302.3415640"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1.png"/><Relationship Id="rId7"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7.png"/><Relationship Id="rId4" Type="http://schemas.openxmlformats.org/officeDocument/2006/relationships/hyperlink" Target="https://doi.org/10.1145/3400302.3415640" TargetMode="External"/><Relationship Id="rId9" Type="http://schemas.openxmlformats.org/officeDocument/2006/relationships/image" Target="../media/image590.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hyperlink" Target="https://doi.org/10.1145/3400302.3415640"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40.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hyperlink" Target="https://doi.org/10.1145/3400302.3415640"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hyperlink" Target="https://doi.org/10.1145/3400302.3415640"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hyperlink" Target="https://doi.org/10.1145/3400302.3415640"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hyperlink" Target="https://doi.org/10.1145/3400302.3415640"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hyperlink" Target="https://doi.org/10.1145/3400302.3415640"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hyperlink" Target="https://doi.org/10.1109/ISSCC42615.2023.10067842"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hyperlink" Target="https://www.zhihu.com/search?q=128%20mel-spectrogram%20bins&amp;search_source=Entity&amp;hybrid_search_source=Entity&amp;hybrid_search_extra=%7B%22sourceType%22%3A%22answer%22%2C%22sourceId%22%3A3025387965%7D" TargetMode="External"/><Relationship Id="rId4" Type="http://schemas.openxmlformats.org/officeDocument/2006/relationships/hyperlink" Target="https://doi.org/10.48550/arXiv.2305.05665"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hyperlink" Target="https://doi.org/10.48550/arXiv.2305.05665"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hyperlink" Target="https://doi.org/10.48550/arXiv.2305.05665"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7.jpe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90.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hyperlink" Target="https://doi.org/10.1109/MICRO56248.2022.00058"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hyperlink" Target="https://doi.org/10.1109/MICRO56248.2022.00058"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3358728" cy="400110"/>
          </a:xfrm>
          <a:prstGeom prst="rect">
            <a:avLst/>
          </a:prstGeom>
          <a:noFill/>
        </p:spPr>
        <p:txBody>
          <a:bodyPr wrap="square" rtlCol="0">
            <a:spAutoFit/>
          </a:bodyPr>
          <a:lstStyle/>
          <a:p>
            <a:r>
              <a:rPr lang="zh-CN" altLang="en-US" sz="2000" b="1" dirty="0">
                <a:latin typeface="Arial" panose="020B0604020202020204" pitchFamily="34" charset="0"/>
                <a:ea typeface="微软雅黑" panose="020B0503020204020204" pitchFamily="34" charset="-122"/>
                <a:cs typeface="Arial" panose="020B0604020202020204" pitchFamily="34" charset="0"/>
              </a:rPr>
              <a:t>序列模型</a:t>
            </a: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3" name="矩形 2"/>
          <p:cNvSpPr/>
          <p:nvPr/>
        </p:nvSpPr>
        <p:spPr>
          <a:xfrm>
            <a:off x="107504" y="1268760"/>
            <a:ext cx="184731" cy="400110"/>
          </a:xfrm>
          <a:prstGeom prst="rect">
            <a:avLst/>
          </a:prstGeom>
        </p:spPr>
        <p:txBody>
          <a:bodyPr wrap="none">
            <a:spAutoFit/>
          </a:bodyPr>
          <a:lstStyle/>
          <a:p>
            <a:endParaRPr lang="zh-CN" altLang="en-US" sz="2000">
              <a:solidFill>
                <a:srgbClr val="002060"/>
              </a:solidFill>
            </a:endParaRPr>
          </a:p>
        </p:txBody>
      </p:sp>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1</a:t>
            </a:fld>
            <a:endParaRPr lang="zh-CN" altLang="en-US">
              <a:latin typeface="Arial" panose="020B0604020202020204" pitchFamily="34" charset="0"/>
              <a:ea typeface="微软雅黑" panose="020B0503020204020204" pitchFamily="34" charset="-122"/>
            </a:endParaRPr>
          </a:p>
        </p:txBody>
      </p:sp>
      <p:sp>
        <p:nvSpPr>
          <p:cNvPr id="17" name="文本框 16">
            <a:extLst>
              <a:ext uri="{FF2B5EF4-FFF2-40B4-BE49-F238E27FC236}">
                <a16:creationId xmlns:a16="http://schemas.microsoft.com/office/drawing/2014/main" id="{FC5561B0-9A4A-4BB2-90AE-794417CDD59F}"/>
              </a:ext>
            </a:extLst>
          </p:cNvPr>
          <p:cNvSpPr txBox="1"/>
          <p:nvPr/>
        </p:nvSpPr>
        <p:spPr>
          <a:xfrm>
            <a:off x="495300" y="1124744"/>
            <a:ext cx="8140700" cy="1477328"/>
          </a:xfrm>
          <a:prstGeom prst="rect">
            <a:avLst/>
          </a:prstGeom>
          <a:noFill/>
        </p:spPr>
        <p:txBody>
          <a:bodyPr wrap="square" rtlCol="0">
            <a:spAutoFit/>
          </a:bodyPr>
          <a:lstStyle/>
          <a:p>
            <a:pPr marL="285750" indent="-285750">
              <a:buFont typeface="Arial" panose="020B0604020202020204" pitchFamily="34" charset="0"/>
              <a:buChar char="•"/>
            </a:pPr>
            <a:r>
              <a:rPr lang="zh-CN" altLang="en-US" dirty="0"/>
              <a:t>音乐、语言、文本和视频都是连续的</a:t>
            </a:r>
            <a:endParaRPr lang="en-US" altLang="zh-CN" dirty="0"/>
          </a:p>
          <a:p>
            <a:pPr marL="742950" lvl="1" indent="-285750">
              <a:buFont typeface="Arial" panose="020B0604020202020204" pitchFamily="34" charset="0"/>
              <a:buChar char="•"/>
            </a:pPr>
            <a:r>
              <a:rPr lang="zh-CN" altLang="en-US" dirty="0"/>
              <a:t>标题“狗咬人”远没有“人咬狗”那么令人惊讶</a:t>
            </a:r>
            <a:endParaRPr lang="en-US" altLang="zh-CN" dirty="0"/>
          </a:p>
          <a:p>
            <a:pPr marL="285750" indent="-285750">
              <a:buFont typeface="Arial" panose="020B0604020202020204" pitchFamily="34" charset="0"/>
              <a:buChar char="•"/>
            </a:pPr>
            <a:r>
              <a:rPr lang="zh-CN" altLang="en-US" dirty="0"/>
              <a:t>大地震发生后，很有可能会有几次小地震</a:t>
            </a:r>
            <a:endParaRPr lang="en-US" altLang="zh-CN" dirty="0"/>
          </a:p>
          <a:p>
            <a:pPr marL="285750" indent="-285750">
              <a:buFont typeface="Arial" panose="020B0604020202020204" pitchFamily="34" charset="0"/>
              <a:buChar char="•"/>
            </a:pPr>
            <a:r>
              <a:rPr lang="zh-CN" altLang="en-US" dirty="0"/>
              <a:t>人的互动是连续的，从网上的吵架可以看出</a:t>
            </a:r>
            <a:endParaRPr lang="en-US" altLang="zh-CN" dirty="0"/>
          </a:p>
          <a:p>
            <a:pPr marL="285750" indent="-285750">
              <a:buFont typeface="Arial" panose="020B0604020202020204" pitchFamily="34" charset="0"/>
              <a:buChar char="•"/>
            </a:pPr>
            <a:r>
              <a:rPr lang="zh-CN" altLang="en-US" dirty="0"/>
              <a:t>预测明天的股价要比填补昨天遗失的股价要更困难</a:t>
            </a:r>
            <a:endParaRPr lang="en-US" altLang="zh-CN" dirty="0"/>
          </a:p>
        </p:txBody>
      </p:sp>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5AE87ACC-EDA5-409B-9316-08F4F6FFC482}"/>
                  </a:ext>
                </a:extLst>
              </p:cNvPr>
              <p:cNvSpPr txBox="1"/>
              <p:nvPr/>
            </p:nvSpPr>
            <p:spPr>
              <a:xfrm>
                <a:off x="1113328" y="3244334"/>
                <a:ext cx="6917343" cy="369332"/>
              </a:xfrm>
              <a:prstGeom prst="rect">
                <a:avLst/>
              </a:prstGeom>
              <a:noFill/>
            </p:spPr>
            <p:txBody>
              <a:bodyPr wrap="none" rtlCol="0">
                <a:spAutoFit/>
              </a:bodyPr>
              <a:lstStyle/>
              <a:p>
                <a14:m>
                  <m:oMath xmlns:m="http://schemas.openxmlformats.org/officeDocument/2006/math">
                    <m:r>
                      <a:rPr lang="en-US" altLang="zh-CN" b="0" i="1" smtClean="0">
                        <a:latin typeface="Cambria Math" panose="02040503050406030204" pitchFamily="18" charset="0"/>
                      </a:rPr>
                      <m:t>𝑝</m:t>
                    </m:r>
                    <m:d>
                      <m:dPr>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1</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2</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𝑇</m:t>
                            </m:r>
                          </m:sub>
                        </m:sSub>
                      </m:e>
                    </m:d>
                    <m:r>
                      <a:rPr lang="en-US" altLang="zh-CN" b="0" i="1" smtClean="0">
                        <a:latin typeface="Cambria Math" panose="02040503050406030204" pitchFamily="18" charset="0"/>
                      </a:rPr>
                      <m:t>=</m:t>
                    </m:r>
                    <m:r>
                      <a:rPr lang="en-US" altLang="zh-CN" b="0" i="1" smtClean="0">
                        <a:latin typeface="Cambria Math" panose="02040503050406030204" pitchFamily="18" charset="0"/>
                      </a:rPr>
                      <m:t>𝑝</m:t>
                    </m:r>
                    <m:d>
                      <m:dPr>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1</m:t>
                            </m:r>
                          </m:sub>
                        </m:sSub>
                      </m:e>
                    </m:d>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𝑝</m:t>
                    </m:r>
                    <m:d>
                      <m:dPr>
                        <m:ctrlPr>
                          <a:rPr lang="en-US" altLang="zh-CN" b="0" i="1" smtClean="0">
                            <a:latin typeface="Cambria Math" panose="02040503050406030204" pitchFamily="18" charset="0"/>
                            <a:ea typeface="Cambria Math" panose="02040503050406030204" pitchFamily="18" charset="0"/>
                          </a:rPr>
                        </m:ctrlPr>
                      </m:dPr>
                      <m:e>
                        <m:sSub>
                          <m:sSubPr>
                            <m:ctrlPr>
                              <a:rPr lang="en-US" altLang="zh-CN" b="0"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𝑥</m:t>
                            </m:r>
                          </m:e>
                          <m:sub>
                            <m:r>
                              <a:rPr lang="en-US" altLang="zh-CN" b="0" i="1" smtClean="0">
                                <a:latin typeface="Cambria Math" panose="02040503050406030204" pitchFamily="18" charset="0"/>
                                <a:ea typeface="Cambria Math" panose="02040503050406030204" pitchFamily="18" charset="0"/>
                              </a:rPr>
                              <m:t>2</m:t>
                            </m:r>
                          </m:sub>
                        </m:sSub>
                      </m:e>
                      <m:e>
                        <m:sSub>
                          <m:sSubPr>
                            <m:ctrlPr>
                              <a:rPr lang="en-US" altLang="zh-CN" b="0"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𝑥</m:t>
                            </m:r>
                          </m:e>
                          <m:sub>
                            <m:r>
                              <a:rPr lang="en-US" altLang="zh-CN" b="0" i="1" smtClean="0">
                                <a:latin typeface="Cambria Math" panose="02040503050406030204" pitchFamily="18" charset="0"/>
                                <a:ea typeface="Cambria Math" panose="02040503050406030204" pitchFamily="18" charset="0"/>
                              </a:rPr>
                              <m:t>1</m:t>
                            </m:r>
                          </m:sub>
                        </m:sSub>
                      </m:e>
                    </m:d>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𝑝</m:t>
                    </m:r>
                    <m:d>
                      <m:dPr>
                        <m:ctrlPr>
                          <a:rPr lang="en-US" altLang="zh-CN" i="1">
                            <a:latin typeface="Cambria Math" panose="02040503050406030204" pitchFamily="18" charset="0"/>
                            <a:ea typeface="Cambria Math" panose="02040503050406030204" pitchFamily="18" charset="0"/>
                          </a:rPr>
                        </m:ctrlPr>
                      </m:dPr>
                      <m:e>
                        <m:sSub>
                          <m:sSubPr>
                            <m:ctrlPr>
                              <a:rPr lang="en-US"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𝑥</m:t>
                            </m:r>
                          </m:e>
                          <m:sub>
                            <m:r>
                              <a:rPr lang="en-US" altLang="zh-CN" b="0" i="1" smtClean="0">
                                <a:latin typeface="Cambria Math" panose="02040503050406030204" pitchFamily="18" charset="0"/>
                                <a:ea typeface="Cambria Math" panose="02040503050406030204" pitchFamily="18" charset="0"/>
                              </a:rPr>
                              <m:t>3</m:t>
                            </m:r>
                          </m:sub>
                        </m:sSub>
                      </m:e>
                      <m:e>
                        <m:sSub>
                          <m:sSubPr>
                            <m:ctrlPr>
                              <a:rPr lang="en-US"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𝑥</m:t>
                            </m:r>
                          </m:e>
                          <m:sub>
                            <m:r>
                              <a:rPr lang="en-US" altLang="zh-CN" i="1">
                                <a:latin typeface="Cambria Math" panose="02040503050406030204" pitchFamily="18" charset="0"/>
                                <a:ea typeface="Cambria Math" panose="02040503050406030204" pitchFamily="18" charset="0"/>
                              </a:rPr>
                              <m:t>1</m:t>
                            </m:r>
                          </m:sub>
                        </m:sSub>
                        <m:sSub>
                          <m:sSubPr>
                            <m:ctrlPr>
                              <a:rPr lang="en-US" altLang="zh-CN" b="0"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𝑥</m:t>
                            </m:r>
                          </m:e>
                          <m:sub>
                            <m:r>
                              <a:rPr lang="en-US" altLang="zh-CN" b="0" i="1" smtClean="0">
                                <a:latin typeface="Cambria Math" panose="02040503050406030204" pitchFamily="18" charset="0"/>
                                <a:ea typeface="Cambria Math" panose="02040503050406030204" pitchFamily="18" charset="0"/>
                              </a:rPr>
                              <m:t>2</m:t>
                            </m:r>
                          </m:sub>
                        </m:sSub>
                      </m:e>
                    </m:d>
                  </m:oMath>
                </a14:m>
                <a:r>
                  <a:rPr lang="en-US" altLang="zh-CN" dirty="0">
                    <a:ea typeface="Cambria Math" panose="02040503050406030204" pitchFamily="18" charset="0"/>
                  </a:rPr>
                  <a:t> …</a:t>
                </a:r>
                <a14:m>
                  <m:oMath xmlns:m="http://schemas.openxmlformats.org/officeDocument/2006/math">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𝑝</m:t>
                    </m:r>
                    <m:d>
                      <m:dPr>
                        <m:ctrlPr>
                          <a:rPr lang="en-US" altLang="zh-CN" i="1">
                            <a:latin typeface="Cambria Math" panose="02040503050406030204" pitchFamily="18" charset="0"/>
                            <a:ea typeface="Cambria Math" panose="02040503050406030204" pitchFamily="18" charset="0"/>
                          </a:rPr>
                        </m:ctrlPr>
                      </m:dPr>
                      <m:e>
                        <m:sSub>
                          <m:sSubPr>
                            <m:ctrlPr>
                              <a:rPr lang="en-US" altLang="zh-CN" i="1">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𝑥</m:t>
                            </m:r>
                          </m:e>
                          <m:sub>
                            <m:r>
                              <a:rPr lang="en-US" altLang="zh-CN" b="0" i="1" smtClean="0">
                                <a:latin typeface="Cambria Math" panose="02040503050406030204" pitchFamily="18" charset="0"/>
                                <a:ea typeface="Cambria Math" panose="02040503050406030204" pitchFamily="18" charset="0"/>
                              </a:rPr>
                              <m:t>𝑇</m:t>
                            </m:r>
                          </m:sub>
                        </m:sSub>
                      </m:e>
                      <m:e>
                        <m:sSub>
                          <m:sSubPr>
                            <m:ctrlPr>
                              <a:rPr lang="en-US"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𝑥</m:t>
                            </m:r>
                          </m:e>
                          <m:sub>
                            <m:r>
                              <a:rPr lang="en-US" altLang="zh-CN" i="1">
                                <a:latin typeface="Cambria Math" panose="02040503050406030204" pitchFamily="18" charset="0"/>
                                <a:ea typeface="Cambria Math" panose="02040503050406030204" pitchFamily="18" charset="0"/>
                              </a:rPr>
                              <m:t>1</m:t>
                            </m:r>
                          </m:sub>
                        </m:sSub>
                        <m:r>
                          <a:rPr lang="en-US" altLang="zh-CN" b="0" i="1" smtClean="0">
                            <a:latin typeface="Cambria Math" panose="02040503050406030204" pitchFamily="18" charset="0"/>
                            <a:ea typeface="Cambria Math" panose="02040503050406030204" pitchFamily="18" charset="0"/>
                          </a:rPr>
                          <m:t>,…,</m:t>
                        </m:r>
                        <m:sSub>
                          <m:sSubPr>
                            <m:ctrlPr>
                              <a:rPr lang="en-US" altLang="zh-CN" b="0"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𝑥</m:t>
                            </m:r>
                          </m:e>
                          <m:sub>
                            <m:r>
                              <a:rPr lang="en-US" altLang="zh-CN" b="0" i="1" smtClean="0">
                                <a:latin typeface="Cambria Math" panose="02040503050406030204" pitchFamily="18" charset="0"/>
                                <a:ea typeface="Cambria Math" panose="02040503050406030204" pitchFamily="18" charset="0"/>
                              </a:rPr>
                              <m:t>𝑇</m:t>
                            </m:r>
                            <m:r>
                              <a:rPr lang="en-US" altLang="zh-CN" b="0" i="1" smtClean="0">
                                <a:latin typeface="Cambria Math" panose="02040503050406030204" pitchFamily="18" charset="0"/>
                                <a:ea typeface="Cambria Math" panose="02040503050406030204" pitchFamily="18" charset="0"/>
                              </a:rPr>
                              <m:t>−1</m:t>
                            </m:r>
                          </m:sub>
                        </m:sSub>
                      </m:e>
                    </m:d>
                  </m:oMath>
                </a14:m>
                <a:endParaRPr lang="zh-CN" altLang="en-US" dirty="0"/>
              </a:p>
            </p:txBody>
          </p:sp>
        </mc:Choice>
        <mc:Fallback xmlns="">
          <p:sp>
            <p:nvSpPr>
              <p:cNvPr id="18" name="文本框 17">
                <a:extLst>
                  <a:ext uri="{FF2B5EF4-FFF2-40B4-BE49-F238E27FC236}">
                    <a16:creationId xmlns:a16="http://schemas.microsoft.com/office/drawing/2014/main" id="{5AE87ACC-EDA5-409B-9316-08F4F6FFC482}"/>
                  </a:ext>
                </a:extLst>
              </p:cNvPr>
              <p:cNvSpPr txBox="1">
                <a:spLocks noRot="1" noChangeAspect="1" noMove="1" noResize="1" noEditPoints="1" noAdjustHandles="1" noChangeArrowheads="1" noChangeShapeType="1" noTextEdit="1"/>
              </p:cNvSpPr>
              <p:nvPr/>
            </p:nvSpPr>
            <p:spPr>
              <a:xfrm>
                <a:off x="1113328" y="3244334"/>
                <a:ext cx="6917343" cy="369332"/>
              </a:xfrm>
              <a:prstGeom prst="rect">
                <a:avLst/>
              </a:prstGeom>
              <a:blipFill>
                <a:blip r:embed="rId4"/>
                <a:stretch>
                  <a:fillRect t="-8197" b="-245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41960B5A-FCFB-43D3-8CFA-813750ED4E28}"/>
                  </a:ext>
                </a:extLst>
              </p:cNvPr>
              <p:cNvSpPr txBox="1"/>
              <p:nvPr/>
            </p:nvSpPr>
            <p:spPr>
              <a:xfrm>
                <a:off x="495300" y="3796367"/>
                <a:ext cx="8140700" cy="647293"/>
              </a:xfrm>
              <a:prstGeom prst="rect">
                <a:avLst/>
              </a:prstGeom>
              <a:noFill/>
            </p:spPr>
            <p:txBody>
              <a:bodyPr wrap="square" rtlCol="0">
                <a:spAutoFit/>
              </a:bodyPr>
              <a:lstStyle/>
              <a:p>
                <a:r>
                  <a:rPr lang="zh-CN" altLang="en-US" dirty="0"/>
                  <a:t>对</a:t>
                </a:r>
                <a14:m>
                  <m:oMath xmlns:m="http://schemas.openxmlformats.org/officeDocument/2006/math">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1</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2</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𝑇</m:t>
                        </m:r>
                      </m:sub>
                    </m:sSub>
                    <m:r>
                      <a:rPr lang="en-US" altLang="zh-CN" b="0" i="1" smtClean="0">
                        <a:latin typeface="Cambria Math" panose="02040503050406030204" pitchFamily="18" charset="0"/>
                      </a:rPr>
                      <m:t>)</m:t>
                    </m:r>
                    <m:r>
                      <a:rPr lang="zh-CN" altLang="en-US" i="1">
                        <a:latin typeface="Cambria Math" panose="02040503050406030204" pitchFamily="18" charset="0"/>
                      </a:rPr>
                      <m:t>进行</m:t>
                    </m:r>
                  </m:oMath>
                </a14:m>
                <a:r>
                  <a:rPr lang="zh-CN" altLang="en-US" dirty="0"/>
                  <a:t>建模，使得给定模型的输入</a:t>
                </a:r>
                <a14:m>
                  <m:oMath xmlns:m="http://schemas.openxmlformats.org/officeDocument/2006/math">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1</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2</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𝑡</m:t>
                        </m:r>
                      </m:sub>
                    </m:sSub>
                    <m:r>
                      <a:rPr lang="en-US" altLang="zh-CN" b="0" i="1" smtClean="0">
                        <a:latin typeface="Cambria Math" panose="02040503050406030204" pitchFamily="18" charset="0"/>
                      </a:rPr>
                      <m:t>)</m:t>
                    </m:r>
                  </m:oMath>
                </a14:m>
                <a:r>
                  <a:rPr lang="zh-CN" altLang="en-US" dirty="0"/>
                  <a:t>，</a:t>
                </a:r>
                <a:endParaRPr lang="en-US" altLang="zh-CN" dirty="0"/>
              </a:p>
              <a:p>
                <a:r>
                  <a:rPr lang="zh-CN" altLang="en-US" dirty="0"/>
                  <a:t>得到 </a:t>
                </a:r>
                <a14:m>
                  <m:oMath xmlns:m="http://schemas.openxmlformats.org/officeDocument/2006/math">
                    <m:r>
                      <a:rPr lang="en-US" altLang="zh-CN" b="0" i="1" smtClean="0">
                        <a:latin typeface="Cambria Math" panose="02040503050406030204" pitchFamily="18" charset="0"/>
                      </a:rPr>
                      <m:t>𝑝</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sSub>
                          <m:sSubPr>
                            <m:ctrlPr>
                              <a:rPr lang="en-US" altLang="zh-CN" i="1">
                                <a:latin typeface="Cambria Math" panose="02040503050406030204" pitchFamily="18" charset="0"/>
                              </a:rPr>
                            </m:ctrlPr>
                          </m:sSubPr>
                          <m:e>
                            <m:r>
                              <a:rPr lang="en-US" altLang="zh-CN" i="1">
                                <a:latin typeface="Cambria Math" panose="02040503050406030204" pitchFamily="18" charset="0"/>
                              </a:rPr>
                              <m:t>𝑥</m:t>
                            </m:r>
                          </m:e>
                          <m:sub>
                            <m:r>
                              <a:rPr lang="en-US" altLang="zh-CN" i="1">
                                <a:latin typeface="Cambria Math" panose="02040503050406030204" pitchFamily="18" charset="0"/>
                              </a:rPr>
                              <m:t>1</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𝑥</m:t>
                            </m:r>
                          </m:e>
                          <m:sub>
                            <m:r>
                              <a:rPr lang="en-US" altLang="zh-CN" i="1">
                                <a:latin typeface="Cambria Math" panose="02040503050406030204" pitchFamily="18" charset="0"/>
                              </a:rPr>
                              <m:t>2</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𝑥</m:t>
                            </m:r>
                          </m:e>
                          <m:sub>
                            <m:r>
                              <a:rPr lang="en-US" altLang="zh-CN" i="1">
                                <a:latin typeface="Cambria Math" panose="02040503050406030204" pitchFamily="18" charset="0"/>
                              </a:rPr>
                              <m:t>𝑡</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𝑡</m:t>
                        </m:r>
                        <m:r>
                          <a:rPr lang="en-US" altLang="zh-CN" b="0" i="1" smtClean="0">
                            <a:latin typeface="Cambria Math" panose="02040503050406030204" pitchFamily="18" charset="0"/>
                          </a:rPr>
                          <m:t>+1</m:t>
                        </m:r>
                      </m:sub>
                    </m:sSub>
                    <m:r>
                      <a:rPr lang="en-US" altLang="zh-CN" b="0" i="1" smtClean="0">
                        <a:latin typeface="Cambria Math" panose="02040503050406030204" pitchFamily="18" charset="0"/>
                      </a:rPr>
                      <m:t>)</m:t>
                    </m:r>
                  </m:oMath>
                </a14:m>
                <a:endParaRPr lang="zh-CN" altLang="en-US" dirty="0"/>
              </a:p>
            </p:txBody>
          </p:sp>
        </mc:Choice>
        <mc:Fallback xmlns="">
          <p:sp>
            <p:nvSpPr>
              <p:cNvPr id="19" name="文本框 18">
                <a:extLst>
                  <a:ext uri="{FF2B5EF4-FFF2-40B4-BE49-F238E27FC236}">
                    <a16:creationId xmlns:a16="http://schemas.microsoft.com/office/drawing/2014/main" id="{41960B5A-FCFB-43D3-8CFA-813750ED4E28}"/>
                  </a:ext>
                </a:extLst>
              </p:cNvPr>
              <p:cNvSpPr txBox="1">
                <a:spLocks noRot="1" noChangeAspect="1" noMove="1" noResize="1" noEditPoints="1" noAdjustHandles="1" noChangeArrowheads="1" noChangeShapeType="1" noTextEdit="1"/>
              </p:cNvSpPr>
              <p:nvPr/>
            </p:nvSpPr>
            <p:spPr>
              <a:xfrm>
                <a:off x="495300" y="3796367"/>
                <a:ext cx="8140700" cy="647293"/>
              </a:xfrm>
              <a:prstGeom prst="rect">
                <a:avLst/>
              </a:prstGeom>
              <a:blipFill>
                <a:blip r:embed="rId5"/>
                <a:stretch>
                  <a:fillRect l="-599" t="-5660" b="-14151"/>
                </a:stretch>
              </a:blipFill>
            </p:spPr>
            <p:txBody>
              <a:bodyPr/>
              <a:lstStyle/>
              <a:p>
                <a:r>
                  <a:rPr lang="zh-CN" altLang="en-US">
                    <a:noFill/>
                  </a:rPr>
                  <a:t> </a:t>
                </a:r>
              </a:p>
            </p:txBody>
          </p:sp>
        </mc:Fallback>
      </mc:AlternateContent>
      <p:pic>
        <p:nvPicPr>
          <p:cNvPr id="20" name="图片 19">
            <a:extLst>
              <a:ext uri="{FF2B5EF4-FFF2-40B4-BE49-F238E27FC236}">
                <a16:creationId xmlns:a16="http://schemas.microsoft.com/office/drawing/2014/main" id="{10F96C68-9358-4C09-ABF9-EFF0C34CE6FE}"/>
              </a:ext>
            </a:extLst>
          </p:cNvPr>
          <p:cNvPicPr>
            <a:picLocks noChangeAspect="1"/>
          </p:cNvPicPr>
          <p:nvPr/>
        </p:nvPicPr>
        <p:blipFill>
          <a:blip r:embed="rId6"/>
          <a:stretch>
            <a:fillRect/>
          </a:stretch>
        </p:blipFill>
        <p:spPr>
          <a:xfrm>
            <a:off x="595809" y="5030359"/>
            <a:ext cx="7952381" cy="342857"/>
          </a:xfrm>
          <a:prstGeom prst="rect">
            <a:avLst/>
          </a:prstGeom>
        </p:spPr>
      </p:pic>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7E8F1EF7-6F56-4F15-9132-0B2304C7EF87}"/>
                  </a:ext>
                </a:extLst>
              </p:cNvPr>
              <p:cNvSpPr txBox="1"/>
              <p:nvPr/>
            </p:nvSpPr>
            <p:spPr>
              <a:xfrm>
                <a:off x="489844" y="2852936"/>
                <a:ext cx="8140699" cy="369332"/>
              </a:xfrm>
              <a:prstGeom prst="rect">
                <a:avLst/>
              </a:prstGeom>
              <a:noFill/>
            </p:spPr>
            <p:txBody>
              <a:bodyPr wrap="square" rtlCol="0">
                <a:spAutoFit/>
              </a:bodyPr>
              <a:lstStyle/>
              <a:p>
                <a:r>
                  <a:rPr lang="zh-CN" altLang="en-US" dirty="0"/>
                  <a:t>序列</a:t>
                </a:r>
                <a14:m>
                  <m:oMath xmlns:m="http://schemas.openxmlformats.org/officeDocument/2006/math">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1</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2</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𝑇</m:t>
                        </m:r>
                      </m:sub>
                    </m:sSub>
                    <m:r>
                      <a:rPr lang="en-US" altLang="zh-CN" b="0" i="1" smtClean="0">
                        <a:latin typeface="Cambria Math" panose="02040503050406030204" pitchFamily="18" charset="0"/>
                      </a:rPr>
                      <m:t>)</m:t>
                    </m:r>
                  </m:oMath>
                </a14:m>
                <a:r>
                  <a:rPr lang="zh-CN" altLang="en-US" dirty="0"/>
                  <a:t>出现的概率，可以用条件概率公式计算：</a:t>
                </a:r>
              </a:p>
            </p:txBody>
          </p:sp>
        </mc:Choice>
        <mc:Fallback xmlns="">
          <p:sp>
            <p:nvSpPr>
              <p:cNvPr id="2" name="文本框 1">
                <a:extLst>
                  <a:ext uri="{FF2B5EF4-FFF2-40B4-BE49-F238E27FC236}">
                    <a16:creationId xmlns:a16="http://schemas.microsoft.com/office/drawing/2014/main" id="{7E8F1EF7-6F56-4F15-9132-0B2304C7EF87}"/>
                  </a:ext>
                </a:extLst>
              </p:cNvPr>
              <p:cNvSpPr txBox="1">
                <a:spLocks noRot="1" noChangeAspect="1" noMove="1" noResize="1" noEditPoints="1" noAdjustHandles="1" noChangeArrowheads="1" noChangeShapeType="1" noTextEdit="1"/>
              </p:cNvSpPr>
              <p:nvPr/>
            </p:nvSpPr>
            <p:spPr>
              <a:xfrm>
                <a:off x="489844" y="2852936"/>
                <a:ext cx="8140699" cy="369332"/>
              </a:xfrm>
              <a:prstGeom prst="rect">
                <a:avLst/>
              </a:prstGeom>
              <a:blipFill>
                <a:blip r:embed="rId7"/>
                <a:stretch>
                  <a:fillRect l="-599" t="-8197" b="-2459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415595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4654872" cy="400110"/>
          </a:xfrm>
          <a:prstGeom prst="rect">
            <a:avLst/>
          </a:prstGeom>
          <a:noFill/>
        </p:spPr>
        <p:txBody>
          <a:bodyPr wrap="square" rtlCol="0">
            <a:spAutoFit/>
          </a:bodyPr>
          <a:lstStyle/>
          <a:p>
            <a:r>
              <a:rPr lang="zh-CN" altLang="en-US" sz="2000" b="1" dirty="0">
                <a:latin typeface="Arial" panose="020B0604020202020204" pitchFamily="34" charset="0"/>
                <a:ea typeface="微软雅黑" panose="020B0503020204020204" pitchFamily="34" charset="-122"/>
                <a:cs typeface="Arial" panose="020B0604020202020204" pitchFamily="34" charset="0"/>
              </a:rPr>
              <a:t>注意力机制（</a:t>
            </a:r>
            <a:r>
              <a:rPr lang="en-US" altLang="zh-CN" sz="2000" b="1" dirty="0">
                <a:latin typeface="Arial" panose="020B0604020202020204" pitchFamily="34" charset="0"/>
                <a:ea typeface="微软雅黑" panose="020B0503020204020204" pitchFamily="34" charset="-122"/>
                <a:cs typeface="Arial" panose="020B0604020202020204" pitchFamily="34" charset="0"/>
              </a:rPr>
              <a:t>Attention</a:t>
            </a:r>
            <a:r>
              <a:rPr lang="zh-CN" altLang="en-US" sz="2000" b="1" dirty="0">
                <a:latin typeface="Arial" panose="020B0604020202020204" pitchFamily="34" charset="0"/>
                <a:ea typeface="微软雅黑" panose="020B0503020204020204" pitchFamily="34" charset="-122"/>
                <a:cs typeface="Arial" panose="020B0604020202020204" pitchFamily="34" charset="0"/>
              </a:rPr>
              <a:t>）</a:t>
            </a: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3" name="矩形 2"/>
          <p:cNvSpPr/>
          <p:nvPr/>
        </p:nvSpPr>
        <p:spPr>
          <a:xfrm>
            <a:off x="107504" y="1268760"/>
            <a:ext cx="184731" cy="400110"/>
          </a:xfrm>
          <a:prstGeom prst="rect">
            <a:avLst/>
          </a:prstGeom>
        </p:spPr>
        <p:txBody>
          <a:bodyPr wrap="none">
            <a:spAutoFit/>
          </a:bodyPr>
          <a:lstStyle/>
          <a:p>
            <a:endParaRPr lang="zh-CN" altLang="en-US" sz="2000">
              <a:solidFill>
                <a:srgbClr val="002060"/>
              </a:solidFill>
            </a:endParaRPr>
          </a:p>
        </p:txBody>
      </p:sp>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10</a:t>
            </a:fld>
            <a:endParaRPr lang="zh-CN" altLang="en-US">
              <a:latin typeface="Arial" panose="020B0604020202020204" pitchFamily="34" charset="0"/>
              <a:ea typeface="微软雅黑" panose="020B0503020204020204" pitchFamily="34" charset="-122"/>
            </a:endParaRPr>
          </a:p>
        </p:txBody>
      </p:sp>
      <p:pic>
        <p:nvPicPr>
          <p:cNvPr id="2" name="图片 1">
            <a:extLst>
              <a:ext uri="{FF2B5EF4-FFF2-40B4-BE49-F238E27FC236}">
                <a16:creationId xmlns:a16="http://schemas.microsoft.com/office/drawing/2014/main" id="{CF6BD5C2-C950-4B27-89B0-3E54F995BFD6}"/>
              </a:ext>
            </a:extLst>
          </p:cNvPr>
          <p:cNvPicPr>
            <a:picLocks noChangeAspect="1"/>
          </p:cNvPicPr>
          <p:nvPr/>
        </p:nvPicPr>
        <p:blipFill>
          <a:blip r:embed="rId4"/>
          <a:stretch>
            <a:fillRect/>
          </a:stretch>
        </p:blipFill>
        <p:spPr>
          <a:xfrm>
            <a:off x="1943428" y="1484784"/>
            <a:ext cx="5257143" cy="3066667"/>
          </a:xfrm>
          <a:prstGeom prst="rect">
            <a:avLst/>
          </a:prstGeom>
        </p:spPr>
      </p:pic>
      <p:sp>
        <p:nvSpPr>
          <p:cNvPr id="6" name="文本框 5">
            <a:extLst>
              <a:ext uri="{FF2B5EF4-FFF2-40B4-BE49-F238E27FC236}">
                <a16:creationId xmlns:a16="http://schemas.microsoft.com/office/drawing/2014/main" id="{FB8DC9D1-3BB1-4B55-8A0D-A95B316E78A6}"/>
              </a:ext>
            </a:extLst>
          </p:cNvPr>
          <p:cNvSpPr txBox="1"/>
          <p:nvPr/>
        </p:nvSpPr>
        <p:spPr>
          <a:xfrm>
            <a:off x="495300" y="1124744"/>
            <a:ext cx="6957020" cy="369332"/>
          </a:xfrm>
          <a:prstGeom prst="rect">
            <a:avLst/>
          </a:prstGeom>
          <a:noFill/>
        </p:spPr>
        <p:txBody>
          <a:bodyPr wrap="square" rtlCol="0">
            <a:spAutoFit/>
          </a:bodyPr>
          <a:lstStyle/>
          <a:p>
            <a:r>
              <a:rPr lang="zh-CN" altLang="en-US" dirty="0"/>
              <a:t>基于</a:t>
            </a:r>
            <a:r>
              <a:rPr lang="zh-CN" altLang="en-US" b="1" dirty="0"/>
              <a:t>生物注意力提示</a:t>
            </a:r>
            <a:r>
              <a:rPr lang="zh-CN" altLang="en-US" dirty="0"/>
              <a:t>设计的</a:t>
            </a:r>
            <a:r>
              <a:rPr lang="zh-CN" altLang="en-US" b="1" dirty="0"/>
              <a:t>神经网络注意力机制</a:t>
            </a:r>
            <a:r>
              <a:rPr lang="zh-CN" altLang="en-US" dirty="0"/>
              <a:t>框架</a:t>
            </a:r>
          </a:p>
        </p:txBody>
      </p:sp>
      <p:sp>
        <p:nvSpPr>
          <p:cNvPr id="16" name="文本框 15">
            <a:extLst>
              <a:ext uri="{FF2B5EF4-FFF2-40B4-BE49-F238E27FC236}">
                <a16:creationId xmlns:a16="http://schemas.microsoft.com/office/drawing/2014/main" id="{2D2948F1-D972-4944-A1C3-14F625397AF5}"/>
              </a:ext>
            </a:extLst>
          </p:cNvPr>
          <p:cNvSpPr txBox="1"/>
          <p:nvPr/>
        </p:nvSpPr>
        <p:spPr>
          <a:xfrm>
            <a:off x="495300" y="4581128"/>
            <a:ext cx="8140700" cy="646331"/>
          </a:xfrm>
          <a:prstGeom prst="rect">
            <a:avLst/>
          </a:prstGeom>
          <a:noFill/>
        </p:spPr>
        <p:txBody>
          <a:bodyPr wrap="square">
            <a:spAutoFit/>
          </a:bodyPr>
          <a:lstStyle/>
          <a:p>
            <a:pPr algn="just"/>
            <a:r>
              <a:rPr lang="zh-CN" altLang="en-US" b="0" i="0" dirty="0">
                <a:effectLst/>
                <a:latin typeface="Roboto" panose="02000000000000000000" pitchFamily="2" charset="0"/>
              </a:rPr>
              <a:t>意力机制通过注意力汇聚将</a:t>
            </a:r>
            <a:r>
              <a:rPr lang="zh-CN" altLang="en-US" b="1" i="1" dirty="0">
                <a:effectLst/>
                <a:latin typeface="Roboto" panose="02000000000000000000" pitchFamily="2" charset="0"/>
              </a:rPr>
              <a:t>查询</a:t>
            </a:r>
            <a:r>
              <a:rPr lang="zh-CN" altLang="en-US" b="1" i="0" dirty="0">
                <a:effectLst/>
                <a:latin typeface="Roboto" panose="02000000000000000000" pitchFamily="2" charset="0"/>
              </a:rPr>
              <a:t>（自主性提示）</a:t>
            </a:r>
            <a:r>
              <a:rPr lang="zh-CN" altLang="en-US" b="0" i="0" dirty="0">
                <a:effectLst/>
                <a:latin typeface="Roboto" panose="02000000000000000000" pitchFamily="2" charset="0"/>
              </a:rPr>
              <a:t>和</a:t>
            </a:r>
            <a:r>
              <a:rPr lang="zh-CN" altLang="en-US" b="1" i="1" dirty="0">
                <a:effectLst/>
                <a:latin typeface="Roboto" panose="02000000000000000000" pitchFamily="2" charset="0"/>
              </a:rPr>
              <a:t>键</a:t>
            </a:r>
            <a:r>
              <a:rPr lang="zh-CN" altLang="en-US" b="1" i="0" dirty="0">
                <a:effectLst/>
                <a:latin typeface="Roboto" panose="02000000000000000000" pitchFamily="2" charset="0"/>
              </a:rPr>
              <a:t>（非自主性提示）</a:t>
            </a:r>
            <a:r>
              <a:rPr lang="zh-CN" altLang="en-US" b="0" i="0" dirty="0">
                <a:effectLst/>
                <a:latin typeface="Roboto" panose="02000000000000000000" pitchFamily="2" charset="0"/>
              </a:rPr>
              <a:t>结合在一起，实现对</a:t>
            </a:r>
            <a:r>
              <a:rPr lang="zh-CN" altLang="en-US" b="1" i="1" dirty="0">
                <a:effectLst/>
                <a:latin typeface="Roboto" panose="02000000000000000000" pitchFamily="2" charset="0"/>
              </a:rPr>
              <a:t>值</a:t>
            </a:r>
            <a:r>
              <a:rPr lang="zh-CN" altLang="en-US" b="1" i="0" dirty="0">
                <a:effectLst/>
                <a:latin typeface="Roboto" panose="02000000000000000000" pitchFamily="2" charset="0"/>
              </a:rPr>
              <a:t>（感官输入）</a:t>
            </a:r>
            <a:r>
              <a:rPr lang="zh-CN" altLang="en-US" b="0" i="0" dirty="0">
                <a:effectLst/>
                <a:latin typeface="Roboto" panose="02000000000000000000" pitchFamily="2" charset="0"/>
              </a:rPr>
              <a:t>的选择倾向</a:t>
            </a:r>
            <a:endParaRPr lang="zh-CN" altLang="en-US" dirty="0"/>
          </a:p>
        </p:txBody>
      </p:sp>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6B9A11BA-B670-4E4B-89CB-E7B5607647ED}"/>
                  </a:ext>
                </a:extLst>
              </p:cNvPr>
              <p:cNvSpPr txBox="1"/>
              <p:nvPr/>
            </p:nvSpPr>
            <p:spPr>
              <a:xfrm>
                <a:off x="611559" y="5301208"/>
                <a:ext cx="4896545" cy="370358"/>
              </a:xfrm>
              <a:prstGeom prst="rect">
                <a:avLst/>
              </a:prstGeom>
              <a:noFill/>
            </p:spPr>
            <p:txBody>
              <a:bodyPr wrap="square" rtlCol="0">
                <a:spAutoFit/>
              </a:bodyPr>
              <a:lstStyle/>
              <a:p>
                <a:r>
                  <a:rPr lang="zh-CN" altLang="en-US" dirty="0"/>
                  <a:t>注意力汇聚的一般表达：</a:t>
                </a:r>
                <a14:m>
                  <m:oMath xmlns:m="http://schemas.openxmlformats.org/officeDocument/2006/math">
                    <m:r>
                      <a:rPr lang="en-US" altLang="zh-CN" b="0" i="1" dirty="0" smtClean="0">
                        <a:latin typeface="Cambria Math" panose="02040503050406030204" pitchFamily="18" charset="0"/>
                      </a:rPr>
                      <m:t>𝑓</m:t>
                    </m:r>
                    <m:d>
                      <m:dPr>
                        <m:ctrlPr>
                          <a:rPr lang="en-US" altLang="zh-CN" b="0" i="1" dirty="0" smtClean="0">
                            <a:latin typeface="Cambria Math" panose="02040503050406030204" pitchFamily="18" charset="0"/>
                          </a:rPr>
                        </m:ctrlPr>
                      </m:dPr>
                      <m:e>
                        <m:r>
                          <a:rPr lang="en-US" altLang="zh-CN" i="1" dirty="0" smtClean="0">
                            <a:latin typeface="Cambria Math" panose="02040503050406030204" pitchFamily="18" charset="0"/>
                          </a:rPr>
                          <m:t>𝑥</m:t>
                        </m:r>
                      </m:e>
                    </m:d>
                    <m:r>
                      <a:rPr lang="en-US" altLang="zh-CN" b="0" i="1" dirty="0" smtClean="0">
                        <a:latin typeface="Cambria Math" panose="02040503050406030204" pitchFamily="18" charset="0"/>
                      </a:rPr>
                      <m:t>=</m:t>
                    </m:r>
                    <m:nary>
                      <m:naryPr>
                        <m:chr m:val="∑"/>
                        <m:ctrlPr>
                          <a:rPr lang="en-US" altLang="zh-CN" b="0" i="1" dirty="0" smtClean="0">
                            <a:latin typeface="Cambria Math" panose="02040503050406030204" pitchFamily="18" charset="0"/>
                          </a:rPr>
                        </m:ctrlPr>
                      </m:naryPr>
                      <m:sub>
                        <m:r>
                          <a:rPr lang="en-US" altLang="zh-CN" b="0" i="1" dirty="0" smtClean="0">
                            <a:latin typeface="Cambria Math" panose="02040503050406030204" pitchFamily="18" charset="0"/>
                          </a:rPr>
                          <m:t>𝑖</m:t>
                        </m:r>
                        <m:r>
                          <a:rPr lang="en-US" altLang="zh-CN" b="0" i="1" dirty="0" smtClean="0">
                            <a:latin typeface="Cambria Math" panose="02040503050406030204" pitchFamily="18" charset="0"/>
                          </a:rPr>
                          <m:t>=1</m:t>
                        </m:r>
                      </m:sub>
                      <m:sup>
                        <m:r>
                          <a:rPr lang="en-US" altLang="zh-CN" b="0" i="1" dirty="0" smtClean="0">
                            <a:latin typeface="Cambria Math" panose="02040503050406030204" pitchFamily="18" charset="0"/>
                          </a:rPr>
                          <m:t>𝑛</m:t>
                        </m:r>
                      </m:sup>
                      <m:e>
                        <m:r>
                          <a:rPr lang="en-US" altLang="zh-CN" b="0" i="1" dirty="0" smtClean="0">
                            <a:latin typeface="Cambria Math" panose="02040503050406030204" pitchFamily="18" charset="0"/>
                          </a:rPr>
                          <m:t>𝛼</m:t>
                        </m:r>
                        <m:d>
                          <m:dPr>
                            <m:ctrlPr>
                              <a:rPr lang="en-US" altLang="zh-CN" b="0" i="1" dirty="0" smtClean="0">
                                <a:latin typeface="Cambria Math" panose="02040503050406030204" pitchFamily="18" charset="0"/>
                              </a:rPr>
                            </m:ctrlPr>
                          </m:dPr>
                          <m:e>
                            <m:r>
                              <a:rPr lang="en-US" altLang="zh-CN" b="0" i="1" dirty="0" smtClean="0">
                                <a:latin typeface="Cambria Math" panose="02040503050406030204" pitchFamily="18" charset="0"/>
                              </a:rPr>
                              <m:t>𝑥</m:t>
                            </m:r>
                            <m:r>
                              <a:rPr lang="en-US" altLang="zh-CN" b="0" i="1" dirty="0" smtClean="0">
                                <a:latin typeface="Cambria Math" panose="02040503050406030204" pitchFamily="18" charset="0"/>
                              </a:rPr>
                              <m:t>,</m:t>
                            </m:r>
                            <m:sSub>
                              <m:sSubPr>
                                <m:ctrlPr>
                                  <a:rPr lang="en-US" altLang="zh-CN" b="0" i="1" dirty="0" smtClean="0">
                                    <a:latin typeface="Cambria Math" panose="02040503050406030204" pitchFamily="18" charset="0"/>
                                  </a:rPr>
                                </m:ctrlPr>
                              </m:sSubPr>
                              <m:e>
                                <m:r>
                                  <a:rPr lang="en-US" altLang="zh-CN" b="0" i="1" dirty="0" smtClean="0">
                                    <a:latin typeface="Cambria Math" panose="02040503050406030204" pitchFamily="18" charset="0"/>
                                  </a:rPr>
                                  <m:t>𝑥</m:t>
                                </m:r>
                              </m:e>
                              <m:sub>
                                <m:r>
                                  <a:rPr lang="en-US" altLang="zh-CN" b="0" i="1" dirty="0" smtClean="0">
                                    <a:latin typeface="Cambria Math" panose="02040503050406030204" pitchFamily="18" charset="0"/>
                                  </a:rPr>
                                  <m:t>𝑖</m:t>
                                </m:r>
                              </m:sub>
                            </m:sSub>
                          </m:e>
                        </m:d>
                        <m:sSub>
                          <m:sSubPr>
                            <m:ctrlPr>
                              <a:rPr lang="en-US" altLang="zh-CN" b="0" i="1" dirty="0" smtClean="0">
                                <a:latin typeface="Cambria Math" panose="02040503050406030204" pitchFamily="18" charset="0"/>
                              </a:rPr>
                            </m:ctrlPr>
                          </m:sSubPr>
                          <m:e>
                            <m:r>
                              <a:rPr lang="en-US" altLang="zh-CN" b="0" i="1" dirty="0" smtClean="0">
                                <a:latin typeface="Cambria Math" panose="02040503050406030204" pitchFamily="18" charset="0"/>
                              </a:rPr>
                              <m:t>𝑦</m:t>
                            </m:r>
                          </m:e>
                          <m:sub>
                            <m:r>
                              <a:rPr lang="en-US" altLang="zh-CN" b="0" i="1" dirty="0" smtClean="0">
                                <a:latin typeface="Cambria Math" panose="02040503050406030204" pitchFamily="18" charset="0"/>
                              </a:rPr>
                              <m:t>𝑖</m:t>
                            </m:r>
                          </m:sub>
                        </m:sSub>
                      </m:e>
                    </m:nary>
                  </m:oMath>
                </a14:m>
                <a:endParaRPr lang="zh-CN" altLang="en-US" dirty="0"/>
              </a:p>
            </p:txBody>
          </p:sp>
        </mc:Choice>
        <mc:Fallback xmlns="">
          <p:sp>
            <p:nvSpPr>
              <p:cNvPr id="9" name="文本框 8">
                <a:extLst>
                  <a:ext uri="{FF2B5EF4-FFF2-40B4-BE49-F238E27FC236}">
                    <a16:creationId xmlns:a16="http://schemas.microsoft.com/office/drawing/2014/main" id="{6B9A11BA-B670-4E4B-89CB-E7B5607647ED}"/>
                  </a:ext>
                </a:extLst>
              </p:cNvPr>
              <p:cNvSpPr txBox="1">
                <a:spLocks noRot="1" noChangeAspect="1" noMove="1" noResize="1" noEditPoints="1" noAdjustHandles="1" noChangeArrowheads="1" noChangeShapeType="1" noTextEdit="1"/>
              </p:cNvSpPr>
              <p:nvPr/>
            </p:nvSpPr>
            <p:spPr>
              <a:xfrm>
                <a:off x="611559" y="5301208"/>
                <a:ext cx="4896545" cy="370358"/>
              </a:xfrm>
              <a:prstGeom prst="rect">
                <a:avLst/>
              </a:prstGeom>
              <a:blipFill>
                <a:blip r:embed="rId5"/>
                <a:stretch>
                  <a:fillRect l="-995" t="-120000" b="-19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60CBDD48-8C46-4028-A706-CE14AEE76CEF}"/>
                  </a:ext>
                </a:extLst>
              </p:cNvPr>
              <p:cNvSpPr txBox="1"/>
              <p:nvPr/>
            </p:nvSpPr>
            <p:spPr>
              <a:xfrm>
                <a:off x="611560" y="5805402"/>
                <a:ext cx="8003232" cy="647934"/>
              </a:xfrm>
              <a:prstGeom prst="rect">
                <a:avLst/>
              </a:prstGeom>
              <a:noFill/>
            </p:spPr>
            <p:txBody>
              <a:bodyPr wrap="square" rtlCol="0">
                <a:spAutoFit/>
              </a:bodyPr>
              <a:lstStyle/>
              <a:p>
                <a:r>
                  <a:rPr lang="zh-CN" altLang="en-US" dirty="0"/>
                  <a:t>其中</a:t>
                </a:r>
                <a14:m>
                  <m:oMath xmlns:m="http://schemas.openxmlformats.org/officeDocument/2006/math">
                    <m:r>
                      <a:rPr lang="en-US" altLang="zh-CN" b="0" i="1" smtClean="0">
                        <a:latin typeface="Cambria Math" panose="02040503050406030204" pitchFamily="18" charset="0"/>
                      </a:rPr>
                      <m:t>𝑥</m:t>
                    </m:r>
                    <m:r>
                      <a:rPr lang="zh-CN" altLang="en-US" i="1">
                        <a:latin typeface="Cambria Math" panose="02040503050406030204" pitchFamily="18" charset="0"/>
                      </a:rPr>
                      <m:t>是</m:t>
                    </m:r>
                    <m:r>
                      <a:rPr lang="zh-CN" altLang="en-US" i="1" smtClean="0">
                        <a:latin typeface="Cambria Math" panose="02040503050406030204" pitchFamily="18" charset="0"/>
                      </a:rPr>
                      <m:t>查询</m:t>
                    </m:r>
                  </m:oMath>
                </a14:m>
                <a:r>
                  <a:rPr lang="zh-CN" altLang="en-US" dirty="0"/>
                  <a:t>，</a:t>
                </a:r>
                <a14:m>
                  <m:oMath xmlns:m="http://schemas.openxmlformats.org/officeDocument/2006/math">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𝑖</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𝑦</m:t>
                        </m:r>
                      </m:e>
                      <m:sub>
                        <m:r>
                          <a:rPr lang="en-US" altLang="zh-CN" b="0" i="1" smtClean="0">
                            <a:latin typeface="Cambria Math" panose="02040503050406030204" pitchFamily="18" charset="0"/>
                          </a:rPr>
                          <m:t>𝑖</m:t>
                        </m:r>
                      </m:sub>
                    </m:sSub>
                    <m:r>
                      <a:rPr lang="en-US" altLang="zh-CN" b="0" i="1" smtClean="0">
                        <a:latin typeface="Cambria Math" panose="02040503050406030204" pitchFamily="18" charset="0"/>
                      </a:rPr>
                      <m:t>)</m:t>
                    </m:r>
                  </m:oMath>
                </a14:m>
                <a:r>
                  <a:rPr lang="zh-CN" altLang="en-US" dirty="0"/>
                  <a:t>是键值对，注意力汇聚是</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𝑦</m:t>
                        </m:r>
                      </m:e>
                      <m:sub>
                        <m:r>
                          <a:rPr lang="en-US" altLang="zh-CN" b="0" i="1" smtClean="0">
                            <a:latin typeface="Cambria Math" panose="02040503050406030204" pitchFamily="18" charset="0"/>
                          </a:rPr>
                          <m:t>𝑖</m:t>
                        </m:r>
                      </m:sub>
                    </m:sSub>
                  </m:oMath>
                </a14:m>
                <a:r>
                  <a:rPr lang="zh-CN" altLang="en-US" dirty="0"/>
                  <a:t>的加权平均，将查询</a:t>
                </a:r>
                <a14:m>
                  <m:oMath xmlns:m="http://schemas.openxmlformats.org/officeDocument/2006/math">
                    <m:r>
                      <a:rPr lang="en-US" altLang="zh-CN" b="0" i="1" smtClean="0">
                        <a:latin typeface="Cambria Math" panose="02040503050406030204" pitchFamily="18" charset="0"/>
                      </a:rPr>
                      <m:t>𝑥</m:t>
                    </m:r>
                  </m:oMath>
                </a14:m>
                <a:r>
                  <a:rPr lang="zh-CN" altLang="en-US" dirty="0"/>
                  <a:t>和键</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𝑖</m:t>
                        </m:r>
                      </m:sub>
                    </m:sSub>
                  </m:oMath>
                </a14:m>
                <a:r>
                  <a:rPr lang="zh-CN" altLang="en-US" dirty="0"/>
                  <a:t>之间的关系建模为</a:t>
                </a:r>
                <a:r>
                  <a:rPr lang="zh-CN" altLang="en-US" b="1" dirty="0"/>
                  <a:t>注意力权重</a:t>
                </a:r>
                <a14:m>
                  <m:oMath xmlns:m="http://schemas.openxmlformats.org/officeDocument/2006/math">
                    <m:r>
                      <a:rPr lang="en-US" altLang="zh-CN" b="0" i="1" smtClean="0">
                        <a:latin typeface="Cambria Math" panose="02040503050406030204" pitchFamily="18" charset="0"/>
                      </a:rPr>
                      <m:t>𝛼</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𝑥</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𝑖</m:t>
                            </m:r>
                          </m:sub>
                        </m:sSub>
                      </m:e>
                    </m:d>
                  </m:oMath>
                </a14:m>
                <a:endParaRPr lang="zh-CN" altLang="en-US" dirty="0"/>
              </a:p>
            </p:txBody>
          </p:sp>
        </mc:Choice>
        <mc:Fallback xmlns="">
          <p:sp>
            <p:nvSpPr>
              <p:cNvPr id="13" name="文本框 12">
                <a:extLst>
                  <a:ext uri="{FF2B5EF4-FFF2-40B4-BE49-F238E27FC236}">
                    <a16:creationId xmlns:a16="http://schemas.microsoft.com/office/drawing/2014/main" id="{60CBDD48-8C46-4028-A706-CE14AEE76CEF}"/>
                  </a:ext>
                </a:extLst>
              </p:cNvPr>
              <p:cNvSpPr txBox="1">
                <a:spLocks noRot="1" noChangeAspect="1" noMove="1" noResize="1" noEditPoints="1" noAdjustHandles="1" noChangeArrowheads="1" noChangeShapeType="1" noTextEdit="1"/>
              </p:cNvSpPr>
              <p:nvPr/>
            </p:nvSpPr>
            <p:spPr>
              <a:xfrm>
                <a:off x="611560" y="5805402"/>
                <a:ext cx="8003232" cy="647934"/>
              </a:xfrm>
              <a:prstGeom prst="rect">
                <a:avLst/>
              </a:prstGeom>
              <a:blipFill>
                <a:blip r:embed="rId6"/>
                <a:stretch>
                  <a:fillRect l="-609" t="-4673" b="-13084"/>
                </a:stretch>
              </a:blipFill>
            </p:spPr>
            <p:txBody>
              <a:bodyPr/>
              <a:lstStyle/>
              <a:p>
                <a:r>
                  <a:rPr lang="zh-CN" altLang="en-US">
                    <a:noFill/>
                  </a:rPr>
                  <a:t> </a:t>
                </a:r>
              </a:p>
            </p:txBody>
          </p:sp>
        </mc:Fallback>
      </mc:AlternateContent>
      <p:sp>
        <p:nvSpPr>
          <p:cNvPr id="11" name="对话气泡: 圆角矩形 10">
            <a:extLst>
              <a:ext uri="{FF2B5EF4-FFF2-40B4-BE49-F238E27FC236}">
                <a16:creationId xmlns:a16="http://schemas.microsoft.com/office/drawing/2014/main" id="{E49A80D5-F4A8-4786-AECD-4C4134369C1E}"/>
              </a:ext>
            </a:extLst>
          </p:cNvPr>
          <p:cNvSpPr/>
          <p:nvPr/>
        </p:nvSpPr>
        <p:spPr>
          <a:xfrm>
            <a:off x="6210085" y="4967625"/>
            <a:ext cx="1890307" cy="667166"/>
          </a:xfrm>
          <a:prstGeom prst="wedgeRoundRectCallout">
            <a:avLst>
              <a:gd name="adj1" fmla="val -92135"/>
              <a:gd name="adj2" fmla="val 40926"/>
              <a:gd name="adj3" fmla="val 16667"/>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t>相当于动态加权，权重在推理时生成</a:t>
            </a:r>
          </a:p>
        </p:txBody>
      </p:sp>
    </p:spTree>
    <p:extLst>
      <p:ext uri="{BB962C8B-B14F-4D97-AF65-F5344CB8AC3E}">
        <p14:creationId xmlns:p14="http://schemas.microsoft.com/office/powerpoint/2010/main" val="1576754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4654872" cy="400110"/>
          </a:xfrm>
          <a:prstGeom prst="rect">
            <a:avLst/>
          </a:prstGeom>
          <a:noFill/>
        </p:spPr>
        <p:txBody>
          <a:bodyPr wrap="square" rtlCol="0">
            <a:spAutoFit/>
          </a:bodyPr>
          <a:lstStyle/>
          <a:p>
            <a:r>
              <a:rPr lang="zh-CN" altLang="en-US" sz="2000" b="1" dirty="0">
                <a:latin typeface="Arial" panose="020B0604020202020204" pitchFamily="34" charset="0"/>
                <a:ea typeface="微软雅黑" panose="020B0503020204020204" pitchFamily="34" charset="-122"/>
                <a:cs typeface="Arial" panose="020B0604020202020204" pitchFamily="34" charset="0"/>
              </a:rPr>
              <a:t>注意力机制（</a:t>
            </a:r>
            <a:r>
              <a:rPr lang="en-US" altLang="zh-CN" sz="2000" b="1" dirty="0">
                <a:latin typeface="Arial" panose="020B0604020202020204" pitchFamily="34" charset="0"/>
                <a:ea typeface="微软雅黑" panose="020B0503020204020204" pitchFamily="34" charset="-122"/>
                <a:cs typeface="Arial" panose="020B0604020202020204" pitchFamily="34" charset="0"/>
              </a:rPr>
              <a:t>Attention</a:t>
            </a:r>
            <a:r>
              <a:rPr lang="zh-CN" altLang="en-US" sz="2000" b="1" dirty="0">
                <a:latin typeface="Arial" panose="020B0604020202020204" pitchFamily="34" charset="0"/>
                <a:ea typeface="微软雅黑" panose="020B0503020204020204" pitchFamily="34" charset="-122"/>
                <a:cs typeface="Arial" panose="020B0604020202020204" pitchFamily="34" charset="0"/>
              </a:rPr>
              <a:t>）</a:t>
            </a: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3" name="矩形 2"/>
          <p:cNvSpPr/>
          <p:nvPr/>
        </p:nvSpPr>
        <p:spPr>
          <a:xfrm>
            <a:off x="107504" y="1268760"/>
            <a:ext cx="184731" cy="400110"/>
          </a:xfrm>
          <a:prstGeom prst="rect">
            <a:avLst/>
          </a:prstGeom>
        </p:spPr>
        <p:txBody>
          <a:bodyPr wrap="none">
            <a:spAutoFit/>
          </a:bodyPr>
          <a:lstStyle/>
          <a:p>
            <a:endParaRPr lang="zh-CN" altLang="en-US" sz="2000">
              <a:solidFill>
                <a:srgbClr val="002060"/>
              </a:solidFill>
            </a:endParaRPr>
          </a:p>
        </p:txBody>
      </p:sp>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11</a:t>
            </a:fld>
            <a:endParaRPr lang="zh-CN" altLang="en-US">
              <a:latin typeface="Arial" panose="020B0604020202020204" pitchFamily="34" charset="0"/>
              <a:ea typeface="微软雅黑" panose="020B0503020204020204" pitchFamily="34" charset="-122"/>
            </a:endParaRPr>
          </a:p>
        </p:txBody>
      </p:sp>
      <p:pic>
        <p:nvPicPr>
          <p:cNvPr id="7" name="图片 6">
            <a:extLst>
              <a:ext uri="{FF2B5EF4-FFF2-40B4-BE49-F238E27FC236}">
                <a16:creationId xmlns:a16="http://schemas.microsoft.com/office/drawing/2014/main" id="{9EB99E94-7647-4203-9797-BEC5B0509B4F}"/>
              </a:ext>
            </a:extLst>
          </p:cNvPr>
          <p:cNvPicPr>
            <a:picLocks noChangeAspect="1"/>
          </p:cNvPicPr>
          <p:nvPr/>
        </p:nvPicPr>
        <p:blipFill>
          <a:blip r:embed="rId4"/>
          <a:stretch>
            <a:fillRect/>
          </a:stretch>
        </p:blipFill>
        <p:spPr>
          <a:xfrm>
            <a:off x="1848190" y="1196752"/>
            <a:ext cx="5447619" cy="2895238"/>
          </a:xfrm>
          <a:prstGeom prst="rect">
            <a:avLst/>
          </a:prstGeom>
        </p:spPr>
      </p:pic>
      <p:sp>
        <p:nvSpPr>
          <p:cNvPr id="11" name="文本框 10">
            <a:extLst>
              <a:ext uri="{FF2B5EF4-FFF2-40B4-BE49-F238E27FC236}">
                <a16:creationId xmlns:a16="http://schemas.microsoft.com/office/drawing/2014/main" id="{A33B046C-5146-4D8A-B524-A7D1823C0277}"/>
              </a:ext>
            </a:extLst>
          </p:cNvPr>
          <p:cNvSpPr txBox="1"/>
          <p:nvPr/>
        </p:nvSpPr>
        <p:spPr>
          <a:xfrm>
            <a:off x="495300" y="899428"/>
            <a:ext cx="2852564" cy="369332"/>
          </a:xfrm>
          <a:prstGeom prst="rect">
            <a:avLst/>
          </a:prstGeom>
          <a:noFill/>
        </p:spPr>
        <p:txBody>
          <a:bodyPr wrap="square" rtlCol="0">
            <a:spAutoFit/>
          </a:bodyPr>
          <a:lstStyle/>
          <a:p>
            <a:r>
              <a:rPr lang="zh-CN" altLang="en-US" dirty="0"/>
              <a:t>注意力汇聚的数学表达：</a:t>
            </a:r>
          </a:p>
        </p:txBody>
      </p:sp>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E3812197-34D0-44F5-B41D-7F146AB96F97}"/>
                  </a:ext>
                </a:extLst>
              </p:cNvPr>
              <p:cNvSpPr txBox="1"/>
              <p:nvPr/>
            </p:nvSpPr>
            <p:spPr>
              <a:xfrm>
                <a:off x="495300" y="4077072"/>
                <a:ext cx="8140700" cy="2361865"/>
              </a:xfrm>
              <a:prstGeom prst="rect">
                <a:avLst/>
              </a:prstGeom>
              <a:noFill/>
            </p:spPr>
            <p:txBody>
              <a:bodyPr wrap="square" rtlCol="0">
                <a:spAutoFit/>
              </a:bodyPr>
              <a:lstStyle/>
              <a:p>
                <a:r>
                  <a:rPr lang="zh-CN" altLang="en-US" dirty="0"/>
                  <a:t>假设有一个查询</a:t>
                </a:r>
                <a14:m>
                  <m:oMath xmlns:m="http://schemas.openxmlformats.org/officeDocument/2006/math">
                    <m:r>
                      <a:rPr lang="en-US" altLang="zh-CN" b="0" i="1" smtClean="0">
                        <a:latin typeface="Cambria Math" panose="02040503050406030204" pitchFamily="18" charset="0"/>
                      </a:rPr>
                      <m:t>𝑞</m:t>
                    </m:r>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ea typeface="Cambria Math" panose="02040503050406030204" pitchFamily="18" charset="0"/>
                          </a:rPr>
                        </m:ctrlPr>
                      </m:sSupPr>
                      <m:e>
                        <m:r>
                          <a:rPr lang="en-US" altLang="zh-CN" b="0" i="1" smtClean="0">
                            <a:latin typeface="Cambria Math" panose="02040503050406030204" pitchFamily="18" charset="0"/>
                            <a:ea typeface="Cambria Math" panose="02040503050406030204" pitchFamily="18" charset="0"/>
                          </a:rPr>
                          <m:t>ℝ</m:t>
                        </m:r>
                      </m:e>
                      <m:sup>
                        <m:r>
                          <a:rPr lang="en-US" altLang="zh-CN" b="0" i="1" smtClean="0">
                            <a:latin typeface="Cambria Math" panose="02040503050406030204" pitchFamily="18" charset="0"/>
                            <a:ea typeface="Cambria Math" panose="02040503050406030204" pitchFamily="18" charset="0"/>
                          </a:rPr>
                          <m:t>𝑞</m:t>
                        </m:r>
                      </m:sup>
                    </m:sSup>
                  </m:oMath>
                </a14:m>
                <a:r>
                  <a:rPr lang="zh-CN" altLang="en-US" dirty="0"/>
                  <a:t>和</a:t>
                </a:r>
                <a14:m>
                  <m:oMath xmlns:m="http://schemas.openxmlformats.org/officeDocument/2006/math">
                    <m:r>
                      <a:rPr lang="en-US" altLang="zh-CN" b="0" i="1" dirty="0" smtClean="0">
                        <a:latin typeface="Cambria Math" panose="02040503050406030204" pitchFamily="18" charset="0"/>
                      </a:rPr>
                      <m:t>𝑚</m:t>
                    </m:r>
                  </m:oMath>
                </a14:m>
                <a:r>
                  <a:rPr lang="zh-CN" altLang="en-US" dirty="0"/>
                  <a:t>个“键</a:t>
                </a:r>
                <a:r>
                  <a:rPr lang="en-US" altLang="zh-CN" dirty="0"/>
                  <a:t>-</a:t>
                </a:r>
                <a:r>
                  <a:rPr lang="zh-CN" altLang="en-US" dirty="0"/>
                  <a:t>值”对</a:t>
                </a:r>
                <a14:m>
                  <m:oMath xmlns:m="http://schemas.openxmlformats.org/officeDocument/2006/math">
                    <m:d>
                      <m:dPr>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𝑘</m:t>
                            </m:r>
                          </m:e>
                          <m:sub>
                            <m:r>
                              <a:rPr lang="en-US" altLang="zh-CN" b="0" i="1" smtClean="0">
                                <a:latin typeface="Cambria Math" panose="02040503050406030204" pitchFamily="18" charset="0"/>
                              </a:rPr>
                              <m:t>1</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1</m:t>
                            </m:r>
                          </m:sub>
                        </m:sSub>
                      </m:e>
                    </m:d>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𝑘</m:t>
                        </m:r>
                      </m:e>
                      <m:sub>
                        <m:r>
                          <a:rPr lang="en-US" altLang="zh-CN" b="0" i="1" smtClean="0">
                            <a:latin typeface="Cambria Math" panose="02040503050406030204" pitchFamily="18" charset="0"/>
                          </a:rPr>
                          <m:t>𝑚</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𝑚</m:t>
                        </m:r>
                      </m:sub>
                    </m:sSub>
                    <m:r>
                      <a:rPr lang="en-US" altLang="zh-CN" b="0" i="1" smtClean="0">
                        <a:latin typeface="Cambria Math" panose="02040503050406030204" pitchFamily="18" charset="0"/>
                      </a:rPr>
                      <m:t>)</m:t>
                    </m:r>
                  </m:oMath>
                </a14:m>
                <a:r>
                  <a:rPr lang="zh-CN" altLang="en-US" dirty="0"/>
                  <a:t>，其中</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𝑘</m:t>
                        </m:r>
                      </m:e>
                      <m:sub>
                        <m:r>
                          <a:rPr lang="en-US" altLang="zh-CN" b="0" i="1" smtClean="0">
                            <a:latin typeface="Cambria Math" panose="02040503050406030204" pitchFamily="18" charset="0"/>
                          </a:rPr>
                          <m:t>𝑖</m:t>
                        </m:r>
                      </m:sub>
                    </m:sSub>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ℝ</m:t>
                        </m:r>
                      </m:e>
                      <m:sup>
                        <m:r>
                          <a:rPr lang="en-US" altLang="zh-CN" b="0" i="1" smtClean="0">
                            <a:latin typeface="Cambria Math" panose="02040503050406030204" pitchFamily="18" charset="0"/>
                          </a:rPr>
                          <m:t>𝑘</m:t>
                        </m:r>
                      </m:sup>
                    </m:sSup>
                  </m:oMath>
                </a14:m>
                <a:endParaRPr lang="en-US" altLang="zh-CN" b="0" i="1" dirty="0">
                  <a:latin typeface="Cambria Math" panose="02040503050406030204" pitchFamily="18" charset="0"/>
                </a:endParaRPr>
              </a:p>
              <a:p>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𝑖</m:t>
                        </m:r>
                      </m:sub>
                    </m:sSub>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ℝ</m:t>
                        </m:r>
                      </m:e>
                      <m:sup>
                        <m:r>
                          <a:rPr lang="en-US" altLang="zh-CN" b="0" i="1" smtClean="0">
                            <a:latin typeface="Cambria Math" panose="02040503050406030204" pitchFamily="18" charset="0"/>
                          </a:rPr>
                          <m:t>𝑣</m:t>
                        </m:r>
                      </m:sup>
                    </m:sSup>
                  </m:oMath>
                </a14:m>
                <a:r>
                  <a:rPr lang="en-US" altLang="zh-CN" dirty="0"/>
                  <a:t>.</a:t>
                </a:r>
                <a:r>
                  <a:rPr lang="zh-CN" altLang="en-US" dirty="0"/>
                  <a:t>注意力汇聚函数</a:t>
                </a:r>
                <a14:m>
                  <m:oMath xmlns:m="http://schemas.openxmlformats.org/officeDocument/2006/math">
                    <m:r>
                      <a:rPr lang="en-US" altLang="zh-CN" b="0" i="1" smtClean="0">
                        <a:latin typeface="Cambria Math" panose="02040503050406030204" pitchFamily="18" charset="0"/>
                      </a:rPr>
                      <m:t>𝑓</m:t>
                    </m:r>
                  </m:oMath>
                </a14:m>
                <a:r>
                  <a:rPr lang="zh-CN" altLang="en-US" dirty="0"/>
                  <a:t>就被表示成值的加权和：</a:t>
                </a:r>
                <a:endParaRPr lang="en-US" altLang="zh-CN" dirty="0"/>
              </a:p>
              <a:p>
                <a:pPr/>
                <a14:m>
                  <m:oMathPara xmlns:m="http://schemas.openxmlformats.org/officeDocument/2006/math">
                    <m:oMathParaPr>
                      <m:jc m:val="centerGroup"/>
                    </m:oMathParaPr>
                    <m:oMath xmlns:m="http://schemas.openxmlformats.org/officeDocument/2006/math">
                      <m:r>
                        <a:rPr lang="zh-CN" altLang="en-US" sz="1400" i="1" smtClean="0">
                          <a:solidFill>
                            <a:srgbClr val="000000"/>
                          </a:solidFill>
                          <a:latin typeface="Cambria Math" panose="02040503050406030204" pitchFamily="18" charset="0"/>
                        </a:rPr>
                        <m:t>𝑓</m:t>
                      </m:r>
                      <m:d>
                        <m:dPr>
                          <m:ctrlPr>
                            <a:rPr lang="zh-CN" altLang="en-US" sz="1400" i="1" smtClean="0">
                              <a:solidFill>
                                <a:srgbClr val="000000"/>
                              </a:solidFill>
                              <a:latin typeface="Cambria Math" panose="02040503050406030204" pitchFamily="18" charset="0"/>
                            </a:rPr>
                          </m:ctrlPr>
                        </m:dPr>
                        <m:e>
                          <m:r>
                            <a:rPr lang="zh-CN" altLang="en-US" sz="1400" i="1" smtClean="0">
                              <a:solidFill>
                                <a:srgbClr val="000000"/>
                              </a:solidFill>
                              <a:latin typeface="Cambria Math" panose="02040503050406030204" pitchFamily="18" charset="0"/>
                            </a:rPr>
                            <m:t>𝐪</m:t>
                          </m:r>
                          <m:r>
                            <a:rPr lang="zh-CN" altLang="en-US" sz="1400" i="1" smtClean="0">
                              <a:solidFill>
                                <a:srgbClr val="000000"/>
                              </a:solidFill>
                              <a:latin typeface="Cambria Math" panose="02040503050406030204" pitchFamily="18" charset="0"/>
                            </a:rPr>
                            <m:t>,</m:t>
                          </m:r>
                          <m:d>
                            <m:dPr>
                              <m:ctrlPr>
                                <a:rPr lang="zh-CN" altLang="en-US" sz="1400" i="1" smtClean="0">
                                  <a:solidFill>
                                    <a:srgbClr val="000000"/>
                                  </a:solidFill>
                                  <a:latin typeface="Cambria Math" panose="02040503050406030204" pitchFamily="18" charset="0"/>
                                </a:rPr>
                              </m:ctrlPr>
                            </m:dPr>
                            <m:e>
                              <m:sSub>
                                <m:sSubPr>
                                  <m:ctrlPr>
                                    <a:rPr lang="zh-CN" altLang="en-US" sz="1400" i="1">
                                      <a:solidFill>
                                        <a:srgbClr val="000000"/>
                                      </a:solidFill>
                                      <a:latin typeface="Cambria Math" panose="02040503050406030204" pitchFamily="18" charset="0"/>
                                    </a:rPr>
                                  </m:ctrlPr>
                                </m:sSubPr>
                                <m:e>
                                  <m:r>
                                    <a:rPr lang="zh-CN" altLang="en-US" sz="1400" i="1">
                                      <a:solidFill>
                                        <a:srgbClr val="000000"/>
                                      </a:solidFill>
                                      <a:latin typeface="Cambria Math" panose="02040503050406030204" pitchFamily="18" charset="0"/>
                                    </a:rPr>
                                    <m:t>𝐤</m:t>
                                  </m:r>
                                </m:e>
                                <m:sub>
                                  <m:r>
                                    <a:rPr lang="zh-CN" altLang="en-US" sz="1400" i="1">
                                      <a:solidFill>
                                        <a:srgbClr val="000000"/>
                                      </a:solidFill>
                                      <a:latin typeface="Cambria Math" panose="02040503050406030204" pitchFamily="18" charset="0"/>
                                    </a:rPr>
                                    <m:t>1</m:t>
                                  </m:r>
                                </m:sub>
                              </m:sSub>
                              <m:r>
                                <a:rPr lang="zh-CN" altLang="en-US" sz="1400" i="1">
                                  <a:solidFill>
                                    <a:srgbClr val="000000"/>
                                  </a:solidFill>
                                  <a:latin typeface="Cambria Math" panose="02040503050406030204" pitchFamily="18" charset="0"/>
                                </a:rPr>
                                <m:t>,</m:t>
                              </m:r>
                              <m:sSub>
                                <m:sSubPr>
                                  <m:ctrlPr>
                                    <a:rPr lang="zh-CN" altLang="en-US" sz="1400" i="1">
                                      <a:solidFill>
                                        <a:srgbClr val="000000"/>
                                      </a:solidFill>
                                      <a:latin typeface="Cambria Math" panose="02040503050406030204" pitchFamily="18" charset="0"/>
                                    </a:rPr>
                                  </m:ctrlPr>
                                </m:sSubPr>
                                <m:e>
                                  <m:r>
                                    <a:rPr lang="zh-CN" altLang="en-US" sz="1400" i="1">
                                      <a:solidFill>
                                        <a:srgbClr val="000000"/>
                                      </a:solidFill>
                                      <a:latin typeface="Cambria Math" panose="02040503050406030204" pitchFamily="18" charset="0"/>
                                    </a:rPr>
                                    <m:t>𝐯</m:t>
                                  </m:r>
                                </m:e>
                                <m:sub>
                                  <m:r>
                                    <a:rPr lang="zh-CN" altLang="en-US" sz="1400" i="1">
                                      <a:solidFill>
                                        <a:srgbClr val="000000"/>
                                      </a:solidFill>
                                      <a:latin typeface="Cambria Math" panose="02040503050406030204" pitchFamily="18" charset="0"/>
                                    </a:rPr>
                                    <m:t>1</m:t>
                                  </m:r>
                                </m:sub>
                              </m:sSub>
                            </m:e>
                          </m:d>
                          <m:r>
                            <a:rPr lang="zh-CN" altLang="en-US" sz="1400" i="1">
                              <a:solidFill>
                                <a:srgbClr val="000000"/>
                              </a:solidFill>
                              <a:latin typeface="Cambria Math" panose="02040503050406030204" pitchFamily="18" charset="0"/>
                            </a:rPr>
                            <m:t>,…,</m:t>
                          </m:r>
                          <m:d>
                            <m:dPr>
                              <m:ctrlPr>
                                <a:rPr lang="zh-CN" altLang="en-US" sz="1400" i="1">
                                  <a:solidFill>
                                    <a:srgbClr val="000000"/>
                                  </a:solidFill>
                                  <a:latin typeface="Cambria Math" panose="02040503050406030204" pitchFamily="18" charset="0"/>
                                </a:rPr>
                              </m:ctrlPr>
                            </m:dPr>
                            <m:e>
                              <m:sSub>
                                <m:sSubPr>
                                  <m:ctrlPr>
                                    <a:rPr lang="zh-CN" altLang="en-US" sz="1400" i="1">
                                      <a:solidFill>
                                        <a:srgbClr val="000000"/>
                                      </a:solidFill>
                                      <a:latin typeface="Cambria Math" panose="02040503050406030204" pitchFamily="18" charset="0"/>
                                    </a:rPr>
                                  </m:ctrlPr>
                                </m:sSubPr>
                                <m:e>
                                  <m:r>
                                    <a:rPr lang="zh-CN" altLang="en-US" sz="1400" i="1">
                                      <a:solidFill>
                                        <a:srgbClr val="000000"/>
                                      </a:solidFill>
                                      <a:latin typeface="Cambria Math" panose="02040503050406030204" pitchFamily="18" charset="0"/>
                                    </a:rPr>
                                    <m:t>𝐤</m:t>
                                  </m:r>
                                </m:e>
                                <m:sub>
                                  <m:r>
                                    <a:rPr lang="zh-CN" altLang="en-US" sz="1400" i="1">
                                      <a:solidFill>
                                        <a:srgbClr val="000000"/>
                                      </a:solidFill>
                                      <a:latin typeface="Cambria Math" panose="02040503050406030204" pitchFamily="18" charset="0"/>
                                    </a:rPr>
                                    <m:t>𝑚</m:t>
                                  </m:r>
                                </m:sub>
                              </m:sSub>
                              <m:r>
                                <a:rPr lang="zh-CN" altLang="en-US" sz="1400" i="1">
                                  <a:solidFill>
                                    <a:srgbClr val="000000"/>
                                  </a:solidFill>
                                  <a:latin typeface="Cambria Math" panose="02040503050406030204" pitchFamily="18" charset="0"/>
                                </a:rPr>
                                <m:t>,</m:t>
                              </m:r>
                              <m:sSub>
                                <m:sSubPr>
                                  <m:ctrlPr>
                                    <a:rPr lang="zh-CN" altLang="en-US" sz="1400" i="1">
                                      <a:solidFill>
                                        <a:srgbClr val="000000"/>
                                      </a:solidFill>
                                      <a:latin typeface="Cambria Math" panose="02040503050406030204" pitchFamily="18" charset="0"/>
                                    </a:rPr>
                                  </m:ctrlPr>
                                </m:sSubPr>
                                <m:e>
                                  <m:r>
                                    <a:rPr lang="zh-CN" altLang="en-US" sz="1400" i="1">
                                      <a:solidFill>
                                        <a:srgbClr val="000000"/>
                                      </a:solidFill>
                                      <a:latin typeface="Cambria Math" panose="02040503050406030204" pitchFamily="18" charset="0"/>
                                    </a:rPr>
                                    <m:t>𝐯</m:t>
                                  </m:r>
                                </m:e>
                                <m:sub>
                                  <m:r>
                                    <a:rPr lang="zh-CN" altLang="en-US" sz="1400" i="1">
                                      <a:solidFill>
                                        <a:srgbClr val="000000"/>
                                      </a:solidFill>
                                      <a:latin typeface="Cambria Math" panose="02040503050406030204" pitchFamily="18" charset="0"/>
                                    </a:rPr>
                                    <m:t>𝑚</m:t>
                                  </m:r>
                                </m:sub>
                              </m:sSub>
                            </m:e>
                          </m:d>
                        </m:e>
                      </m:d>
                      <m:r>
                        <a:rPr lang="zh-CN" altLang="en-US" sz="1400" i="1">
                          <a:solidFill>
                            <a:srgbClr val="000000"/>
                          </a:solidFill>
                          <a:latin typeface="Cambria Math" panose="02040503050406030204" pitchFamily="18" charset="0"/>
                        </a:rPr>
                        <m:t>=</m:t>
                      </m:r>
                      <m:nary>
                        <m:naryPr>
                          <m:chr m:val="∑"/>
                          <m:ctrlPr>
                            <a:rPr lang="zh-CN" altLang="en-US" sz="1400" i="1">
                              <a:solidFill>
                                <a:srgbClr val="000000"/>
                              </a:solidFill>
                              <a:latin typeface="Cambria Math" panose="02040503050406030204" pitchFamily="18" charset="0"/>
                            </a:rPr>
                          </m:ctrlPr>
                        </m:naryPr>
                        <m:sub>
                          <m:r>
                            <a:rPr lang="zh-CN" altLang="en-US" sz="1400" i="1">
                              <a:solidFill>
                                <a:srgbClr val="000000"/>
                              </a:solidFill>
                              <a:latin typeface="Cambria Math" panose="02040503050406030204" pitchFamily="18" charset="0"/>
                            </a:rPr>
                            <m:t>𝑖</m:t>
                          </m:r>
                          <m:r>
                            <a:rPr lang="zh-CN" altLang="en-US" sz="1400" i="1">
                              <a:solidFill>
                                <a:srgbClr val="000000"/>
                              </a:solidFill>
                              <a:latin typeface="Cambria Math" panose="02040503050406030204" pitchFamily="18" charset="0"/>
                            </a:rPr>
                            <m:t>=1</m:t>
                          </m:r>
                        </m:sub>
                        <m:sup>
                          <m:r>
                            <a:rPr lang="zh-CN" altLang="en-US" sz="1400" i="1">
                              <a:solidFill>
                                <a:srgbClr val="000000"/>
                              </a:solidFill>
                              <a:latin typeface="Cambria Math" panose="02040503050406030204" pitchFamily="18" charset="0"/>
                            </a:rPr>
                            <m:t>𝑚</m:t>
                          </m:r>
                        </m:sup>
                        <m:e>
                          <m:r>
                            <a:rPr lang="zh-CN" altLang="en-US" sz="1400" i="1">
                              <a:solidFill>
                                <a:srgbClr val="000000"/>
                              </a:solidFill>
                              <a:latin typeface="Cambria Math" panose="02040503050406030204" pitchFamily="18" charset="0"/>
                            </a:rPr>
                            <m:t>𝛼</m:t>
                          </m:r>
                        </m:e>
                      </m:nary>
                      <m:d>
                        <m:dPr>
                          <m:ctrlPr>
                            <a:rPr lang="zh-CN" altLang="en-US" sz="1400" i="1">
                              <a:solidFill>
                                <a:srgbClr val="000000"/>
                              </a:solidFill>
                              <a:latin typeface="Cambria Math" panose="02040503050406030204" pitchFamily="18" charset="0"/>
                            </a:rPr>
                          </m:ctrlPr>
                        </m:dPr>
                        <m:e>
                          <m:r>
                            <a:rPr lang="zh-CN" altLang="en-US" sz="1400" i="1">
                              <a:solidFill>
                                <a:srgbClr val="000000"/>
                              </a:solidFill>
                              <a:latin typeface="Cambria Math" panose="02040503050406030204" pitchFamily="18" charset="0"/>
                            </a:rPr>
                            <m:t>𝐪</m:t>
                          </m:r>
                          <m:r>
                            <a:rPr lang="zh-CN" altLang="en-US" sz="1400" i="1">
                              <a:solidFill>
                                <a:srgbClr val="000000"/>
                              </a:solidFill>
                              <a:latin typeface="Cambria Math" panose="02040503050406030204" pitchFamily="18" charset="0"/>
                            </a:rPr>
                            <m:t>,</m:t>
                          </m:r>
                          <m:sSub>
                            <m:sSubPr>
                              <m:ctrlPr>
                                <a:rPr lang="zh-CN" altLang="en-US" sz="1400" i="1">
                                  <a:solidFill>
                                    <a:srgbClr val="000000"/>
                                  </a:solidFill>
                                  <a:latin typeface="Cambria Math" panose="02040503050406030204" pitchFamily="18" charset="0"/>
                                </a:rPr>
                              </m:ctrlPr>
                            </m:sSubPr>
                            <m:e>
                              <m:r>
                                <a:rPr lang="zh-CN" altLang="en-US" sz="1400" i="1">
                                  <a:solidFill>
                                    <a:srgbClr val="000000"/>
                                  </a:solidFill>
                                  <a:latin typeface="Cambria Math" panose="02040503050406030204" pitchFamily="18" charset="0"/>
                                </a:rPr>
                                <m:t>𝐤</m:t>
                              </m:r>
                            </m:e>
                            <m:sub>
                              <m:r>
                                <a:rPr lang="zh-CN" altLang="en-US" sz="1400" i="1">
                                  <a:solidFill>
                                    <a:srgbClr val="000000"/>
                                  </a:solidFill>
                                  <a:latin typeface="Cambria Math" panose="02040503050406030204" pitchFamily="18" charset="0"/>
                                </a:rPr>
                                <m:t>𝑖</m:t>
                              </m:r>
                            </m:sub>
                          </m:sSub>
                        </m:e>
                      </m:d>
                      <m:sSub>
                        <m:sSubPr>
                          <m:ctrlPr>
                            <a:rPr lang="zh-CN" altLang="en-US" sz="1400" i="1">
                              <a:solidFill>
                                <a:srgbClr val="000000"/>
                              </a:solidFill>
                              <a:latin typeface="Cambria Math" panose="02040503050406030204" pitchFamily="18" charset="0"/>
                            </a:rPr>
                          </m:ctrlPr>
                        </m:sSubPr>
                        <m:e>
                          <m:r>
                            <a:rPr lang="zh-CN" altLang="en-US" sz="1400" i="1">
                              <a:solidFill>
                                <a:srgbClr val="000000"/>
                              </a:solidFill>
                              <a:latin typeface="Cambria Math" panose="02040503050406030204" pitchFamily="18" charset="0"/>
                            </a:rPr>
                            <m:t>𝐯</m:t>
                          </m:r>
                        </m:e>
                        <m:sub>
                          <m:r>
                            <a:rPr lang="zh-CN" altLang="en-US" sz="1400" i="1">
                              <a:solidFill>
                                <a:srgbClr val="000000"/>
                              </a:solidFill>
                              <a:latin typeface="Cambria Math" panose="02040503050406030204" pitchFamily="18" charset="0"/>
                            </a:rPr>
                            <m:t>𝑖</m:t>
                          </m:r>
                        </m:sub>
                      </m:sSub>
                      <m:r>
                        <a:rPr lang="zh-CN" altLang="en-US" sz="1400" i="1">
                          <a:solidFill>
                            <a:srgbClr val="000000"/>
                          </a:solidFill>
                          <a:latin typeface="Cambria Math" panose="02040503050406030204" pitchFamily="18" charset="0"/>
                        </a:rPr>
                        <m:t>∈</m:t>
                      </m:r>
                      <m:sSup>
                        <m:sSupPr>
                          <m:ctrlPr>
                            <a:rPr lang="zh-CN" altLang="en-US" sz="1400" i="1">
                              <a:solidFill>
                                <a:srgbClr val="000000"/>
                              </a:solidFill>
                              <a:latin typeface="Cambria Math" panose="02040503050406030204" pitchFamily="18" charset="0"/>
                            </a:rPr>
                          </m:ctrlPr>
                        </m:sSupPr>
                        <m:e>
                          <m:r>
                            <a:rPr lang="zh-CN" altLang="en-US" sz="1400" i="1">
                              <a:solidFill>
                                <a:srgbClr val="000000"/>
                              </a:solidFill>
                              <a:latin typeface="Cambria Math" panose="02040503050406030204" pitchFamily="18" charset="0"/>
                            </a:rPr>
                            <m:t>ℝ</m:t>
                          </m:r>
                        </m:e>
                        <m:sup>
                          <m:r>
                            <a:rPr lang="zh-CN" altLang="en-US" sz="1400" i="1">
                              <a:solidFill>
                                <a:srgbClr val="000000"/>
                              </a:solidFill>
                              <a:latin typeface="Cambria Math" panose="02040503050406030204" pitchFamily="18" charset="0"/>
                            </a:rPr>
                            <m:t>𝑣</m:t>
                          </m:r>
                        </m:sup>
                      </m:sSup>
                    </m:oMath>
                  </m:oMathPara>
                </a14:m>
                <a:endParaRPr lang="zh-CN" altLang="en-US" sz="1200" dirty="0"/>
              </a:p>
              <a:p>
                <a:r>
                  <a:rPr lang="zh-CN" altLang="en-US" dirty="0"/>
                  <a:t>其中查询</a:t>
                </a:r>
                <a14:m>
                  <m:oMath xmlns:m="http://schemas.openxmlformats.org/officeDocument/2006/math">
                    <m:r>
                      <a:rPr lang="en-US" altLang="zh-CN" b="0" i="1" smtClean="0">
                        <a:latin typeface="Cambria Math" panose="02040503050406030204" pitchFamily="18" charset="0"/>
                      </a:rPr>
                      <m:t>𝑞</m:t>
                    </m:r>
                    <m:r>
                      <a:rPr lang="zh-CN" altLang="en-US" i="1">
                        <a:latin typeface="Cambria Math" panose="02040503050406030204" pitchFamily="18" charset="0"/>
                      </a:rPr>
                      <m:t>和</m:t>
                    </m:r>
                  </m:oMath>
                </a14:m>
                <a:r>
                  <a:rPr lang="zh-CN" altLang="en-US" dirty="0"/>
                  <a:t>键</a:t>
                </a:r>
                <a14:m>
                  <m:oMath xmlns:m="http://schemas.openxmlformats.org/officeDocument/2006/math">
                    <m:sSub>
                      <m:sSubPr>
                        <m:ctrlPr>
                          <a:rPr lang="en-US" altLang="zh-CN" b="0" i="1" dirty="0" smtClean="0">
                            <a:latin typeface="Cambria Math" panose="02040503050406030204" pitchFamily="18" charset="0"/>
                          </a:rPr>
                        </m:ctrlPr>
                      </m:sSubPr>
                      <m:e>
                        <m:r>
                          <a:rPr lang="en-US" altLang="zh-CN" b="0" i="1" dirty="0" smtClean="0">
                            <a:latin typeface="Cambria Math" panose="02040503050406030204" pitchFamily="18" charset="0"/>
                          </a:rPr>
                          <m:t>𝑘</m:t>
                        </m:r>
                      </m:e>
                      <m:sub>
                        <m:r>
                          <a:rPr lang="en-US" altLang="zh-CN" b="0" i="1" dirty="0" smtClean="0">
                            <a:latin typeface="Cambria Math" panose="02040503050406030204" pitchFamily="18" charset="0"/>
                          </a:rPr>
                          <m:t>𝑖</m:t>
                        </m:r>
                      </m:sub>
                    </m:sSub>
                  </m:oMath>
                </a14:m>
                <a:r>
                  <a:rPr lang="zh-CN" altLang="en-US" dirty="0"/>
                  <a:t>的注意力权重（标量）是通过</a:t>
                </a:r>
                <a:r>
                  <a:rPr lang="zh-CN" altLang="en-US" b="1" dirty="0"/>
                  <a:t>注意力评分函数</a:t>
                </a:r>
                <a14:m>
                  <m:oMath xmlns:m="http://schemas.openxmlformats.org/officeDocument/2006/math">
                    <m:r>
                      <a:rPr lang="en-US" altLang="zh-CN" b="1" i="1" smtClean="0">
                        <a:latin typeface="Cambria Math" panose="02040503050406030204" pitchFamily="18" charset="0"/>
                      </a:rPr>
                      <m:t>𝒂</m:t>
                    </m:r>
                  </m:oMath>
                </a14:m>
                <a:r>
                  <a:rPr lang="zh-CN" altLang="en-US" dirty="0"/>
                  <a:t>将两个向量映射成标量，再经过</a:t>
                </a:r>
                <a14:m>
                  <m:oMath xmlns:m="http://schemas.openxmlformats.org/officeDocument/2006/math">
                    <m:r>
                      <a:rPr lang="en-US" altLang="zh-CN" b="0" i="1" smtClean="0">
                        <a:latin typeface="Cambria Math" panose="02040503050406030204" pitchFamily="18" charset="0"/>
                      </a:rPr>
                      <m:t>𝑠𝑜𝑓𝑡𝑚𝑎𝑥</m:t>
                    </m:r>
                    <m:r>
                      <a:rPr lang="zh-CN" altLang="en-US" i="1">
                        <a:latin typeface="Cambria Math" panose="02040503050406030204" pitchFamily="18" charset="0"/>
                      </a:rPr>
                      <m:t>运算</m:t>
                    </m:r>
                  </m:oMath>
                </a14:m>
                <a:r>
                  <a:rPr lang="zh-CN" altLang="en-US" dirty="0"/>
                  <a:t>得到的</a:t>
                </a:r>
                <a:endParaRPr lang="en-US" altLang="zh-CN" dirty="0"/>
              </a:p>
              <a:p>
                <a:pPr/>
                <a14:m>
                  <m:oMathPara xmlns:m="http://schemas.openxmlformats.org/officeDocument/2006/math">
                    <m:oMathParaPr>
                      <m:jc m:val="centerGroup"/>
                    </m:oMathParaPr>
                    <m:oMath xmlns:m="http://schemas.openxmlformats.org/officeDocument/2006/math">
                      <m:r>
                        <a:rPr lang="zh-CN" altLang="en-US" sz="1400" i="1" smtClean="0">
                          <a:solidFill>
                            <a:srgbClr val="000000"/>
                          </a:solidFill>
                          <a:latin typeface="Cambria Math" panose="02040503050406030204" pitchFamily="18" charset="0"/>
                        </a:rPr>
                        <m:t>𝛼</m:t>
                      </m:r>
                      <m:r>
                        <a:rPr lang="zh-CN" altLang="en-US" sz="1400" i="1" smtClean="0">
                          <a:solidFill>
                            <a:srgbClr val="000000"/>
                          </a:solidFill>
                          <a:latin typeface="Cambria Math" panose="02040503050406030204" pitchFamily="18" charset="0"/>
                        </a:rPr>
                        <m:t>(</m:t>
                      </m:r>
                      <m:r>
                        <a:rPr lang="zh-CN" altLang="en-US" sz="1400" i="1" smtClean="0">
                          <a:solidFill>
                            <a:srgbClr val="000000"/>
                          </a:solidFill>
                          <a:latin typeface="Cambria Math" panose="02040503050406030204" pitchFamily="18" charset="0"/>
                        </a:rPr>
                        <m:t>𝐪</m:t>
                      </m:r>
                      <m:r>
                        <a:rPr lang="zh-CN" altLang="en-US" sz="1400" i="1" smtClean="0">
                          <a:solidFill>
                            <a:srgbClr val="000000"/>
                          </a:solidFill>
                          <a:latin typeface="Cambria Math" panose="02040503050406030204" pitchFamily="18" charset="0"/>
                        </a:rPr>
                        <m:t>,</m:t>
                      </m:r>
                      <m:sSub>
                        <m:sSubPr>
                          <m:ctrlPr>
                            <a:rPr lang="zh-CN" altLang="en-US" sz="1400" i="1">
                              <a:solidFill>
                                <a:srgbClr val="000000"/>
                              </a:solidFill>
                              <a:latin typeface="Cambria Math" panose="02040503050406030204" pitchFamily="18" charset="0"/>
                            </a:rPr>
                          </m:ctrlPr>
                        </m:sSubPr>
                        <m:e>
                          <m:r>
                            <a:rPr lang="zh-CN" altLang="en-US" sz="1400" i="1">
                              <a:solidFill>
                                <a:srgbClr val="000000"/>
                              </a:solidFill>
                              <a:latin typeface="Cambria Math" panose="02040503050406030204" pitchFamily="18" charset="0"/>
                            </a:rPr>
                            <m:t>𝐤</m:t>
                          </m:r>
                        </m:e>
                        <m:sub>
                          <m:r>
                            <a:rPr lang="zh-CN" altLang="en-US" sz="1400" i="1">
                              <a:solidFill>
                                <a:srgbClr val="000000"/>
                              </a:solidFill>
                              <a:latin typeface="Cambria Math" panose="02040503050406030204" pitchFamily="18" charset="0"/>
                            </a:rPr>
                            <m:t>𝑖</m:t>
                          </m:r>
                        </m:sub>
                      </m:sSub>
                      <m:r>
                        <a:rPr lang="zh-CN" altLang="en-US" sz="1400" i="1">
                          <a:solidFill>
                            <a:srgbClr val="000000"/>
                          </a:solidFill>
                          <a:latin typeface="Cambria Math" panose="02040503050406030204" pitchFamily="18" charset="0"/>
                        </a:rPr>
                        <m:t>)=</m:t>
                      </m:r>
                      <m:r>
                        <m:rPr>
                          <m:nor/>
                        </m:rPr>
                        <a:rPr lang="zh-CN" altLang="en-US" sz="1400" i="0">
                          <a:solidFill>
                            <a:srgbClr val="000000"/>
                          </a:solidFill>
                          <a:latin typeface="Cambria Math" panose="02040503050406030204" pitchFamily="18" charset="0"/>
                        </a:rPr>
                        <m:t>softmax</m:t>
                      </m:r>
                      <m:r>
                        <a:rPr lang="zh-CN" altLang="en-US" sz="1400" i="1">
                          <a:solidFill>
                            <a:srgbClr val="000000"/>
                          </a:solidFill>
                          <a:latin typeface="Cambria Math" panose="02040503050406030204" pitchFamily="18" charset="0"/>
                        </a:rPr>
                        <m:t>(</m:t>
                      </m:r>
                      <m:r>
                        <a:rPr lang="zh-CN" altLang="en-US" sz="1400" i="1">
                          <a:solidFill>
                            <a:srgbClr val="000000"/>
                          </a:solidFill>
                          <a:latin typeface="Cambria Math" panose="02040503050406030204" pitchFamily="18" charset="0"/>
                        </a:rPr>
                        <m:t>𝑎</m:t>
                      </m:r>
                      <m:r>
                        <a:rPr lang="zh-CN" altLang="en-US" sz="1400" i="1">
                          <a:solidFill>
                            <a:srgbClr val="000000"/>
                          </a:solidFill>
                          <a:latin typeface="Cambria Math" panose="02040503050406030204" pitchFamily="18" charset="0"/>
                        </a:rPr>
                        <m:t>(</m:t>
                      </m:r>
                      <m:r>
                        <a:rPr lang="zh-CN" altLang="en-US" sz="1400" i="1">
                          <a:solidFill>
                            <a:srgbClr val="000000"/>
                          </a:solidFill>
                          <a:latin typeface="Cambria Math" panose="02040503050406030204" pitchFamily="18" charset="0"/>
                        </a:rPr>
                        <m:t>𝐪</m:t>
                      </m:r>
                      <m:r>
                        <a:rPr lang="zh-CN" altLang="en-US" sz="1400" i="1">
                          <a:solidFill>
                            <a:srgbClr val="000000"/>
                          </a:solidFill>
                          <a:latin typeface="Cambria Math" panose="02040503050406030204" pitchFamily="18" charset="0"/>
                        </a:rPr>
                        <m:t>,</m:t>
                      </m:r>
                      <m:sSub>
                        <m:sSubPr>
                          <m:ctrlPr>
                            <a:rPr lang="zh-CN" altLang="en-US" sz="1400" i="1">
                              <a:solidFill>
                                <a:srgbClr val="000000"/>
                              </a:solidFill>
                              <a:latin typeface="Cambria Math" panose="02040503050406030204" pitchFamily="18" charset="0"/>
                            </a:rPr>
                          </m:ctrlPr>
                        </m:sSubPr>
                        <m:e>
                          <m:r>
                            <a:rPr lang="zh-CN" altLang="en-US" sz="1400" i="1">
                              <a:solidFill>
                                <a:srgbClr val="000000"/>
                              </a:solidFill>
                              <a:latin typeface="Cambria Math" panose="02040503050406030204" pitchFamily="18" charset="0"/>
                            </a:rPr>
                            <m:t>𝐤</m:t>
                          </m:r>
                        </m:e>
                        <m:sub>
                          <m:r>
                            <a:rPr lang="zh-CN" altLang="en-US" sz="1400" i="1">
                              <a:solidFill>
                                <a:srgbClr val="000000"/>
                              </a:solidFill>
                              <a:latin typeface="Cambria Math" panose="02040503050406030204" pitchFamily="18" charset="0"/>
                            </a:rPr>
                            <m:t>𝑖</m:t>
                          </m:r>
                        </m:sub>
                      </m:sSub>
                      <m:r>
                        <a:rPr lang="zh-CN" altLang="en-US" sz="1400" i="1">
                          <a:solidFill>
                            <a:srgbClr val="000000"/>
                          </a:solidFill>
                          <a:latin typeface="Cambria Math" panose="02040503050406030204" pitchFamily="18" charset="0"/>
                        </a:rPr>
                        <m:t>))=</m:t>
                      </m:r>
                      <m:f>
                        <m:fPr>
                          <m:ctrlPr>
                            <a:rPr lang="zh-CN" altLang="en-US" sz="1400" i="1">
                              <a:solidFill>
                                <a:srgbClr val="000000"/>
                              </a:solidFill>
                              <a:latin typeface="Cambria Math" panose="02040503050406030204" pitchFamily="18" charset="0"/>
                            </a:rPr>
                          </m:ctrlPr>
                        </m:fPr>
                        <m:num>
                          <m:func>
                            <m:funcPr>
                              <m:ctrlPr>
                                <a:rPr lang="zh-CN" altLang="en-US" sz="1400" i="1">
                                  <a:solidFill>
                                    <a:srgbClr val="000000"/>
                                  </a:solidFill>
                                  <a:latin typeface="Cambria Math" panose="02040503050406030204" pitchFamily="18" charset="0"/>
                                </a:rPr>
                              </m:ctrlPr>
                            </m:funcPr>
                            <m:fName>
                              <m:r>
                                <m:rPr>
                                  <m:sty m:val="p"/>
                                </m:rPr>
                                <a:rPr lang="zh-CN" altLang="en-US" sz="1400" i="0">
                                  <a:solidFill>
                                    <a:srgbClr val="000000"/>
                                  </a:solidFill>
                                  <a:latin typeface="Cambria Math" panose="02040503050406030204" pitchFamily="18" charset="0"/>
                                </a:rPr>
                                <m:t>exp</m:t>
                              </m:r>
                            </m:fName>
                            <m:e>
                              <m:r>
                                <a:rPr lang="zh-CN" altLang="en-US" sz="1400" i="1">
                                  <a:solidFill>
                                    <a:srgbClr val="000000"/>
                                  </a:solidFill>
                                  <a:latin typeface="Cambria Math" panose="02040503050406030204" pitchFamily="18" charset="0"/>
                                </a:rPr>
                                <m:t>(</m:t>
                              </m:r>
                            </m:e>
                          </m:func>
                          <m:r>
                            <a:rPr lang="zh-CN" altLang="en-US" sz="1400" i="1">
                              <a:solidFill>
                                <a:srgbClr val="000000"/>
                              </a:solidFill>
                              <a:latin typeface="Cambria Math" panose="02040503050406030204" pitchFamily="18" charset="0"/>
                            </a:rPr>
                            <m:t>𝑎</m:t>
                          </m:r>
                          <m:r>
                            <a:rPr lang="zh-CN" altLang="en-US" sz="1400" i="1">
                              <a:solidFill>
                                <a:srgbClr val="000000"/>
                              </a:solidFill>
                              <a:latin typeface="Cambria Math" panose="02040503050406030204" pitchFamily="18" charset="0"/>
                            </a:rPr>
                            <m:t>(</m:t>
                          </m:r>
                          <m:r>
                            <a:rPr lang="zh-CN" altLang="en-US" sz="1400" i="1">
                              <a:solidFill>
                                <a:srgbClr val="000000"/>
                              </a:solidFill>
                              <a:latin typeface="Cambria Math" panose="02040503050406030204" pitchFamily="18" charset="0"/>
                            </a:rPr>
                            <m:t>𝐪</m:t>
                          </m:r>
                          <m:r>
                            <a:rPr lang="zh-CN" altLang="en-US" sz="1400" i="1">
                              <a:solidFill>
                                <a:srgbClr val="000000"/>
                              </a:solidFill>
                              <a:latin typeface="Cambria Math" panose="02040503050406030204" pitchFamily="18" charset="0"/>
                            </a:rPr>
                            <m:t>,</m:t>
                          </m:r>
                          <m:sSub>
                            <m:sSubPr>
                              <m:ctrlPr>
                                <a:rPr lang="zh-CN" altLang="en-US" sz="1400" i="1">
                                  <a:solidFill>
                                    <a:srgbClr val="000000"/>
                                  </a:solidFill>
                                  <a:latin typeface="Cambria Math" panose="02040503050406030204" pitchFamily="18" charset="0"/>
                                </a:rPr>
                              </m:ctrlPr>
                            </m:sSubPr>
                            <m:e>
                              <m:r>
                                <a:rPr lang="zh-CN" altLang="en-US" sz="1400" i="1">
                                  <a:solidFill>
                                    <a:srgbClr val="000000"/>
                                  </a:solidFill>
                                  <a:latin typeface="Cambria Math" panose="02040503050406030204" pitchFamily="18" charset="0"/>
                                </a:rPr>
                                <m:t>𝐤</m:t>
                              </m:r>
                            </m:e>
                            <m:sub>
                              <m:r>
                                <a:rPr lang="zh-CN" altLang="en-US" sz="1400" i="1">
                                  <a:solidFill>
                                    <a:srgbClr val="000000"/>
                                  </a:solidFill>
                                  <a:latin typeface="Cambria Math" panose="02040503050406030204" pitchFamily="18" charset="0"/>
                                </a:rPr>
                                <m:t>𝑖</m:t>
                              </m:r>
                            </m:sub>
                          </m:sSub>
                          <m:r>
                            <a:rPr lang="zh-CN" altLang="en-US" sz="1400" i="1">
                              <a:solidFill>
                                <a:srgbClr val="000000"/>
                              </a:solidFill>
                              <a:latin typeface="Cambria Math" panose="02040503050406030204" pitchFamily="18" charset="0"/>
                            </a:rPr>
                            <m:t>))</m:t>
                          </m:r>
                        </m:num>
                        <m:den>
                          <m:nary>
                            <m:naryPr>
                              <m:chr m:val="∑"/>
                              <m:ctrlPr>
                                <a:rPr lang="zh-CN" altLang="en-US" sz="1400" i="1">
                                  <a:solidFill>
                                    <a:srgbClr val="000000"/>
                                  </a:solidFill>
                                  <a:latin typeface="Cambria Math" panose="02040503050406030204" pitchFamily="18" charset="0"/>
                                </a:rPr>
                              </m:ctrlPr>
                            </m:naryPr>
                            <m:sub>
                              <m:r>
                                <a:rPr lang="zh-CN" altLang="en-US" sz="1400" i="1">
                                  <a:solidFill>
                                    <a:srgbClr val="000000"/>
                                  </a:solidFill>
                                  <a:latin typeface="Cambria Math" panose="02040503050406030204" pitchFamily="18" charset="0"/>
                                </a:rPr>
                                <m:t>𝑗</m:t>
                              </m:r>
                              <m:r>
                                <a:rPr lang="zh-CN" altLang="en-US" sz="1400" i="1">
                                  <a:solidFill>
                                    <a:srgbClr val="000000"/>
                                  </a:solidFill>
                                  <a:latin typeface="Cambria Math" panose="02040503050406030204" pitchFamily="18" charset="0"/>
                                </a:rPr>
                                <m:t>=1</m:t>
                              </m:r>
                            </m:sub>
                            <m:sup>
                              <m:r>
                                <a:rPr lang="zh-CN" altLang="en-US" sz="1400" i="1">
                                  <a:solidFill>
                                    <a:srgbClr val="000000"/>
                                  </a:solidFill>
                                  <a:latin typeface="Cambria Math" panose="02040503050406030204" pitchFamily="18" charset="0"/>
                                </a:rPr>
                                <m:t>𝑚</m:t>
                              </m:r>
                            </m:sup>
                            <m:e>
                              <m:r>
                                <m:rPr>
                                  <m:sty m:val="p"/>
                                </m:rPr>
                                <a:rPr lang="zh-CN" altLang="en-US" sz="1400" i="0">
                                  <a:solidFill>
                                    <a:srgbClr val="000000"/>
                                  </a:solidFill>
                                  <a:latin typeface="Cambria Math" panose="02040503050406030204" pitchFamily="18" charset="0"/>
                                </a:rPr>
                                <m:t>exp</m:t>
                              </m:r>
                              <m:r>
                                <a:rPr lang="en-US" altLang="zh-CN" sz="1400" b="0" i="1" smtClean="0">
                                  <a:solidFill>
                                    <a:srgbClr val="000000"/>
                                  </a:solidFill>
                                  <a:latin typeface="Cambria Math" panose="02040503050406030204" pitchFamily="18" charset="0"/>
                                </a:rPr>
                                <m:t>(</m:t>
                              </m:r>
                              <m:r>
                                <a:rPr lang="en-US" altLang="zh-CN" sz="1400" b="0" i="1" smtClean="0">
                                  <a:solidFill>
                                    <a:srgbClr val="000000"/>
                                  </a:solidFill>
                                  <a:latin typeface="Cambria Math" panose="02040503050406030204" pitchFamily="18" charset="0"/>
                                </a:rPr>
                                <m:t>𝑎</m:t>
                              </m:r>
                              <m:r>
                                <a:rPr lang="en-US" altLang="zh-CN" sz="1400" b="0" i="1" smtClean="0">
                                  <a:solidFill>
                                    <a:srgbClr val="000000"/>
                                  </a:solidFill>
                                  <a:latin typeface="Cambria Math" panose="02040503050406030204" pitchFamily="18" charset="0"/>
                                </a:rPr>
                                <m:t>(</m:t>
                              </m:r>
                              <m:r>
                                <a:rPr lang="en-US" altLang="zh-CN" sz="1400" b="1" i="0" smtClean="0">
                                  <a:solidFill>
                                    <a:srgbClr val="000000"/>
                                  </a:solidFill>
                                  <a:latin typeface="Cambria Math" panose="02040503050406030204" pitchFamily="18" charset="0"/>
                                </a:rPr>
                                <m:t>𝐪</m:t>
                              </m:r>
                              <m:r>
                                <a:rPr lang="en-US" altLang="zh-CN" sz="1400" b="1" i="0" smtClean="0">
                                  <a:solidFill>
                                    <a:srgbClr val="000000"/>
                                  </a:solidFill>
                                  <a:latin typeface="Cambria Math" panose="02040503050406030204" pitchFamily="18" charset="0"/>
                                </a:rPr>
                                <m:t>,</m:t>
                              </m:r>
                              <m:sSub>
                                <m:sSubPr>
                                  <m:ctrlPr>
                                    <a:rPr lang="en-US" altLang="zh-CN" sz="1400" b="1" i="1" smtClean="0">
                                      <a:solidFill>
                                        <a:srgbClr val="000000"/>
                                      </a:solidFill>
                                      <a:latin typeface="Cambria Math" panose="02040503050406030204" pitchFamily="18" charset="0"/>
                                    </a:rPr>
                                  </m:ctrlPr>
                                </m:sSubPr>
                                <m:e>
                                  <m:r>
                                    <a:rPr lang="en-US" altLang="zh-CN" sz="1400" b="1" i="0" smtClean="0">
                                      <a:solidFill>
                                        <a:srgbClr val="000000"/>
                                      </a:solidFill>
                                      <a:latin typeface="Cambria Math" panose="02040503050406030204" pitchFamily="18" charset="0"/>
                                    </a:rPr>
                                    <m:t>𝐤</m:t>
                                  </m:r>
                                </m:e>
                                <m:sub>
                                  <m:r>
                                    <a:rPr lang="en-US" altLang="zh-CN" sz="1400" b="1" i="0" smtClean="0">
                                      <a:solidFill>
                                        <a:srgbClr val="000000"/>
                                      </a:solidFill>
                                      <a:latin typeface="Cambria Math" panose="02040503050406030204" pitchFamily="18" charset="0"/>
                                    </a:rPr>
                                    <m:t>𝐣</m:t>
                                  </m:r>
                                </m:sub>
                              </m:sSub>
                              <m:r>
                                <a:rPr lang="en-US" altLang="zh-CN" sz="1400" b="0" i="1" smtClean="0">
                                  <a:solidFill>
                                    <a:srgbClr val="000000"/>
                                  </a:solidFill>
                                  <a:latin typeface="Cambria Math" panose="02040503050406030204" pitchFamily="18" charset="0"/>
                                </a:rPr>
                                <m:t>))</m:t>
                              </m:r>
                            </m:e>
                          </m:nary>
                        </m:den>
                      </m:f>
                    </m:oMath>
                  </m:oMathPara>
                </a14:m>
                <a:endParaRPr lang="zh-CN" altLang="en-US" dirty="0"/>
              </a:p>
            </p:txBody>
          </p:sp>
        </mc:Choice>
        <mc:Fallback xmlns="">
          <p:sp>
            <p:nvSpPr>
              <p:cNvPr id="15" name="文本框 14">
                <a:extLst>
                  <a:ext uri="{FF2B5EF4-FFF2-40B4-BE49-F238E27FC236}">
                    <a16:creationId xmlns:a16="http://schemas.microsoft.com/office/drawing/2014/main" id="{E3812197-34D0-44F5-B41D-7F146AB96F97}"/>
                  </a:ext>
                </a:extLst>
              </p:cNvPr>
              <p:cNvSpPr txBox="1">
                <a:spLocks noRot="1" noChangeAspect="1" noMove="1" noResize="1" noEditPoints="1" noAdjustHandles="1" noChangeArrowheads="1" noChangeShapeType="1" noTextEdit="1"/>
              </p:cNvSpPr>
              <p:nvPr/>
            </p:nvSpPr>
            <p:spPr>
              <a:xfrm>
                <a:off x="495300" y="4077072"/>
                <a:ext cx="8140700" cy="2361865"/>
              </a:xfrm>
              <a:prstGeom prst="rect">
                <a:avLst/>
              </a:prstGeom>
              <a:blipFill>
                <a:blip r:embed="rId5"/>
                <a:stretch>
                  <a:fillRect l="-599" t="-1292" b="-15245"/>
                </a:stretch>
              </a:blipFill>
            </p:spPr>
            <p:txBody>
              <a:bodyPr/>
              <a:lstStyle/>
              <a:p>
                <a:r>
                  <a:rPr lang="zh-CN" altLang="en-US">
                    <a:noFill/>
                  </a:rPr>
                  <a:t> </a:t>
                </a:r>
              </a:p>
            </p:txBody>
          </p:sp>
        </mc:Fallback>
      </mc:AlternateContent>
      <p:sp>
        <p:nvSpPr>
          <p:cNvPr id="18" name="Rectangle 2">
            <a:extLst>
              <a:ext uri="{FF2B5EF4-FFF2-40B4-BE49-F238E27FC236}">
                <a16:creationId xmlns:a16="http://schemas.microsoft.com/office/drawing/2014/main" id="{4D5E428B-0AFE-4551-BA31-78F8FD291CAB}"/>
              </a:ext>
            </a:extLst>
          </p:cNvPr>
          <p:cNvSpPr>
            <a:spLocks noChangeArrowheads="1"/>
          </p:cNvSpPr>
          <p:nvPr/>
        </p:nvSpPr>
        <p:spPr bwMode="auto">
          <a:xfrm>
            <a:off x="0" y="90100"/>
            <a:ext cx="6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dirty="0">
              <a:ln>
                <a:noFill/>
              </a:ln>
              <a:solidFill>
                <a:schemeClr val="tx1"/>
              </a:solidFill>
              <a:effectLst/>
              <a:latin typeface="Arial" panose="020B0604020202020204" pitchFamily="34" charset="0"/>
            </a:endParaRPr>
          </a:p>
        </p:txBody>
      </p:sp>
      <p:sp>
        <p:nvSpPr>
          <p:cNvPr id="13" name="对话气泡: 圆角矩形 12">
            <a:extLst>
              <a:ext uri="{FF2B5EF4-FFF2-40B4-BE49-F238E27FC236}">
                <a16:creationId xmlns:a16="http://schemas.microsoft.com/office/drawing/2014/main" id="{4C37172C-BB76-4DFC-96A9-D9D7A0FDC17C}"/>
              </a:ext>
            </a:extLst>
          </p:cNvPr>
          <p:cNvSpPr/>
          <p:nvPr/>
        </p:nvSpPr>
        <p:spPr>
          <a:xfrm>
            <a:off x="6768244" y="5839656"/>
            <a:ext cx="1044116" cy="599281"/>
          </a:xfrm>
          <a:prstGeom prst="wedgeRoundRectCallout">
            <a:avLst>
              <a:gd name="adj1" fmla="val -54151"/>
              <a:gd name="adj2" fmla="val -96693"/>
              <a:gd name="adj3" fmla="val 16667"/>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t>注意力的主要实现</a:t>
            </a:r>
          </a:p>
        </p:txBody>
      </p:sp>
      <p:sp>
        <p:nvSpPr>
          <p:cNvPr id="16" name="对话气泡: 圆角矩形 15">
            <a:extLst>
              <a:ext uri="{FF2B5EF4-FFF2-40B4-BE49-F238E27FC236}">
                <a16:creationId xmlns:a16="http://schemas.microsoft.com/office/drawing/2014/main" id="{F255AD49-4F6E-46C0-BCDF-957373EEFC24}"/>
              </a:ext>
            </a:extLst>
          </p:cNvPr>
          <p:cNvSpPr/>
          <p:nvPr/>
        </p:nvSpPr>
        <p:spPr>
          <a:xfrm>
            <a:off x="683569" y="5839656"/>
            <a:ext cx="1584176" cy="881819"/>
          </a:xfrm>
          <a:prstGeom prst="wedgeRoundRectCallout">
            <a:avLst>
              <a:gd name="adj1" fmla="val 63068"/>
              <a:gd name="adj2" fmla="val -53898"/>
              <a:gd name="adj3" fmla="val 16667"/>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t>将注意力转化为概率分布（稳定的分布可以加快训练过程）</a:t>
            </a:r>
          </a:p>
        </p:txBody>
      </p:sp>
    </p:spTree>
    <p:extLst>
      <p:ext uri="{BB962C8B-B14F-4D97-AF65-F5344CB8AC3E}">
        <p14:creationId xmlns:p14="http://schemas.microsoft.com/office/powerpoint/2010/main" val="2305315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4654872" cy="400110"/>
          </a:xfrm>
          <a:prstGeom prst="rect">
            <a:avLst/>
          </a:prstGeom>
          <a:noFill/>
        </p:spPr>
        <p:txBody>
          <a:bodyPr wrap="square" rtlCol="0">
            <a:spAutoFit/>
          </a:bodyPr>
          <a:lstStyle/>
          <a:p>
            <a:r>
              <a:rPr lang="zh-CN" altLang="en-US" sz="2000" b="1" dirty="0">
                <a:latin typeface="Arial" panose="020B0604020202020204" pitchFamily="34" charset="0"/>
                <a:ea typeface="微软雅黑" panose="020B0503020204020204" pitchFamily="34" charset="-122"/>
                <a:cs typeface="Arial" panose="020B0604020202020204" pitchFamily="34" charset="0"/>
              </a:rPr>
              <a:t>注意力机制（</a:t>
            </a:r>
            <a:r>
              <a:rPr lang="en-US" altLang="zh-CN" sz="2000" b="1" dirty="0">
                <a:latin typeface="Arial" panose="020B0604020202020204" pitchFamily="34" charset="0"/>
                <a:ea typeface="微软雅黑" panose="020B0503020204020204" pitchFamily="34" charset="-122"/>
                <a:cs typeface="Arial" panose="020B0604020202020204" pitchFamily="34" charset="0"/>
              </a:rPr>
              <a:t>Attention</a:t>
            </a:r>
            <a:r>
              <a:rPr lang="zh-CN" altLang="en-US" sz="2000" b="1" dirty="0">
                <a:latin typeface="Arial" panose="020B0604020202020204" pitchFamily="34" charset="0"/>
                <a:ea typeface="微软雅黑" panose="020B0503020204020204" pitchFamily="34" charset="-122"/>
                <a:cs typeface="Arial" panose="020B0604020202020204" pitchFamily="34" charset="0"/>
              </a:rPr>
              <a:t>）</a:t>
            </a: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3" name="矩形 2"/>
          <p:cNvSpPr/>
          <p:nvPr/>
        </p:nvSpPr>
        <p:spPr>
          <a:xfrm>
            <a:off x="107504" y="1268760"/>
            <a:ext cx="184731" cy="400110"/>
          </a:xfrm>
          <a:prstGeom prst="rect">
            <a:avLst/>
          </a:prstGeom>
        </p:spPr>
        <p:txBody>
          <a:bodyPr wrap="none">
            <a:spAutoFit/>
          </a:bodyPr>
          <a:lstStyle/>
          <a:p>
            <a:endParaRPr lang="zh-CN" altLang="en-US" sz="2000">
              <a:solidFill>
                <a:srgbClr val="002060"/>
              </a:solidFill>
            </a:endParaRPr>
          </a:p>
        </p:txBody>
      </p:sp>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12</a:t>
            </a:fld>
            <a:endParaRPr lang="zh-CN" altLang="en-US">
              <a:latin typeface="Arial" panose="020B0604020202020204" pitchFamily="34" charset="0"/>
              <a:ea typeface="微软雅黑" panose="020B0503020204020204" pitchFamily="34" charset="-122"/>
            </a:endParaRPr>
          </a:p>
        </p:txBody>
      </p:sp>
      <p:sp>
        <p:nvSpPr>
          <p:cNvPr id="11" name="文本框 10">
            <a:extLst>
              <a:ext uri="{FF2B5EF4-FFF2-40B4-BE49-F238E27FC236}">
                <a16:creationId xmlns:a16="http://schemas.microsoft.com/office/drawing/2014/main" id="{A33B046C-5146-4D8A-B524-A7D1823C0277}"/>
              </a:ext>
            </a:extLst>
          </p:cNvPr>
          <p:cNvSpPr txBox="1"/>
          <p:nvPr/>
        </p:nvSpPr>
        <p:spPr>
          <a:xfrm>
            <a:off x="495300" y="899428"/>
            <a:ext cx="2852564" cy="369332"/>
          </a:xfrm>
          <a:prstGeom prst="rect">
            <a:avLst/>
          </a:prstGeom>
          <a:noFill/>
        </p:spPr>
        <p:txBody>
          <a:bodyPr wrap="square" rtlCol="0">
            <a:spAutoFit/>
          </a:bodyPr>
          <a:lstStyle/>
          <a:p>
            <a:r>
              <a:rPr lang="zh-CN" altLang="en-US" dirty="0"/>
              <a:t>注意力汇聚的数学表达：</a:t>
            </a:r>
          </a:p>
        </p:txBody>
      </p:sp>
      <p:sp>
        <p:nvSpPr>
          <p:cNvPr id="18" name="Rectangle 2">
            <a:extLst>
              <a:ext uri="{FF2B5EF4-FFF2-40B4-BE49-F238E27FC236}">
                <a16:creationId xmlns:a16="http://schemas.microsoft.com/office/drawing/2014/main" id="{4D5E428B-0AFE-4551-BA31-78F8FD291CAB}"/>
              </a:ext>
            </a:extLst>
          </p:cNvPr>
          <p:cNvSpPr>
            <a:spLocks noChangeArrowheads="1"/>
          </p:cNvSpPr>
          <p:nvPr/>
        </p:nvSpPr>
        <p:spPr bwMode="auto">
          <a:xfrm>
            <a:off x="0" y="90100"/>
            <a:ext cx="6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21" name="对象 20">
                <a:extLst>
                  <a:ext uri="{FF2B5EF4-FFF2-40B4-BE49-F238E27FC236}">
                    <a16:creationId xmlns:a16="http://schemas.microsoft.com/office/drawing/2014/main" id="{949E8EFC-D6A5-4888-AFE9-0C2A2EDCB866}"/>
                  </a:ext>
                </a:extLst>
              </p:cNvPr>
              <p:cNvSpPr txBox="1"/>
              <p:nvPr/>
            </p:nvSpPr>
            <p:spPr>
              <a:xfrm>
                <a:off x="950506" y="1272026"/>
                <a:ext cx="3621494" cy="561956"/>
              </a:xfrm>
              <a:prstGeom prst="rect">
                <a:avLst/>
              </a:prstGeom>
            </p:spPr>
            <p:txBody>
              <a:bodyPr>
                <a:normAutofit fontScale="62500" lnSpcReduction="20000"/>
              </a:bodyPr>
              <a:lstStyle/>
              <a:p>
                <a:pPr/>
                <a14:m>
                  <m:oMathPara xmlns:m="http://schemas.openxmlformats.org/officeDocument/2006/math">
                    <m:oMathParaPr>
                      <m:jc m:val="left"/>
                    </m:oMathParaPr>
                    <m:oMath xmlns:m="http://schemas.openxmlformats.org/officeDocument/2006/math">
                      <m:r>
                        <a:rPr lang="zh-CN" altLang="en-US" i="1">
                          <a:solidFill>
                            <a:srgbClr val="000000"/>
                          </a:solidFill>
                          <a:latin typeface="Cambria Math" panose="02040503050406030204" pitchFamily="18" charset="0"/>
                        </a:rPr>
                        <m:t>𝑓</m:t>
                      </m:r>
                      <m:r>
                        <a:rPr lang="zh-CN" altLang="en-US" i="1">
                          <a:solidFill>
                            <a:srgbClr val="000000"/>
                          </a:solidFill>
                          <a:latin typeface="Cambria Math" panose="02040503050406030204" pitchFamily="18" charset="0"/>
                        </a:rPr>
                        <m:t>(</m:t>
                      </m:r>
                      <m:r>
                        <a:rPr lang="zh-CN" altLang="en-US" i="1">
                          <a:solidFill>
                            <a:srgbClr val="000000"/>
                          </a:solidFill>
                          <a:latin typeface="Cambria Math" panose="02040503050406030204" pitchFamily="18" charset="0"/>
                        </a:rPr>
                        <m:t>𝐪</m:t>
                      </m:r>
                      <m:r>
                        <a:rPr lang="zh-CN" altLang="en-US" i="1">
                          <a:solidFill>
                            <a:srgbClr val="000000"/>
                          </a:solidFill>
                          <a:latin typeface="Cambria Math" panose="02040503050406030204" pitchFamily="18" charset="0"/>
                        </a:rPr>
                        <m:t>,(</m:t>
                      </m:r>
                      <m:sSub>
                        <m:sSubPr>
                          <m:ctrlPr>
                            <a:rPr lang="zh-CN" altLang="en-US" i="1">
                              <a:solidFill>
                                <a:srgbClr val="000000"/>
                              </a:solidFill>
                              <a:latin typeface="Cambria Math" panose="02040503050406030204" pitchFamily="18" charset="0"/>
                            </a:rPr>
                          </m:ctrlPr>
                        </m:sSubPr>
                        <m:e>
                          <m:r>
                            <a:rPr lang="zh-CN" altLang="en-US" i="1">
                              <a:solidFill>
                                <a:srgbClr val="000000"/>
                              </a:solidFill>
                              <a:latin typeface="Cambria Math" panose="02040503050406030204" pitchFamily="18" charset="0"/>
                            </a:rPr>
                            <m:t>𝐤</m:t>
                          </m:r>
                        </m:e>
                        <m:sub>
                          <m:r>
                            <a:rPr lang="zh-CN" altLang="en-US" i="1">
                              <a:solidFill>
                                <a:srgbClr val="000000"/>
                              </a:solidFill>
                              <a:latin typeface="Cambria Math" panose="02040503050406030204" pitchFamily="18" charset="0"/>
                            </a:rPr>
                            <m:t>1</m:t>
                          </m:r>
                        </m:sub>
                      </m:sSub>
                      <m:r>
                        <a:rPr lang="zh-CN" altLang="en-US" i="1">
                          <a:solidFill>
                            <a:srgbClr val="000000"/>
                          </a:solidFill>
                          <a:latin typeface="Cambria Math" panose="02040503050406030204" pitchFamily="18" charset="0"/>
                        </a:rPr>
                        <m:t>,</m:t>
                      </m:r>
                      <m:sSub>
                        <m:sSubPr>
                          <m:ctrlPr>
                            <a:rPr lang="zh-CN" altLang="en-US" i="1">
                              <a:solidFill>
                                <a:srgbClr val="000000"/>
                              </a:solidFill>
                              <a:latin typeface="Cambria Math" panose="02040503050406030204" pitchFamily="18" charset="0"/>
                            </a:rPr>
                          </m:ctrlPr>
                        </m:sSubPr>
                        <m:e>
                          <m:r>
                            <a:rPr lang="zh-CN" altLang="en-US" i="1">
                              <a:solidFill>
                                <a:srgbClr val="000000"/>
                              </a:solidFill>
                              <a:latin typeface="Cambria Math" panose="02040503050406030204" pitchFamily="18" charset="0"/>
                            </a:rPr>
                            <m:t>𝐯</m:t>
                          </m:r>
                        </m:e>
                        <m:sub>
                          <m:r>
                            <a:rPr lang="zh-CN" altLang="en-US" i="1">
                              <a:solidFill>
                                <a:srgbClr val="000000"/>
                              </a:solidFill>
                              <a:latin typeface="Cambria Math" panose="02040503050406030204" pitchFamily="18" charset="0"/>
                            </a:rPr>
                            <m:t>1</m:t>
                          </m:r>
                        </m:sub>
                      </m:sSub>
                      <m:r>
                        <a:rPr lang="zh-CN" altLang="en-US" i="1">
                          <a:solidFill>
                            <a:srgbClr val="000000"/>
                          </a:solidFill>
                          <a:latin typeface="Cambria Math" panose="02040503050406030204" pitchFamily="18" charset="0"/>
                        </a:rPr>
                        <m:t>),…,(</m:t>
                      </m:r>
                      <m:sSub>
                        <m:sSubPr>
                          <m:ctrlPr>
                            <a:rPr lang="zh-CN" altLang="en-US" i="1">
                              <a:solidFill>
                                <a:srgbClr val="000000"/>
                              </a:solidFill>
                              <a:latin typeface="Cambria Math" panose="02040503050406030204" pitchFamily="18" charset="0"/>
                            </a:rPr>
                          </m:ctrlPr>
                        </m:sSubPr>
                        <m:e>
                          <m:r>
                            <a:rPr lang="zh-CN" altLang="en-US" i="1">
                              <a:solidFill>
                                <a:srgbClr val="000000"/>
                              </a:solidFill>
                              <a:latin typeface="Cambria Math" panose="02040503050406030204" pitchFamily="18" charset="0"/>
                            </a:rPr>
                            <m:t>𝐤</m:t>
                          </m:r>
                        </m:e>
                        <m:sub>
                          <m:r>
                            <a:rPr lang="zh-CN" altLang="en-US" i="1">
                              <a:solidFill>
                                <a:srgbClr val="000000"/>
                              </a:solidFill>
                              <a:latin typeface="Cambria Math" panose="02040503050406030204" pitchFamily="18" charset="0"/>
                            </a:rPr>
                            <m:t>𝑚</m:t>
                          </m:r>
                        </m:sub>
                      </m:sSub>
                      <m:r>
                        <a:rPr lang="zh-CN" altLang="en-US" i="1">
                          <a:solidFill>
                            <a:srgbClr val="000000"/>
                          </a:solidFill>
                          <a:latin typeface="Cambria Math" panose="02040503050406030204" pitchFamily="18" charset="0"/>
                        </a:rPr>
                        <m:t>,</m:t>
                      </m:r>
                      <m:sSub>
                        <m:sSubPr>
                          <m:ctrlPr>
                            <a:rPr lang="zh-CN" altLang="en-US" i="1">
                              <a:solidFill>
                                <a:srgbClr val="000000"/>
                              </a:solidFill>
                              <a:latin typeface="Cambria Math" panose="02040503050406030204" pitchFamily="18" charset="0"/>
                            </a:rPr>
                          </m:ctrlPr>
                        </m:sSubPr>
                        <m:e>
                          <m:r>
                            <a:rPr lang="zh-CN" altLang="en-US" i="1">
                              <a:solidFill>
                                <a:srgbClr val="000000"/>
                              </a:solidFill>
                              <a:latin typeface="Cambria Math" panose="02040503050406030204" pitchFamily="18" charset="0"/>
                            </a:rPr>
                            <m:t>𝐯</m:t>
                          </m:r>
                        </m:e>
                        <m:sub>
                          <m:r>
                            <a:rPr lang="zh-CN" altLang="en-US" i="1">
                              <a:solidFill>
                                <a:srgbClr val="000000"/>
                              </a:solidFill>
                              <a:latin typeface="Cambria Math" panose="02040503050406030204" pitchFamily="18" charset="0"/>
                            </a:rPr>
                            <m:t>𝑚</m:t>
                          </m:r>
                        </m:sub>
                      </m:sSub>
                      <m:r>
                        <a:rPr lang="zh-CN" altLang="en-US" i="1">
                          <a:solidFill>
                            <a:srgbClr val="000000"/>
                          </a:solidFill>
                          <a:latin typeface="Cambria Math" panose="02040503050406030204" pitchFamily="18" charset="0"/>
                        </a:rPr>
                        <m:t>))=</m:t>
                      </m:r>
                      <m:nary>
                        <m:naryPr>
                          <m:chr m:val="∑"/>
                          <m:ctrlPr>
                            <a:rPr lang="zh-CN" altLang="en-US" i="1">
                              <a:solidFill>
                                <a:srgbClr val="000000"/>
                              </a:solidFill>
                              <a:latin typeface="Cambria Math" panose="02040503050406030204" pitchFamily="18" charset="0"/>
                            </a:rPr>
                          </m:ctrlPr>
                        </m:naryPr>
                        <m:sub>
                          <m:r>
                            <a:rPr lang="zh-CN" altLang="en-US" i="1">
                              <a:solidFill>
                                <a:srgbClr val="000000"/>
                              </a:solidFill>
                              <a:latin typeface="Cambria Math" panose="02040503050406030204" pitchFamily="18" charset="0"/>
                            </a:rPr>
                            <m:t>𝑖</m:t>
                          </m:r>
                          <m:r>
                            <a:rPr lang="zh-CN" altLang="en-US" i="1">
                              <a:solidFill>
                                <a:srgbClr val="000000"/>
                              </a:solidFill>
                              <a:latin typeface="Cambria Math" panose="02040503050406030204" pitchFamily="18" charset="0"/>
                            </a:rPr>
                            <m:t>=1</m:t>
                          </m:r>
                        </m:sub>
                        <m:sup>
                          <m:r>
                            <a:rPr lang="zh-CN" altLang="en-US" i="1">
                              <a:solidFill>
                                <a:srgbClr val="000000"/>
                              </a:solidFill>
                              <a:latin typeface="Cambria Math" panose="02040503050406030204" pitchFamily="18" charset="0"/>
                            </a:rPr>
                            <m:t>𝑚</m:t>
                          </m:r>
                        </m:sup>
                        <m:e>
                          <m:r>
                            <a:rPr lang="zh-CN" altLang="en-US" i="1">
                              <a:solidFill>
                                <a:srgbClr val="000000"/>
                              </a:solidFill>
                              <a:latin typeface="Cambria Math" panose="02040503050406030204" pitchFamily="18" charset="0"/>
                            </a:rPr>
                            <m:t>𝛼</m:t>
                          </m:r>
                        </m:e>
                      </m:nary>
                      <m:r>
                        <a:rPr lang="zh-CN" altLang="en-US" i="1">
                          <a:solidFill>
                            <a:srgbClr val="000000"/>
                          </a:solidFill>
                          <a:latin typeface="Cambria Math" panose="02040503050406030204" pitchFamily="18" charset="0"/>
                        </a:rPr>
                        <m:t>(</m:t>
                      </m:r>
                      <m:r>
                        <a:rPr lang="zh-CN" altLang="en-US" i="1">
                          <a:solidFill>
                            <a:srgbClr val="000000"/>
                          </a:solidFill>
                          <a:latin typeface="Cambria Math" panose="02040503050406030204" pitchFamily="18" charset="0"/>
                        </a:rPr>
                        <m:t>𝐪</m:t>
                      </m:r>
                      <m:r>
                        <a:rPr lang="zh-CN" altLang="en-US" i="1">
                          <a:solidFill>
                            <a:srgbClr val="000000"/>
                          </a:solidFill>
                          <a:latin typeface="Cambria Math" panose="02040503050406030204" pitchFamily="18" charset="0"/>
                        </a:rPr>
                        <m:t>,</m:t>
                      </m:r>
                      <m:sSub>
                        <m:sSubPr>
                          <m:ctrlPr>
                            <a:rPr lang="zh-CN" altLang="en-US" i="1">
                              <a:solidFill>
                                <a:srgbClr val="000000"/>
                              </a:solidFill>
                              <a:latin typeface="Cambria Math" panose="02040503050406030204" pitchFamily="18" charset="0"/>
                            </a:rPr>
                          </m:ctrlPr>
                        </m:sSubPr>
                        <m:e>
                          <m:r>
                            <a:rPr lang="zh-CN" altLang="en-US" i="1">
                              <a:solidFill>
                                <a:srgbClr val="000000"/>
                              </a:solidFill>
                              <a:latin typeface="Cambria Math" panose="02040503050406030204" pitchFamily="18" charset="0"/>
                            </a:rPr>
                            <m:t>𝐤</m:t>
                          </m:r>
                        </m:e>
                        <m:sub>
                          <m:r>
                            <a:rPr lang="zh-CN" altLang="en-US" i="1">
                              <a:solidFill>
                                <a:srgbClr val="000000"/>
                              </a:solidFill>
                              <a:latin typeface="Cambria Math" panose="02040503050406030204" pitchFamily="18" charset="0"/>
                            </a:rPr>
                            <m:t>𝑖</m:t>
                          </m:r>
                        </m:sub>
                      </m:sSub>
                      <m:r>
                        <a:rPr lang="zh-CN" altLang="en-US" i="1">
                          <a:solidFill>
                            <a:srgbClr val="000000"/>
                          </a:solidFill>
                          <a:latin typeface="Cambria Math" panose="02040503050406030204" pitchFamily="18" charset="0"/>
                        </a:rPr>
                        <m:t>)</m:t>
                      </m:r>
                      <m:sSub>
                        <m:sSubPr>
                          <m:ctrlPr>
                            <a:rPr lang="zh-CN" altLang="en-US" i="1">
                              <a:solidFill>
                                <a:srgbClr val="000000"/>
                              </a:solidFill>
                              <a:latin typeface="Cambria Math" panose="02040503050406030204" pitchFamily="18" charset="0"/>
                            </a:rPr>
                          </m:ctrlPr>
                        </m:sSubPr>
                        <m:e>
                          <m:r>
                            <a:rPr lang="zh-CN" altLang="en-US" i="1">
                              <a:solidFill>
                                <a:srgbClr val="000000"/>
                              </a:solidFill>
                              <a:latin typeface="Cambria Math" panose="02040503050406030204" pitchFamily="18" charset="0"/>
                            </a:rPr>
                            <m:t>𝐯</m:t>
                          </m:r>
                        </m:e>
                        <m:sub>
                          <m:r>
                            <a:rPr lang="zh-CN" altLang="en-US" i="1">
                              <a:solidFill>
                                <a:srgbClr val="000000"/>
                              </a:solidFill>
                              <a:latin typeface="Cambria Math" panose="02040503050406030204" pitchFamily="18" charset="0"/>
                            </a:rPr>
                            <m:t>𝑖</m:t>
                          </m:r>
                        </m:sub>
                      </m:sSub>
                      <m:r>
                        <a:rPr lang="zh-CN" altLang="en-US" i="1">
                          <a:solidFill>
                            <a:srgbClr val="000000"/>
                          </a:solidFill>
                          <a:latin typeface="Cambria Math" panose="02040503050406030204" pitchFamily="18" charset="0"/>
                        </a:rPr>
                        <m:t>∈</m:t>
                      </m:r>
                      <m:sSup>
                        <m:sSupPr>
                          <m:ctrlPr>
                            <a:rPr lang="zh-CN" altLang="en-US" i="1">
                              <a:solidFill>
                                <a:srgbClr val="000000"/>
                              </a:solidFill>
                              <a:latin typeface="Cambria Math" panose="02040503050406030204" pitchFamily="18" charset="0"/>
                            </a:rPr>
                          </m:ctrlPr>
                        </m:sSupPr>
                        <m:e>
                          <m:r>
                            <a:rPr lang="zh-CN" altLang="en-US" i="1">
                              <a:solidFill>
                                <a:srgbClr val="000000"/>
                              </a:solidFill>
                              <a:latin typeface="Cambria Math" panose="02040503050406030204" pitchFamily="18" charset="0"/>
                            </a:rPr>
                            <m:t>ℝ</m:t>
                          </m:r>
                        </m:e>
                        <m:sup>
                          <m:r>
                            <a:rPr lang="zh-CN" altLang="en-US" i="1">
                              <a:solidFill>
                                <a:srgbClr val="000000"/>
                              </a:solidFill>
                              <a:latin typeface="Cambria Math" panose="02040503050406030204" pitchFamily="18" charset="0"/>
                            </a:rPr>
                            <m:t>𝑣</m:t>
                          </m:r>
                        </m:sup>
                      </m:sSup>
                      <m:r>
                        <a:rPr lang="zh-CN" altLang="en-US" i="1">
                          <a:solidFill>
                            <a:srgbClr val="000000"/>
                          </a:solidFill>
                          <a:latin typeface="Cambria Math" panose="02040503050406030204" pitchFamily="18" charset="0"/>
                        </a:rPr>
                        <m:t>,</m:t>
                      </m:r>
                    </m:oMath>
                  </m:oMathPara>
                </a14:m>
                <a:endParaRPr lang="zh-CN" altLang="en-US" dirty="0"/>
              </a:p>
            </p:txBody>
          </p:sp>
        </mc:Choice>
        <mc:Fallback xmlns="">
          <p:sp>
            <p:nvSpPr>
              <p:cNvPr id="21" name="对象 20">
                <a:extLst>
                  <a:ext uri="{FF2B5EF4-FFF2-40B4-BE49-F238E27FC236}">
                    <a16:creationId xmlns:a16="http://schemas.microsoft.com/office/drawing/2014/main" id="{949E8EFC-D6A5-4888-AFE9-0C2A2EDCB866}"/>
                  </a:ext>
                </a:extLst>
              </p:cNvPr>
              <p:cNvSpPr txBox="1">
                <a:spLocks noRot="1" noChangeAspect="1" noMove="1" noResize="1" noEditPoints="1" noAdjustHandles="1" noChangeArrowheads="1" noChangeShapeType="1" noTextEdit="1"/>
              </p:cNvSpPr>
              <p:nvPr/>
            </p:nvSpPr>
            <p:spPr>
              <a:xfrm>
                <a:off x="950506" y="1272026"/>
                <a:ext cx="3621494" cy="561956"/>
              </a:xfrm>
              <a:prstGeom prst="rect">
                <a:avLst/>
              </a:prstGeom>
              <a:blipFill>
                <a:blip r:embed="rId4"/>
                <a:stretch>
                  <a:fillRect t="-93478" b="-14239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对象 22">
                <a:extLst>
                  <a:ext uri="{FF2B5EF4-FFF2-40B4-BE49-F238E27FC236}">
                    <a16:creationId xmlns:a16="http://schemas.microsoft.com/office/drawing/2014/main" id="{4D273A15-55C6-4C35-89E2-4F267E4E6547}"/>
                  </a:ext>
                </a:extLst>
              </p:cNvPr>
              <p:cNvSpPr txBox="1"/>
              <p:nvPr/>
            </p:nvSpPr>
            <p:spPr>
              <a:xfrm>
                <a:off x="4740246" y="1269026"/>
                <a:ext cx="4080226" cy="799687"/>
              </a:xfrm>
              <a:prstGeom prst="rect">
                <a:avLst/>
              </a:prstGeom>
            </p:spPr>
            <p:txBody>
              <a:bodyPr>
                <a:normAutofit fontScale="77500" lnSpcReduction="20000"/>
              </a:bodyPr>
              <a:lstStyle/>
              <a:p>
                <a:pPr/>
                <a14:m>
                  <m:oMathPara xmlns:m="http://schemas.openxmlformats.org/officeDocument/2006/math">
                    <m:oMathParaPr>
                      <m:jc m:val="left"/>
                    </m:oMathParaPr>
                    <m:oMath xmlns:m="http://schemas.openxmlformats.org/officeDocument/2006/math">
                      <m:r>
                        <a:rPr lang="zh-CN" altLang="en-US" i="1">
                          <a:solidFill>
                            <a:srgbClr val="000000"/>
                          </a:solidFill>
                          <a:latin typeface="Cambria Math" panose="02040503050406030204" pitchFamily="18" charset="0"/>
                        </a:rPr>
                        <m:t>𝛼</m:t>
                      </m:r>
                      <m:r>
                        <a:rPr lang="zh-CN" altLang="en-US" i="1">
                          <a:solidFill>
                            <a:srgbClr val="000000"/>
                          </a:solidFill>
                          <a:latin typeface="Cambria Math" panose="02040503050406030204" pitchFamily="18" charset="0"/>
                        </a:rPr>
                        <m:t>(</m:t>
                      </m:r>
                      <m:r>
                        <a:rPr lang="zh-CN" altLang="en-US" i="1">
                          <a:solidFill>
                            <a:srgbClr val="000000"/>
                          </a:solidFill>
                          <a:latin typeface="Cambria Math" panose="02040503050406030204" pitchFamily="18" charset="0"/>
                        </a:rPr>
                        <m:t>𝐪</m:t>
                      </m:r>
                      <m:r>
                        <a:rPr lang="zh-CN" altLang="en-US" i="1">
                          <a:solidFill>
                            <a:srgbClr val="000000"/>
                          </a:solidFill>
                          <a:latin typeface="Cambria Math" panose="02040503050406030204" pitchFamily="18" charset="0"/>
                        </a:rPr>
                        <m:t>,</m:t>
                      </m:r>
                      <m:sSub>
                        <m:sSubPr>
                          <m:ctrlPr>
                            <a:rPr lang="zh-CN" altLang="en-US" i="1">
                              <a:solidFill>
                                <a:srgbClr val="000000"/>
                              </a:solidFill>
                              <a:latin typeface="Cambria Math" panose="02040503050406030204" pitchFamily="18" charset="0"/>
                            </a:rPr>
                          </m:ctrlPr>
                        </m:sSubPr>
                        <m:e>
                          <m:r>
                            <a:rPr lang="zh-CN" altLang="en-US" i="1">
                              <a:solidFill>
                                <a:srgbClr val="000000"/>
                              </a:solidFill>
                              <a:latin typeface="Cambria Math" panose="02040503050406030204" pitchFamily="18" charset="0"/>
                            </a:rPr>
                            <m:t>𝐤</m:t>
                          </m:r>
                        </m:e>
                        <m:sub>
                          <m:r>
                            <a:rPr lang="zh-CN" altLang="en-US" i="1">
                              <a:solidFill>
                                <a:srgbClr val="000000"/>
                              </a:solidFill>
                              <a:latin typeface="Cambria Math" panose="02040503050406030204" pitchFamily="18" charset="0"/>
                            </a:rPr>
                            <m:t>𝑖</m:t>
                          </m:r>
                        </m:sub>
                      </m:sSub>
                      <m:r>
                        <a:rPr lang="zh-CN" altLang="en-US" i="1">
                          <a:solidFill>
                            <a:srgbClr val="000000"/>
                          </a:solidFill>
                          <a:latin typeface="Cambria Math" panose="02040503050406030204" pitchFamily="18" charset="0"/>
                        </a:rPr>
                        <m:t>)=</m:t>
                      </m:r>
                      <m:r>
                        <m:rPr>
                          <m:nor/>
                        </m:rPr>
                        <a:rPr lang="zh-CN" altLang="en-US">
                          <a:solidFill>
                            <a:srgbClr val="000000"/>
                          </a:solidFill>
                          <a:latin typeface="Cambria Math" panose="02040503050406030204" pitchFamily="18" charset="0"/>
                        </a:rPr>
                        <m:t>softmax</m:t>
                      </m:r>
                      <m:r>
                        <a:rPr lang="zh-CN" altLang="en-US" i="1">
                          <a:solidFill>
                            <a:srgbClr val="000000"/>
                          </a:solidFill>
                          <a:latin typeface="Cambria Math" panose="02040503050406030204" pitchFamily="18" charset="0"/>
                        </a:rPr>
                        <m:t>(</m:t>
                      </m:r>
                      <m:r>
                        <a:rPr lang="zh-CN" altLang="en-US" i="1">
                          <a:solidFill>
                            <a:srgbClr val="000000"/>
                          </a:solidFill>
                          <a:latin typeface="Cambria Math" panose="02040503050406030204" pitchFamily="18" charset="0"/>
                        </a:rPr>
                        <m:t>𝑎</m:t>
                      </m:r>
                      <m:r>
                        <a:rPr lang="zh-CN" altLang="en-US" i="1">
                          <a:solidFill>
                            <a:srgbClr val="000000"/>
                          </a:solidFill>
                          <a:latin typeface="Cambria Math" panose="02040503050406030204" pitchFamily="18" charset="0"/>
                        </a:rPr>
                        <m:t>(</m:t>
                      </m:r>
                      <m:r>
                        <a:rPr lang="zh-CN" altLang="en-US" i="1">
                          <a:solidFill>
                            <a:srgbClr val="000000"/>
                          </a:solidFill>
                          <a:latin typeface="Cambria Math" panose="02040503050406030204" pitchFamily="18" charset="0"/>
                        </a:rPr>
                        <m:t>𝐪</m:t>
                      </m:r>
                      <m:r>
                        <a:rPr lang="zh-CN" altLang="en-US" i="1">
                          <a:solidFill>
                            <a:srgbClr val="000000"/>
                          </a:solidFill>
                          <a:latin typeface="Cambria Math" panose="02040503050406030204" pitchFamily="18" charset="0"/>
                        </a:rPr>
                        <m:t>,</m:t>
                      </m:r>
                      <m:sSub>
                        <m:sSubPr>
                          <m:ctrlPr>
                            <a:rPr lang="zh-CN" altLang="en-US" i="1">
                              <a:solidFill>
                                <a:srgbClr val="000000"/>
                              </a:solidFill>
                              <a:latin typeface="Cambria Math" panose="02040503050406030204" pitchFamily="18" charset="0"/>
                            </a:rPr>
                          </m:ctrlPr>
                        </m:sSubPr>
                        <m:e>
                          <m:r>
                            <a:rPr lang="zh-CN" altLang="en-US" i="1">
                              <a:solidFill>
                                <a:srgbClr val="000000"/>
                              </a:solidFill>
                              <a:latin typeface="Cambria Math" panose="02040503050406030204" pitchFamily="18" charset="0"/>
                            </a:rPr>
                            <m:t>𝐤</m:t>
                          </m:r>
                        </m:e>
                        <m:sub>
                          <m:r>
                            <a:rPr lang="zh-CN" altLang="en-US" i="1">
                              <a:solidFill>
                                <a:srgbClr val="000000"/>
                              </a:solidFill>
                              <a:latin typeface="Cambria Math" panose="02040503050406030204" pitchFamily="18" charset="0"/>
                            </a:rPr>
                            <m:t>𝑖</m:t>
                          </m:r>
                        </m:sub>
                      </m:sSub>
                      <m:r>
                        <a:rPr lang="zh-CN" altLang="en-US" i="1">
                          <a:solidFill>
                            <a:srgbClr val="000000"/>
                          </a:solidFill>
                          <a:latin typeface="Cambria Math" panose="02040503050406030204" pitchFamily="18" charset="0"/>
                        </a:rPr>
                        <m:t>))=</m:t>
                      </m:r>
                      <m:f>
                        <m:fPr>
                          <m:ctrlPr>
                            <a:rPr lang="zh-CN" altLang="en-US" i="1">
                              <a:solidFill>
                                <a:srgbClr val="000000"/>
                              </a:solidFill>
                              <a:latin typeface="Cambria Math" panose="02040503050406030204" pitchFamily="18" charset="0"/>
                            </a:rPr>
                          </m:ctrlPr>
                        </m:fPr>
                        <m:num>
                          <m:func>
                            <m:funcPr>
                              <m:ctrlPr>
                                <a:rPr lang="zh-CN" altLang="en-US" i="1">
                                  <a:solidFill>
                                    <a:srgbClr val="000000"/>
                                  </a:solidFill>
                                  <a:latin typeface="Cambria Math" panose="02040503050406030204" pitchFamily="18" charset="0"/>
                                </a:rPr>
                              </m:ctrlPr>
                            </m:funcPr>
                            <m:fName>
                              <m:r>
                                <m:rPr>
                                  <m:sty m:val="p"/>
                                </m:rPr>
                                <a:rPr lang="zh-CN" altLang="en-US">
                                  <a:solidFill>
                                    <a:srgbClr val="000000"/>
                                  </a:solidFill>
                                  <a:latin typeface="Cambria Math" panose="02040503050406030204" pitchFamily="18" charset="0"/>
                                </a:rPr>
                                <m:t>exp</m:t>
                              </m:r>
                            </m:fName>
                            <m:e>
                              <m:r>
                                <a:rPr lang="zh-CN" altLang="en-US" i="1">
                                  <a:solidFill>
                                    <a:srgbClr val="000000"/>
                                  </a:solidFill>
                                  <a:latin typeface="Cambria Math" panose="02040503050406030204" pitchFamily="18" charset="0"/>
                                </a:rPr>
                                <m:t>(</m:t>
                              </m:r>
                            </m:e>
                          </m:func>
                          <m:r>
                            <a:rPr lang="zh-CN" altLang="en-US" i="1">
                              <a:solidFill>
                                <a:srgbClr val="000000"/>
                              </a:solidFill>
                              <a:latin typeface="Cambria Math" panose="02040503050406030204" pitchFamily="18" charset="0"/>
                            </a:rPr>
                            <m:t>𝑎</m:t>
                          </m:r>
                          <m:r>
                            <a:rPr lang="zh-CN" altLang="en-US" i="1">
                              <a:solidFill>
                                <a:srgbClr val="000000"/>
                              </a:solidFill>
                              <a:latin typeface="Cambria Math" panose="02040503050406030204" pitchFamily="18" charset="0"/>
                            </a:rPr>
                            <m:t>(</m:t>
                          </m:r>
                          <m:r>
                            <a:rPr lang="zh-CN" altLang="en-US" i="1">
                              <a:solidFill>
                                <a:srgbClr val="000000"/>
                              </a:solidFill>
                              <a:latin typeface="Cambria Math" panose="02040503050406030204" pitchFamily="18" charset="0"/>
                            </a:rPr>
                            <m:t>𝐪</m:t>
                          </m:r>
                          <m:r>
                            <a:rPr lang="zh-CN" altLang="en-US" i="1">
                              <a:solidFill>
                                <a:srgbClr val="000000"/>
                              </a:solidFill>
                              <a:latin typeface="Cambria Math" panose="02040503050406030204" pitchFamily="18" charset="0"/>
                            </a:rPr>
                            <m:t>,</m:t>
                          </m:r>
                          <m:sSub>
                            <m:sSubPr>
                              <m:ctrlPr>
                                <a:rPr lang="zh-CN" altLang="en-US" i="1">
                                  <a:solidFill>
                                    <a:srgbClr val="000000"/>
                                  </a:solidFill>
                                  <a:latin typeface="Cambria Math" panose="02040503050406030204" pitchFamily="18" charset="0"/>
                                </a:rPr>
                              </m:ctrlPr>
                            </m:sSubPr>
                            <m:e>
                              <m:r>
                                <a:rPr lang="zh-CN" altLang="en-US" i="1">
                                  <a:solidFill>
                                    <a:srgbClr val="000000"/>
                                  </a:solidFill>
                                  <a:latin typeface="Cambria Math" panose="02040503050406030204" pitchFamily="18" charset="0"/>
                                </a:rPr>
                                <m:t>𝐤</m:t>
                              </m:r>
                            </m:e>
                            <m:sub>
                              <m:r>
                                <a:rPr lang="zh-CN" altLang="en-US" i="1">
                                  <a:solidFill>
                                    <a:srgbClr val="000000"/>
                                  </a:solidFill>
                                  <a:latin typeface="Cambria Math" panose="02040503050406030204" pitchFamily="18" charset="0"/>
                                </a:rPr>
                                <m:t>𝑖</m:t>
                              </m:r>
                            </m:sub>
                          </m:sSub>
                          <m:r>
                            <a:rPr lang="zh-CN" altLang="en-US" i="1">
                              <a:solidFill>
                                <a:srgbClr val="000000"/>
                              </a:solidFill>
                              <a:latin typeface="Cambria Math" panose="02040503050406030204" pitchFamily="18" charset="0"/>
                            </a:rPr>
                            <m:t>))</m:t>
                          </m:r>
                        </m:num>
                        <m:den>
                          <m:nary>
                            <m:naryPr>
                              <m:chr m:val="∑"/>
                              <m:ctrlPr>
                                <a:rPr lang="zh-CN" altLang="en-US" i="1">
                                  <a:solidFill>
                                    <a:srgbClr val="000000"/>
                                  </a:solidFill>
                                  <a:latin typeface="Cambria Math" panose="02040503050406030204" pitchFamily="18" charset="0"/>
                                </a:rPr>
                              </m:ctrlPr>
                            </m:naryPr>
                            <m:sub>
                              <m:r>
                                <a:rPr lang="zh-CN" altLang="en-US" i="1">
                                  <a:solidFill>
                                    <a:srgbClr val="000000"/>
                                  </a:solidFill>
                                  <a:latin typeface="Cambria Math" panose="02040503050406030204" pitchFamily="18" charset="0"/>
                                </a:rPr>
                                <m:t>𝑗</m:t>
                              </m:r>
                              <m:r>
                                <a:rPr lang="zh-CN" altLang="en-US" i="1">
                                  <a:solidFill>
                                    <a:srgbClr val="000000"/>
                                  </a:solidFill>
                                  <a:latin typeface="Cambria Math" panose="02040503050406030204" pitchFamily="18" charset="0"/>
                                </a:rPr>
                                <m:t>=1</m:t>
                              </m:r>
                            </m:sub>
                            <m:sup>
                              <m:r>
                                <a:rPr lang="zh-CN" altLang="en-US" i="1">
                                  <a:solidFill>
                                    <a:srgbClr val="000000"/>
                                  </a:solidFill>
                                  <a:latin typeface="Cambria Math" panose="02040503050406030204" pitchFamily="18" charset="0"/>
                                </a:rPr>
                                <m:t>𝑚</m:t>
                              </m:r>
                            </m:sup>
                            <m:e>
                              <m:r>
                                <m:rPr>
                                  <m:sty m:val="p"/>
                                </m:rPr>
                                <a:rPr lang="zh-CN" altLang="en-US">
                                  <a:solidFill>
                                    <a:srgbClr val="000000"/>
                                  </a:solidFill>
                                  <a:latin typeface="Cambria Math" panose="02040503050406030204" pitchFamily="18" charset="0"/>
                                </a:rPr>
                                <m:t>exp</m:t>
                              </m:r>
                              <m:r>
                                <a:rPr lang="en-US" altLang="zh-CN" i="1">
                                  <a:solidFill>
                                    <a:srgbClr val="000000"/>
                                  </a:solidFill>
                                  <a:latin typeface="Cambria Math" panose="02040503050406030204" pitchFamily="18" charset="0"/>
                                </a:rPr>
                                <m:t>(</m:t>
                              </m:r>
                              <m:r>
                                <a:rPr lang="en-US" altLang="zh-CN" i="1">
                                  <a:solidFill>
                                    <a:srgbClr val="000000"/>
                                  </a:solidFill>
                                  <a:latin typeface="Cambria Math" panose="02040503050406030204" pitchFamily="18" charset="0"/>
                                </a:rPr>
                                <m:t>𝑎</m:t>
                              </m:r>
                              <m:r>
                                <a:rPr lang="en-US" altLang="zh-CN" i="1">
                                  <a:solidFill>
                                    <a:srgbClr val="000000"/>
                                  </a:solidFill>
                                  <a:latin typeface="Cambria Math" panose="02040503050406030204" pitchFamily="18" charset="0"/>
                                </a:rPr>
                                <m:t>(</m:t>
                              </m:r>
                              <m:r>
                                <a:rPr lang="en-US" altLang="zh-CN" b="1">
                                  <a:solidFill>
                                    <a:srgbClr val="000000"/>
                                  </a:solidFill>
                                  <a:latin typeface="Cambria Math" panose="02040503050406030204" pitchFamily="18" charset="0"/>
                                </a:rPr>
                                <m:t>𝐪</m:t>
                              </m:r>
                              <m:r>
                                <a:rPr lang="en-US" altLang="zh-CN" b="1">
                                  <a:solidFill>
                                    <a:srgbClr val="000000"/>
                                  </a:solidFill>
                                  <a:latin typeface="Cambria Math" panose="02040503050406030204" pitchFamily="18" charset="0"/>
                                </a:rPr>
                                <m:t>,</m:t>
                              </m:r>
                              <m:sSub>
                                <m:sSubPr>
                                  <m:ctrlPr>
                                    <a:rPr lang="en-US" altLang="zh-CN" b="1" i="1">
                                      <a:solidFill>
                                        <a:srgbClr val="000000"/>
                                      </a:solidFill>
                                      <a:latin typeface="Cambria Math" panose="02040503050406030204" pitchFamily="18" charset="0"/>
                                    </a:rPr>
                                  </m:ctrlPr>
                                </m:sSubPr>
                                <m:e>
                                  <m:r>
                                    <a:rPr lang="en-US" altLang="zh-CN" b="1">
                                      <a:solidFill>
                                        <a:srgbClr val="000000"/>
                                      </a:solidFill>
                                      <a:latin typeface="Cambria Math" panose="02040503050406030204" pitchFamily="18" charset="0"/>
                                    </a:rPr>
                                    <m:t>𝐤</m:t>
                                  </m:r>
                                </m:e>
                                <m:sub>
                                  <m:r>
                                    <a:rPr lang="en-US" altLang="zh-CN" b="1">
                                      <a:solidFill>
                                        <a:srgbClr val="000000"/>
                                      </a:solidFill>
                                      <a:latin typeface="Cambria Math" panose="02040503050406030204" pitchFamily="18" charset="0"/>
                                    </a:rPr>
                                    <m:t>𝐣</m:t>
                                  </m:r>
                                </m:sub>
                              </m:sSub>
                              <m:r>
                                <a:rPr lang="en-US" altLang="zh-CN" i="1">
                                  <a:solidFill>
                                    <a:srgbClr val="000000"/>
                                  </a:solidFill>
                                  <a:latin typeface="Cambria Math" panose="02040503050406030204" pitchFamily="18" charset="0"/>
                                </a:rPr>
                                <m:t>))</m:t>
                              </m:r>
                            </m:e>
                          </m:nary>
                        </m:den>
                      </m:f>
                    </m:oMath>
                  </m:oMathPara>
                </a14:m>
                <a:endParaRPr lang="zh-CN" altLang="en-US" dirty="0"/>
              </a:p>
            </p:txBody>
          </p:sp>
        </mc:Choice>
        <mc:Fallback xmlns="">
          <p:sp>
            <p:nvSpPr>
              <p:cNvPr id="23" name="对象 22">
                <a:extLst>
                  <a:ext uri="{FF2B5EF4-FFF2-40B4-BE49-F238E27FC236}">
                    <a16:creationId xmlns:a16="http://schemas.microsoft.com/office/drawing/2014/main" id="{4D273A15-55C6-4C35-89E2-4F267E4E6547}"/>
                  </a:ext>
                </a:extLst>
              </p:cNvPr>
              <p:cNvSpPr txBox="1">
                <a:spLocks noRot="1" noChangeAspect="1" noMove="1" noResize="1" noEditPoints="1" noAdjustHandles="1" noChangeArrowheads="1" noChangeShapeType="1" noTextEdit="1"/>
              </p:cNvSpPr>
              <p:nvPr/>
            </p:nvSpPr>
            <p:spPr>
              <a:xfrm>
                <a:off x="4740246" y="1269026"/>
                <a:ext cx="4080226" cy="799687"/>
              </a:xfrm>
              <a:prstGeom prst="rect">
                <a:avLst/>
              </a:prstGeom>
              <a:blipFill>
                <a:blip r:embed="rId5"/>
                <a:stretch>
                  <a:fillRect t="-9924" b="-297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409B1EC3-3B6B-4838-A44B-C9B15189D65A}"/>
                  </a:ext>
                </a:extLst>
              </p:cNvPr>
              <p:cNvSpPr txBox="1"/>
              <p:nvPr/>
            </p:nvSpPr>
            <p:spPr>
              <a:xfrm>
                <a:off x="495300" y="1907540"/>
                <a:ext cx="8140700" cy="369332"/>
              </a:xfrm>
              <a:prstGeom prst="rect">
                <a:avLst/>
              </a:prstGeom>
              <a:noFill/>
            </p:spPr>
            <p:txBody>
              <a:bodyPr wrap="square" rtlCol="0">
                <a:spAutoFit/>
              </a:bodyPr>
              <a:lstStyle/>
              <a:p>
                <a:r>
                  <a:rPr lang="zh-CN" altLang="en-US" dirty="0"/>
                  <a:t>两种常见的注意力评分函数</a:t>
                </a:r>
                <a14:m>
                  <m:oMath xmlns:m="http://schemas.openxmlformats.org/officeDocument/2006/math">
                    <m:r>
                      <a:rPr lang="en-US" altLang="zh-CN" b="0" i="1" smtClean="0">
                        <a:latin typeface="Cambria Math" panose="02040503050406030204" pitchFamily="18" charset="0"/>
                      </a:rPr>
                      <m:t>𝑎</m:t>
                    </m:r>
                  </m:oMath>
                </a14:m>
                <a:r>
                  <a:rPr lang="en-US" altLang="zh-CN" dirty="0"/>
                  <a:t>:</a:t>
                </a:r>
                <a:endParaRPr lang="zh-CN" altLang="en-US" dirty="0"/>
              </a:p>
            </p:txBody>
          </p:sp>
        </mc:Choice>
        <mc:Fallback xmlns="">
          <p:sp>
            <p:nvSpPr>
              <p:cNvPr id="2" name="文本框 1">
                <a:extLst>
                  <a:ext uri="{FF2B5EF4-FFF2-40B4-BE49-F238E27FC236}">
                    <a16:creationId xmlns:a16="http://schemas.microsoft.com/office/drawing/2014/main" id="{409B1EC3-3B6B-4838-A44B-C9B15189D65A}"/>
                  </a:ext>
                </a:extLst>
              </p:cNvPr>
              <p:cNvSpPr txBox="1">
                <a:spLocks noRot="1" noChangeAspect="1" noMove="1" noResize="1" noEditPoints="1" noAdjustHandles="1" noChangeArrowheads="1" noChangeShapeType="1" noTextEdit="1"/>
              </p:cNvSpPr>
              <p:nvPr/>
            </p:nvSpPr>
            <p:spPr>
              <a:xfrm>
                <a:off x="495300" y="1907540"/>
                <a:ext cx="8140700" cy="369332"/>
              </a:xfrm>
              <a:prstGeom prst="rect">
                <a:avLst/>
              </a:prstGeom>
              <a:blipFill>
                <a:blip r:embed="rId9"/>
                <a:stretch>
                  <a:fillRect l="-599" t="-9836" b="-245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F09F7FD6-47ED-416C-8E91-63BA6159B684}"/>
                  </a:ext>
                </a:extLst>
              </p:cNvPr>
              <p:cNvSpPr txBox="1"/>
              <p:nvPr/>
            </p:nvSpPr>
            <p:spPr>
              <a:xfrm>
                <a:off x="495300" y="2348880"/>
                <a:ext cx="8140700" cy="4378314"/>
              </a:xfrm>
              <a:prstGeom prst="rect">
                <a:avLst/>
              </a:prstGeom>
              <a:noFill/>
            </p:spPr>
            <p:txBody>
              <a:bodyPr wrap="square" rtlCol="0">
                <a:spAutoFit/>
              </a:bodyPr>
              <a:lstStyle/>
              <a:p>
                <a:pPr algn="l"/>
                <a:r>
                  <a:rPr lang="zh-CN" altLang="en-US" b="0" i="0" dirty="0">
                    <a:effectLst/>
                    <a:latin typeface="Roboto" panose="02000000000000000000" pitchFamily="2" charset="0"/>
                  </a:rPr>
                  <a:t>当查询和键是</a:t>
                </a:r>
                <a:r>
                  <a:rPr lang="zh-CN" altLang="en-US" b="1" i="0" dirty="0">
                    <a:effectLst/>
                    <a:latin typeface="Roboto" panose="02000000000000000000" pitchFamily="2" charset="0"/>
                  </a:rPr>
                  <a:t>不同长度</a:t>
                </a:r>
                <a:r>
                  <a:rPr lang="zh-CN" altLang="en-US" b="0" i="0" dirty="0">
                    <a:effectLst/>
                    <a:latin typeface="Roboto" panose="02000000000000000000" pitchFamily="2" charset="0"/>
                  </a:rPr>
                  <a:t>的矢量时，可以使用加性注意力作为评分函数。 给定查询</a:t>
                </a:r>
                <a14:m>
                  <m:oMath xmlns:m="http://schemas.openxmlformats.org/officeDocument/2006/math">
                    <m:r>
                      <a:rPr lang="en-US" altLang="zh-CN" b="0" i="1" smtClean="0">
                        <a:effectLst/>
                        <a:latin typeface="Cambria Math" panose="02040503050406030204" pitchFamily="18" charset="0"/>
                      </a:rPr>
                      <m:t>𝑞</m:t>
                    </m:r>
                    <m:r>
                      <a:rPr lang="en-US" altLang="zh-CN" b="0" i="1" smtClean="0">
                        <a:effectLst/>
                        <a:latin typeface="Cambria Math" panose="02040503050406030204" pitchFamily="18" charset="0"/>
                      </a:rPr>
                      <m:t>∈</m:t>
                    </m:r>
                    <m:sSup>
                      <m:sSupPr>
                        <m:ctrlPr>
                          <a:rPr lang="en-US" altLang="zh-CN" b="0" i="1" smtClean="0">
                            <a:effectLst/>
                            <a:latin typeface="Cambria Math" panose="02040503050406030204" pitchFamily="18" charset="0"/>
                          </a:rPr>
                        </m:ctrlPr>
                      </m:sSupPr>
                      <m:e>
                        <m:r>
                          <a:rPr lang="en-US" altLang="zh-CN" b="0" i="1" smtClean="0">
                            <a:effectLst/>
                            <a:latin typeface="Cambria Math" panose="02040503050406030204" pitchFamily="18" charset="0"/>
                          </a:rPr>
                          <m:t>ℝ</m:t>
                        </m:r>
                      </m:e>
                      <m:sup>
                        <m:r>
                          <a:rPr lang="en-US" altLang="zh-CN" b="0" i="1" smtClean="0">
                            <a:effectLst/>
                            <a:latin typeface="Cambria Math" panose="02040503050406030204" pitchFamily="18" charset="0"/>
                          </a:rPr>
                          <m:t>𝑞</m:t>
                        </m:r>
                      </m:sup>
                    </m:sSup>
                  </m:oMath>
                </a14:m>
                <a:r>
                  <a:rPr lang="zh-CN" altLang="en-US" b="0" i="0" dirty="0">
                    <a:effectLst/>
                    <a:latin typeface="Roboto" panose="02000000000000000000" pitchFamily="2" charset="0"/>
                  </a:rPr>
                  <a:t>和键</a:t>
                </a:r>
                <a14:m>
                  <m:oMath xmlns:m="http://schemas.openxmlformats.org/officeDocument/2006/math">
                    <m:r>
                      <a:rPr lang="en-US" altLang="zh-CN" b="0" i="1" smtClean="0">
                        <a:effectLst/>
                        <a:latin typeface="Cambria Math" panose="02040503050406030204" pitchFamily="18" charset="0"/>
                      </a:rPr>
                      <m:t>𝑘</m:t>
                    </m:r>
                    <m:r>
                      <a:rPr lang="en-US" altLang="zh-CN" b="0" i="1" smtClean="0">
                        <a:effectLst/>
                        <a:latin typeface="Cambria Math" panose="02040503050406030204" pitchFamily="18" charset="0"/>
                      </a:rPr>
                      <m:t>∈</m:t>
                    </m:r>
                    <m:sSup>
                      <m:sSupPr>
                        <m:ctrlPr>
                          <a:rPr lang="en-US" altLang="zh-CN" b="0" i="1" smtClean="0">
                            <a:effectLst/>
                            <a:latin typeface="Cambria Math" panose="02040503050406030204" pitchFamily="18" charset="0"/>
                          </a:rPr>
                        </m:ctrlPr>
                      </m:sSupPr>
                      <m:e>
                        <m:r>
                          <a:rPr lang="en-US" altLang="zh-CN" b="0" i="1" smtClean="0">
                            <a:effectLst/>
                            <a:latin typeface="Cambria Math" panose="02040503050406030204" pitchFamily="18" charset="0"/>
                          </a:rPr>
                          <m:t>ℝ</m:t>
                        </m:r>
                      </m:e>
                      <m:sup>
                        <m:r>
                          <a:rPr lang="en-US" altLang="zh-CN" b="0" i="1" smtClean="0">
                            <a:effectLst/>
                            <a:latin typeface="Cambria Math" panose="02040503050406030204" pitchFamily="18" charset="0"/>
                          </a:rPr>
                          <m:t>𝑘</m:t>
                        </m:r>
                      </m:sup>
                    </m:sSup>
                  </m:oMath>
                </a14:m>
                <a:r>
                  <a:rPr lang="zh-CN" altLang="en-US" b="0" i="0" dirty="0">
                    <a:effectLst/>
                    <a:latin typeface="Roboto" panose="02000000000000000000" pitchFamily="2" charset="0"/>
                  </a:rPr>
                  <a:t>， </a:t>
                </a:r>
                <a:r>
                  <a:rPr lang="zh-CN" altLang="en-US" b="1" i="1" dirty="0">
                    <a:effectLst/>
                    <a:latin typeface="Roboto" panose="02000000000000000000" pitchFamily="2" charset="0"/>
                  </a:rPr>
                  <a:t>加性注意力</a:t>
                </a:r>
                <a:r>
                  <a:rPr lang="zh-CN" altLang="en-US" b="1" i="0" dirty="0">
                    <a:effectLst/>
                    <a:latin typeface="Roboto" panose="02000000000000000000" pitchFamily="2" charset="0"/>
                  </a:rPr>
                  <a:t>（</a:t>
                </a:r>
                <a:r>
                  <a:rPr lang="en-US" altLang="zh-CN" b="1" i="0" dirty="0">
                    <a:effectLst/>
                    <a:latin typeface="Roboto" panose="02000000000000000000" pitchFamily="2" charset="0"/>
                  </a:rPr>
                  <a:t>additive attention</a:t>
                </a:r>
                <a:r>
                  <a:rPr lang="zh-CN" altLang="en-US" b="1" i="0" dirty="0">
                    <a:effectLst/>
                    <a:latin typeface="Roboto" panose="02000000000000000000" pitchFamily="2" charset="0"/>
                  </a:rPr>
                  <a:t>）</a:t>
                </a:r>
                <a:r>
                  <a:rPr lang="zh-CN" altLang="en-US" b="0" i="0" dirty="0">
                    <a:effectLst/>
                    <a:latin typeface="Roboto" panose="02000000000000000000" pitchFamily="2" charset="0"/>
                  </a:rPr>
                  <a:t>的评分函数为：</a:t>
                </a:r>
              </a:p>
              <a:p>
                <a:pPr/>
                <a14:m>
                  <m:oMathPara xmlns:m="http://schemas.openxmlformats.org/officeDocument/2006/math">
                    <m:oMathParaPr>
                      <m:jc m:val="centerGroup"/>
                    </m:oMathParaPr>
                    <m:oMath xmlns:m="http://schemas.openxmlformats.org/officeDocument/2006/math">
                      <m:r>
                        <a:rPr lang="zh-CN" altLang="en-US" i="1" smtClean="0">
                          <a:solidFill>
                            <a:srgbClr val="000000"/>
                          </a:solidFill>
                          <a:latin typeface="Cambria Math" panose="02040503050406030204" pitchFamily="18" charset="0"/>
                        </a:rPr>
                        <m:t>𝑎</m:t>
                      </m:r>
                      <m:r>
                        <a:rPr lang="zh-CN" altLang="en-US" i="1" smtClean="0">
                          <a:solidFill>
                            <a:srgbClr val="000000"/>
                          </a:solidFill>
                          <a:latin typeface="Cambria Math" panose="02040503050406030204" pitchFamily="18" charset="0"/>
                        </a:rPr>
                        <m:t>(</m:t>
                      </m:r>
                      <m:r>
                        <a:rPr lang="zh-CN" altLang="en-US" i="1" smtClean="0">
                          <a:solidFill>
                            <a:srgbClr val="000000"/>
                          </a:solidFill>
                          <a:latin typeface="Cambria Math" panose="02040503050406030204" pitchFamily="18" charset="0"/>
                        </a:rPr>
                        <m:t>𝐪</m:t>
                      </m:r>
                      <m:r>
                        <a:rPr lang="zh-CN" altLang="en-US" i="1" smtClean="0">
                          <a:solidFill>
                            <a:srgbClr val="000000"/>
                          </a:solidFill>
                          <a:latin typeface="Cambria Math" panose="02040503050406030204" pitchFamily="18" charset="0"/>
                        </a:rPr>
                        <m:t>,</m:t>
                      </m:r>
                      <m:r>
                        <a:rPr lang="zh-CN" altLang="en-US" i="1" smtClean="0">
                          <a:solidFill>
                            <a:srgbClr val="000000"/>
                          </a:solidFill>
                          <a:latin typeface="Cambria Math" panose="02040503050406030204" pitchFamily="18" charset="0"/>
                        </a:rPr>
                        <m:t>𝐤</m:t>
                      </m:r>
                      <m:r>
                        <a:rPr lang="zh-CN" altLang="en-US" i="1" smtClean="0">
                          <a:solidFill>
                            <a:srgbClr val="000000"/>
                          </a:solidFill>
                          <a:latin typeface="Cambria Math" panose="02040503050406030204" pitchFamily="18" charset="0"/>
                        </a:rPr>
                        <m:t>)=</m:t>
                      </m:r>
                      <m:sSubSup>
                        <m:sSubSupPr>
                          <m:ctrlPr>
                            <a:rPr lang="zh-CN" altLang="en-US" i="1">
                              <a:solidFill>
                                <a:srgbClr val="000000"/>
                              </a:solidFill>
                              <a:latin typeface="Cambria Math" panose="02040503050406030204" pitchFamily="18" charset="0"/>
                            </a:rPr>
                          </m:ctrlPr>
                        </m:sSubSupPr>
                        <m:e>
                          <m:r>
                            <a:rPr lang="zh-CN" altLang="en-US" i="1">
                              <a:solidFill>
                                <a:srgbClr val="000000"/>
                              </a:solidFill>
                              <a:latin typeface="Cambria Math" panose="02040503050406030204" pitchFamily="18" charset="0"/>
                            </a:rPr>
                            <m:t>𝐰</m:t>
                          </m:r>
                        </m:e>
                        <m:sub>
                          <m:r>
                            <a:rPr lang="zh-CN" altLang="en-US" i="1">
                              <a:solidFill>
                                <a:srgbClr val="000000"/>
                              </a:solidFill>
                              <a:latin typeface="Cambria Math" panose="02040503050406030204" pitchFamily="18" charset="0"/>
                            </a:rPr>
                            <m:t>𝑣</m:t>
                          </m:r>
                        </m:sub>
                        <m:sup>
                          <m:r>
                            <a:rPr lang="zh-CN" altLang="en-US" i="1">
                              <a:solidFill>
                                <a:srgbClr val="000000"/>
                              </a:solidFill>
                              <a:latin typeface="Cambria Math" panose="02040503050406030204" pitchFamily="18" charset="0"/>
                            </a:rPr>
                            <m:t>⊤</m:t>
                          </m:r>
                        </m:sup>
                      </m:sSubSup>
                      <m:r>
                        <m:rPr>
                          <m:nor/>
                        </m:rPr>
                        <a:rPr lang="zh-CN" altLang="en-US" i="0">
                          <a:solidFill>
                            <a:srgbClr val="000000"/>
                          </a:solidFill>
                          <a:latin typeface="Cambria Math" panose="02040503050406030204" pitchFamily="18" charset="0"/>
                        </a:rPr>
                        <m:t>tanh</m:t>
                      </m:r>
                      <m:r>
                        <a:rPr lang="zh-CN" altLang="en-US" i="1">
                          <a:solidFill>
                            <a:srgbClr val="000000"/>
                          </a:solidFill>
                          <a:latin typeface="Cambria Math" panose="02040503050406030204" pitchFamily="18" charset="0"/>
                        </a:rPr>
                        <m:t>(</m:t>
                      </m:r>
                      <m:sSub>
                        <m:sSubPr>
                          <m:ctrlPr>
                            <a:rPr lang="zh-CN" altLang="en-US" i="1">
                              <a:solidFill>
                                <a:srgbClr val="000000"/>
                              </a:solidFill>
                              <a:latin typeface="Cambria Math" panose="02040503050406030204" pitchFamily="18" charset="0"/>
                            </a:rPr>
                          </m:ctrlPr>
                        </m:sSubPr>
                        <m:e>
                          <m:r>
                            <a:rPr lang="zh-CN" altLang="en-US" i="1">
                              <a:solidFill>
                                <a:srgbClr val="000000"/>
                              </a:solidFill>
                              <a:latin typeface="Cambria Math" panose="02040503050406030204" pitchFamily="18" charset="0"/>
                            </a:rPr>
                            <m:t>𝐖</m:t>
                          </m:r>
                        </m:e>
                        <m:sub>
                          <m:r>
                            <a:rPr lang="zh-CN" altLang="en-US" i="1">
                              <a:solidFill>
                                <a:srgbClr val="000000"/>
                              </a:solidFill>
                              <a:latin typeface="Cambria Math" panose="02040503050406030204" pitchFamily="18" charset="0"/>
                            </a:rPr>
                            <m:t>𝑞</m:t>
                          </m:r>
                        </m:sub>
                      </m:sSub>
                      <m:r>
                        <a:rPr lang="zh-CN" altLang="en-US" i="1">
                          <a:solidFill>
                            <a:srgbClr val="000000"/>
                          </a:solidFill>
                          <a:latin typeface="Cambria Math" panose="02040503050406030204" pitchFamily="18" charset="0"/>
                        </a:rPr>
                        <m:t>𝐪</m:t>
                      </m:r>
                      <m:r>
                        <a:rPr lang="zh-CN" altLang="en-US" i="1">
                          <a:solidFill>
                            <a:srgbClr val="000000"/>
                          </a:solidFill>
                          <a:latin typeface="Cambria Math" panose="02040503050406030204" pitchFamily="18" charset="0"/>
                        </a:rPr>
                        <m:t>+</m:t>
                      </m:r>
                      <m:sSub>
                        <m:sSubPr>
                          <m:ctrlPr>
                            <a:rPr lang="zh-CN" altLang="en-US" i="1">
                              <a:solidFill>
                                <a:srgbClr val="000000"/>
                              </a:solidFill>
                              <a:latin typeface="Cambria Math" panose="02040503050406030204" pitchFamily="18" charset="0"/>
                            </a:rPr>
                          </m:ctrlPr>
                        </m:sSubPr>
                        <m:e>
                          <m:r>
                            <a:rPr lang="zh-CN" altLang="en-US" i="1">
                              <a:solidFill>
                                <a:srgbClr val="000000"/>
                              </a:solidFill>
                              <a:latin typeface="Cambria Math" panose="02040503050406030204" pitchFamily="18" charset="0"/>
                            </a:rPr>
                            <m:t>𝐖</m:t>
                          </m:r>
                        </m:e>
                        <m:sub>
                          <m:r>
                            <a:rPr lang="zh-CN" altLang="en-US" i="1">
                              <a:solidFill>
                                <a:srgbClr val="000000"/>
                              </a:solidFill>
                              <a:latin typeface="Cambria Math" panose="02040503050406030204" pitchFamily="18" charset="0"/>
                            </a:rPr>
                            <m:t>𝑘</m:t>
                          </m:r>
                        </m:sub>
                      </m:sSub>
                      <m:r>
                        <a:rPr lang="zh-CN" altLang="en-US" i="1">
                          <a:solidFill>
                            <a:srgbClr val="000000"/>
                          </a:solidFill>
                          <a:latin typeface="Cambria Math" panose="02040503050406030204" pitchFamily="18" charset="0"/>
                        </a:rPr>
                        <m:t>𝐤</m:t>
                      </m:r>
                      <m:r>
                        <a:rPr lang="zh-CN" altLang="en-US" i="1">
                          <a:solidFill>
                            <a:srgbClr val="000000"/>
                          </a:solidFill>
                          <a:latin typeface="Cambria Math" panose="02040503050406030204" pitchFamily="18" charset="0"/>
                        </a:rPr>
                        <m:t>)∈</m:t>
                      </m:r>
                      <m:r>
                        <a:rPr lang="zh-CN" altLang="en-US" i="1">
                          <a:solidFill>
                            <a:srgbClr val="000000"/>
                          </a:solidFill>
                          <a:latin typeface="Cambria Math" panose="02040503050406030204" pitchFamily="18" charset="0"/>
                        </a:rPr>
                        <m:t>ℝ</m:t>
                      </m:r>
                    </m:oMath>
                  </m:oMathPara>
                </a14:m>
                <a:endParaRPr lang="en-US" altLang="zh-CN" b="0" i="0" dirty="0">
                  <a:effectLst/>
                  <a:latin typeface="Roboto" panose="02000000000000000000" pitchFamily="2" charset="0"/>
                </a:endParaRPr>
              </a:p>
              <a:p>
                <a:pPr algn="l"/>
                <a:r>
                  <a:rPr lang="zh-CN" altLang="en-US" b="0" i="0" dirty="0">
                    <a:effectLst/>
                    <a:latin typeface="Roboto" panose="02000000000000000000" pitchFamily="2" charset="0"/>
                  </a:rPr>
                  <a:t>其中可学习的参数是</a:t>
                </a:r>
                <a14:m>
                  <m:oMath xmlns:m="http://schemas.openxmlformats.org/officeDocument/2006/math">
                    <m:sSub>
                      <m:sSubPr>
                        <m:ctrlPr>
                          <a:rPr lang="en-US" altLang="zh-CN" b="0" i="1" smtClean="0">
                            <a:effectLst/>
                            <a:latin typeface="Cambria Math" panose="02040503050406030204" pitchFamily="18" charset="0"/>
                          </a:rPr>
                        </m:ctrlPr>
                      </m:sSubPr>
                      <m:e>
                        <m:r>
                          <a:rPr lang="en-US" altLang="zh-CN" b="0" i="1" smtClean="0">
                            <a:effectLst/>
                            <a:latin typeface="Cambria Math" panose="02040503050406030204" pitchFamily="18" charset="0"/>
                          </a:rPr>
                          <m:t>𝑊</m:t>
                        </m:r>
                      </m:e>
                      <m:sub>
                        <m:r>
                          <a:rPr lang="en-US" altLang="zh-CN" b="0" i="1" smtClean="0">
                            <a:effectLst/>
                            <a:latin typeface="Cambria Math" panose="02040503050406030204" pitchFamily="18" charset="0"/>
                          </a:rPr>
                          <m:t>𝑞</m:t>
                        </m:r>
                      </m:sub>
                    </m:sSub>
                    <m:r>
                      <a:rPr lang="en-US" altLang="zh-CN" b="0" i="1" smtClean="0">
                        <a:effectLst/>
                        <a:latin typeface="Cambria Math" panose="02040503050406030204" pitchFamily="18" charset="0"/>
                      </a:rPr>
                      <m:t>∈</m:t>
                    </m:r>
                    <m:sSup>
                      <m:sSupPr>
                        <m:ctrlPr>
                          <a:rPr lang="en-US" altLang="zh-CN" b="0" i="1" smtClean="0">
                            <a:effectLst/>
                            <a:latin typeface="Cambria Math" panose="02040503050406030204" pitchFamily="18" charset="0"/>
                          </a:rPr>
                        </m:ctrlPr>
                      </m:sSupPr>
                      <m:e>
                        <m:r>
                          <a:rPr lang="en-US" altLang="zh-CN" b="0" i="1" smtClean="0">
                            <a:effectLst/>
                            <a:latin typeface="Cambria Math" panose="02040503050406030204" pitchFamily="18" charset="0"/>
                          </a:rPr>
                          <m:t>ℝ</m:t>
                        </m:r>
                      </m:e>
                      <m:sup>
                        <m:r>
                          <a:rPr lang="en-US" altLang="zh-CN" b="0" i="1" smtClean="0">
                            <a:effectLst/>
                            <a:latin typeface="Cambria Math" panose="02040503050406030204" pitchFamily="18" charset="0"/>
                          </a:rPr>
                          <m:t>h</m:t>
                        </m:r>
                        <m:r>
                          <a:rPr lang="en-US" altLang="zh-CN" b="0" i="1" smtClean="0">
                            <a:effectLst/>
                            <a:latin typeface="Cambria Math" panose="02040503050406030204" pitchFamily="18" charset="0"/>
                          </a:rPr>
                          <m:t>×</m:t>
                        </m:r>
                        <m:r>
                          <a:rPr lang="en-US" altLang="zh-CN" b="0" i="1" smtClean="0">
                            <a:effectLst/>
                            <a:latin typeface="Cambria Math" panose="02040503050406030204" pitchFamily="18" charset="0"/>
                          </a:rPr>
                          <m:t>𝑞</m:t>
                        </m:r>
                      </m:sup>
                    </m:sSup>
                  </m:oMath>
                </a14:m>
                <a:r>
                  <a:rPr lang="zh-CN" altLang="en-US" b="0" i="0" dirty="0">
                    <a:effectLst/>
                    <a:latin typeface="Roboto" panose="02000000000000000000" pitchFamily="2" charset="0"/>
                  </a:rPr>
                  <a:t>、</a:t>
                </a:r>
                <a14:m>
                  <m:oMath xmlns:m="http://schemas.openxmlformats.org/officeDocument/2006/math">
                    <m:sSub>
                      <m:sSubPr>
                        <m:ctrlPr>
                          <a:rPr lang="en-US" altLang="zh-CN" b="0" i="1" dirty="0" smtClean="0">
                            <a:effectLst/>
                            <a:latin typeface="Cambria Math" panose="02040503050406030204" pitchFamily="18" charset="0"/>
                          </a:rPr>
                        </m:ctrlPr>
                      </m:sSubPr>
                      <m:e>
                        <m:r>
                          <a:rPr lang="en-US" altLang="zh-CN" b="0" i="1" dirty="0" smtClean="0">
                            <a:effectLst/>
                            <a:latin typeface="Cambria Math" panose="02040503050406030204" pitchFamily="18" charset="0"/>
                          </a:rPr>
                          <m:t>𝑊</m:t>
                        </m:r>
                      </m:e>
                      <m:sub>
                        <m:r>
                          <a:rPr lang="en-US" altLang="zh-CN" b="0" i="1" dirty="0" smtClean="0">
                            <a:effectLst/>
                            <a:latin typeface="Cambria Math" panose="02040503050406030204" pitchFamily="18" charset="0"/>
                          </a:rPr>
                          <m:t>𝑘</m:t>
                        </m:r>
                      </m:sub>
                    </m:sSub>
                    <m:r>
                      <a:rPr lang="en-US" altLang="zh-CN" b="0" i="1" dirty="0" smtClean="0">
                        <a:effectLst/>
                        <a:latin typeface="Cambria Math" panose="02040503050406030204" pitchFamily="18" charset="0"/>
                      </a:rPr>
                      <m:t>∈</m:t>
                    </m:r>
                    <m:sSup>
                      <m:sSupPr>
                        <m:ctrlPr>
                          <a:rPr lang="en-US" altLang="zh-CN" b="0" i="1" dirty="0" smtClean="0">
                            <a:effectLst/>
                            <a:latin typeface="Cambria Math" panose="02040503050406030204" pitchFamily="18" charset="0"/>
                          </a:rPr>
                        </m:ctrlPr>
                      </m:sSupPr>
                      <m:e>
                        <m:r>
                          <a:rPr lang="en-US" altLang="zh-CN" b="0" i="1" dirty="0" smtClean="0">
                            <a:effectLst/>
                            <a:latin typeface="Cambria Math" panose="02040503050406030204" pitchFamily="18" charset="0"/>
                          </a:rPr>
                          <m:t>ℝ</m:t>
                        </m:r>
                      </m:e>
                      <m:sup>
                        <m:r>
                          <a:rPr lang="en-US" altLang="zh-CN" b="0" i="1" dirty="0" smtClean="0">
                            <a:effectLst/>
                            <a:latin typeface="Cambria Math" panose="02040503050406030204" pitchFamily="18" charset="0"/>
                          </a:rPr>
                          <m:t>h</m:t>
                        </m:r>
                        <m:r>
                          <a:rPr lang="en-US" altLang="zh-CN" b="0" i="1" dirty="0" smtClean="0">
                            <a:effectLst/>
                            <a:latin typeface="Cambria Math" panose="02040503050406030204" pitchFamily="18" charset="0"/>
                          </a:rPr>
                          <m:t>×</m:t>
                        </m:r>
                        <m:r>
                          <a:rPr lang="en-US" altLang="zh-CN" b="0" i="1" dirty="0" smtClean="0">
                            <a:effectLst/>
                            <a:latin typeface="Cambria Math" panose="02040503050406030204" pitchFamily="18" charset="0"/>
                          </a:rPr>
                          <m:t>𝑘</m:t>
                        </m:r>
                      </m:sup>
                    </m:sSup>
                  </m:oMath>
                </a14:m>
                <a:r>
                  <a:rPr lang="zh-CN" altLang="en-US" b="0" i="0" dirty="0">
                    <a:effectLst/>
                    <a:latin typeface="Roboto" panose="02000000000000000000" pitchFamily="2" charset="0"/>
                  </a:rPr>
                  <a:t>和</a:t>
                </a:r>
                <a14:m>
                  <m:oMath xmlns:m="http://schemas.openxmlformats.org/officeDocument/2006/math">
                    <m:sSub>
                      <m:sSubPr>
                        <m:ctrlPr>
                          <a:rPr lang="en-US" altLang="zh-CN" b="0" i="1" dirty="0" smtClean="0">
                            <a:effectLst/>
                            <a:latin typeface="Cambria Math" panose="02040503050406030204" pitchFamily="18" charset="0"/>
                          </a:rPr>
                        </m:ctrlPr>
                      </m:sSubPr>
                      <m:e>
                        <m:r>
                          <a:rPr lang="en-US" altLang="zh-CN" b="0" i="1" dirty="0" smtClean="0">
                            <a:effectLst/>
                            <a:latin typeface="Cambria Math" panose="02040503050406030204" pitchFamily="18" charset="0"/>
                          </a:rPr>
                          <m:t>𝑤</m:t>
                        </m:r>
                      </m:e>
                      <m:sub>
                        <m:r>
                          <a:rPr lang="en-US" altLang="zh-CN" b="0" i="1" dirty="0" smtClean="0">
                            <a:effectLst/>
                            <a:latin typeface="Cambria Math" panose="02040503050406030204" pitchFamily="18" charset="0"/>
                          </a:rPr>
                          <m:t>𝑣</m:t>
                        </m:r>
                      </m:sub>
                    </m:sSub>
                    <m:r>
                      <a:rPr lang="en-US" altLang="zh-CN" b="0" i="1" dirty="0" smtClean="0">
                        <a:effectLst/>
                        <a:latin typeface="Cambria Math" panose="02040503050406030204" pitchFamily="18" charset="0"/>
                      </a:rPr>
                      <m:t>∈</m:t>
                    </m:r>
                    <m:sSup>
                      <m:sSupPr>
                        <m:ctrlPr>
                          <a:rPr lang="en-US" altLang="zh-CN" b="0" i="1" dirty="0" smtClean="0">
                            <a:effectLst/>
                            <a:latin typeface="Cambria Math" panose="02040503050406030204" pitchFamily="18" charset="0"/>
                          </a:rPr>
                        </m:ctrlPr>
                      </m:sSupPr>
                      <m:e>
                        <m:r>
                          <a:rPr lang="en-US" altLang="zh-CN" b="0" i="1" dirty="0" smtClean="0">
                            <a:effectLst/>
                            <a:latin typeface="Cambria Math" panose="02040503050406030204" pitchFamily="18" charset="0"/>
                          </a:rPr>
                          <m:t>ℝ</m:t>
                        </m:r>
                      </m:e>
                      <m:sup>
                        <m:r>
                          <a:rPr lang="en-US" altLang="zh-CN" b="0" i="1" dirty="0" smtClean="0">
                            <a:effectLst/>
                            <a:latin typeface="Cambria Math" panose="02040503050406030204" pitchFamily="18" charset="0"/>
                          </a:rPr>
                          <m:t>h</m:t>
                        </m:r>
                      </m:sup>
                    </m:sSup>
                  </m:oMath>
                </a14:m>
                <a:r>
                  <a:rPr lang="zh-CN" altLang="en-US" b="0" i="0" dirty="0">
                    <a:effectLst/>
                    <a:latin typeface="Roboto" panose="02000000000000000000" pitchFamily="2" charset="0"/>
                  </a:rPr>
                  <a:t> 。通过</a:t>
                </a:r>
                <a14:m>
                  <m:oMath xmlns:m="http://schemas.openxmlformats.org/officeDocument/2006/math">
                    <m:sSub>
                      <m:sSubPr>
                        <m:ctrlPr>
                          <a:rPr lang="en-US" altLang="zh-CN" b="0" i="1" smtClean="0">
                            <a:effectLst/>
                            <a:latin typeface="Cambria Math" panose="02040503050406030204" pitchFamily="18" charset="0"/>
                          </a:rPr>
                        </m:ctrlPr>
                      </m:sSubPr>
                      <m:e>
                        <m:r>
                          <a:rPr lang="en-US" altLang="zh-CN" b="0" i="1" smtClean="0">
                            <a:effectLst/>
                            <a:latin typeface="Cambria Math" panose="02040503050406030204" pitchFamily="18" charset="0"/>
                          </a:rPr>
                          <m:t>𝑊</m:t>
                        </m:r>
                      </m:e>
                      <m:sub>
                        <m:r>
                          <a:rPr lang="en-US" altLang="zh-CN" b="0" i="1" smtClean="0">
                            <a:effectLst/>
                            <a:latin typeface="Cambria Math" panose="02040503050406030204" pitchFamily="18" charset="0"/>
                          </a:rPr>
                          <m:t>𝑞</m:t>
                        </m:r>
                      </m:sub>
                    </m:sSub>
                  </m:oMath>
                </a14:m>
                <a:r>
                  <a:rPr lang="zh-CN" altLang="en-US" b="0" i="0" dirty="0">
                    <a:effectLst/>
                    <a:latin typeface="Roboto" panose="02000000000000000000" pitchFamily="2" charset="0"/>
                  </a:rPr>
                  <a:t>和</a:t>
                </a:r>
                <a14:m>
                  <m:oMath xmlns:m="http://schemas.openxmlformats.org/officeDocument/2006/math">
                    <m:sSub>
                      <m:sSubPr>
                        <m:ctrlPr>
                          <a:rPr lang="en-US" altLang="zh-CN" b="0" i="1" dirty="0" smtClean="0">
                            <a:effectLst/>
                            <a:latin typeface="Cambria Math" panose="02040503050406030204" pitchFamily="18" charset="0"/>
                          </a:rPr>
                        </m:ctrlPr>
                      </m:sSubPr>
                      <m:e>
                        <m:r>
                          <a:rPr lang="en-US" altLang="zh-CN" b="0" i="1" dirty="0" smtClean="0">
                            <a:effectLst/>
                            <a:latin typeface="Cambria Math" panose="02040503050406030204" pitchFamily="18" charset="0"/>
                          </a:rPr>
                          <m:t>𝑊</m:t>
                        </m:r>
                      </m:e>
                      <m:sub>
                        <m:r>
                          <a:rPr lang="en-US" altLang="zh-CN" b="0" i="1" dirty="0" smtClean="0">
                            <a:effectLst/>
                            <a:latin typeface="Cambria Math" panose="02040503050406030204" pitchFamily="18" charset="0"/>
                          </a:rPr>
                          <m:t>𝑘</m:t>
                        </m:r>
                      </m:sub>
                    </m:sSub>
                  </m:oMath>
                </a14:m>
                <a:r>
                  <a:rPr lang="zh-CN" altLang="en-US" b="0" i="0" dirty="0">
                    <a:effectLst/>
                    <a:latin typeface="Roboto" panose="02000000000000000000" pitchFamily="2" charset="0"/>
                  </a:rPr>
                  <a:t>将长度不同的</a:t>
                </a:r>
                <a14:m>
                  <m:oMath xmlns:m="http://schemas.openxmlformats.org/officeDocument/2006/math">
                    <m:r>
                      <a:rPr lang="en-US" altLang="zh-CN" b="0" i="1" smtClean="0">
                        <a:effectLst/>
                        <a:latin typeface="Cambria Math" panose="02040503050406030204" pitchFamily="18" charset="0"/>
                      </a:rPr>
                      <m:t>𝑞</m:t>
                    </m:r>
                    <m:r>
                      <a:rPr lang="en-US" altLang="zh-CN" b="0" i="1" smtClean="0">
                        <a:effectLst/>
                        <a:latin typeface="Cambria Math" panose="02040503050406030204" pitchFamily="18" charset="0"/>
                      </a:rPr>
                      <m:t>,</m:t>
                    </m:r>
                    <m:r>
                      <a:rPr lang="en-US" altLang="zh-CN" b="0" i="1" smtClean="0">
                        <a:effectLst/>
                        <a:latin typeface="Cambria Math" panose="02040503050406030204" pitchFamily="18" charset="0"/>
                      </a:rPr>
                      <m:t>𝑘</m:t>
                    </m:r>
                  </m:oMath>
                </a14:m>
                <a:r>
                  <a:rPr lang="zh-CN" altLang="en-US" b="0" i="0" dirty="0">
                    <a:effectLst/>
                    <a:latin typeface="Roboto" panose="02000000000000000000" pitchFamily="2" charset="0"/>
                  </a:rPr>
                  <a:t>映射到相同的空间，使用累加将它们连接起来，而后使用</a:t>
                </a:r>
                <a:r>
                  <a:rPr lang="zh-CN" altLang="en-US" dirty="0">
                    <a:latin typeface="Roboto" panose="02000000000000000000" pitchFamily="2" charset="0"/>
                  </a:rPr>
                  <a:t>经过</a:t>
                </a:r>
                <a:r>
                  <a:rPr lang="zh-CN" altLang="en-US" b="0" i="0" dirty="0">
                    <a:effectLst/>
                    <a:latin typeface="Roboto" panose="02000000000000000000" pitchFamily="2" charset="0"/>
                  </a:rPr>
                  <a:t>一个多层感知机（</a:t>
                </a:r>
                <a:r>
                  <a:rPr lang="en-US" altLang="zh-CN" b="0" i="0" dirty="0">
                    <a:effectLst/>
                    <a:latin typeface="Roboto" panose="02000000000000000000" pitchFamily="2" charset="0"/>
                  </a:rPr>
                  <a:t>MLP</a:t>
                </a:r>
                <a:r>
                  <a:rPr lang="zh-CN" altLang="en-US" b="0" i="0" dirty="0">
                    <a:effectLst/>
                    <a:latin typeface="Roboto" panose="02000000000000000000" pitchFamily="2" charset="0"/>
                  </a:rPr>
                  <a:t>）（对应公式中的权重</a:t>
                </a:r>
                <a14:m>
                  <m:oMath xmlns:m="http://schemas.openxmlformats.org/officeDocument/2006/math">
                    <m:sSubSup>
                      <m:sSubSupPr>
                        <m:ctrlPr>
                          <a:rPr lang="en-US" altLang="zh-CN" b="0" i="1" smtClean="0">
                            <a:effectLst/>
                            <a:latin typeface="Cambria Math" panose="02040503050406030204" pitchFamily="18" charset="0"/>
                          </a:rPr>
                        </m:ctrlPr>
                      </m:sSubSupPr>
                      <m:e>
                        <m:r>
                          <a:rPr lang="en-US" altLang="zh-CN" b="0" i="1" smtClean="0">
                            <a:effectLst/>
                            <a:latin typeface="Cambria Math" panose="02040503050406030204" pitchFamily="18" charset="0"/>
                          </a:rPr>
                          <m:t>𝑊</m:t>
                        </m:r>
                      </m:e>
                      <m:sub>
                        <m:r>
                          <a:rPr lang="en-US" altLang="zh-CN" b="0" i="1" smtClean="0">
                            <a:effectLst/>
                            <a:latin typeface="Cambria Math" panose="02040503050406030204" pitchFamily="18" charset="0"/>
                          </a:rPr>
                          <m:t>𝑣</m:t>
                        </m:r>
                      </m:sub>
                      <m:sup>
                        <m:r>
                          <a:rPr lang="en-US" altLang="zh-CN" b="0" i="1" smtClean="0">
                            <a:effectLst/>
                            <a:latin typeface="Cambria Math" panose="02040503050406030204" pitchFamily="18" charset="0"/>
                          </a:rPr>
                          <m:t>𝑇</m:t>
                        </m:r>
                      </m:sup>
                    </m:sSubSup>
                  </m:oMath>
                </a14:m>
                <a:r>
                  <a:rPr lang="en-US" altLang="zh-CN" b="0" i="0" dirty="0">
                    <a:effectLst/>
                    <a:latin typeface="Roboto" panose="02000000000000000000" pitchFamily="2" charset="0"/>
                  </a:rPr>
                  <a:t>)</a:t>
                </a:r>
                <a:r>
                  <a:rPr lang="zh-CN" altLang="en-US" b="0" i="0" dirty="0">
                    <a:effectLst/>
                    <a:latin typeface="Roboto" panose="02000000000000000000" pitchFamily="2" charset="0"/>
                  </a:rPr>
                  <a:t>得到查询和键的相关性。</a:t>
                </a:r>
                <a:endParaRPr lang="en-US" altLang="zh-CN" b="0" i="0" dirty="0">
                  <a:effectLst/>
                  <a:latin typeface="Roboto" panose="02000000000000000000" pitchFamily="2" charset="0"/>
                </a:endParaRPr>
              </a:p>
              <a:p>
                <a:pPr algn="l"/>
                <a:endParaRPr lang="en-US" altLang="zh-CN" b="0" i="0" dirty="0">
                  <a:effectLst/>
                  <a:latin typeface="Roboto" panose="02000000000000000000" pitchFamily="2" charset="0"/>
                </a:endParaRPr>
              </a:p>
              <a:p>
                <a:r>
                  <a:rPr lang="zh-CN" altLang="en-US" b="0" i="0" dirty="0">
                    <a:effectLst/>
                    <a:latin typeface="Roboto" panose="02000000000000000000" pitchFamily="2" charset="0"/>
                  </a:rPr>
                  <a:t>使用点积可以得到计算效率更高的评分函数，但是点积操作要求查询和键具有</a:t>
                </a:r>
                <a:r>
                  <a:rPr lang="zh-CN" altLang="en-US" b="1" i="0" dirty="0">
                    <a:effectLst/>
                    <a:latin typeface="Roboto" panose="02000000000000000000" pitchFamily="2" charset="0"/>
                  </a:rPr>
                  <a:t>相同的长度</a:t>
                </a:r>
                <a14:m>
                  <m:oMath xmlns:m="http://schemas.openxmlformats.org/officeDocument/2006/math">
                    <m:r>
                      <a:rPr lang="en-US" altLang="zh-CN" b="0" i="1" smtClean="0">
                        <a:effectLst/>
                        <a:latin typeface="Cambria Math" panose="02040503050406030204" pitchFamily="18" charset="0"/>
                      </a:rPr>
                      <m:t>𝑑</m:t>
                    </m:r>
                  </m:oMath>
                </a14:m>
                <a:r>
                  <a:rPr lang="zh-CN" altLang="en-US" dirty="0"/>
                  <a:t>，为确保无论向量长度如何， 点积的方差在不考虑向量长度的情况下仍然是</a:t>
                </a:r>
                <a:r>
                  <a:rPr lang="en-US" altLang="zh-CN" dirty="0"/>
                  <a:t>1</a:t>
                </a:r>
                <a:r>
                  <a:rPr lang="zh-CN" altLang="en-US" dirty="0"/>
                  <a:t>， 我们再将点积除以</a:t>
                </a:r>
                <a14:m>
                  <m:oMath xmlns:m="http://schemas.openxmlformats.org/officeDocument/2006/math">
                    <m:rad>
                      <m:radPr>
                        <m:degHide m:val="on"/>
                        <m:ctrlPr>
                          <a:rPr lang="zh-CN" altLang="en-US" i="1" smtClean="0">
                            <a:latin typeface="Cambria Math" panose="02040503050406030204" pitchFamily="18" charset="0"/>
                          </a:rPr>
                        </m:ctrlPr>
                      </m:radPr>
                      <m:deg/>
                      <m:e>
                        <m:r>
                          <a:rPr lang="en-US" altLang="zh-CN" b="0" i="1" smtClean="0">
                            <a:latin typeface="Cambria Math" panose="02040503050406030204" pitchFamily="18" charset="0"/>
                          </a:rPr>
                          <m:t>𝑑</m:t>
                        </m:r>
                      </m:e>
                    </m:rad>
                  </m:oMath>
                </a14:m>
                <a:r>
                  <a:rPr lang="zh-CN" altLang="en-US" dirty="0"/>
                  <a:t>， 则</a:t>
                </a:r>
                <a:r>
                  <a:rPr lang="zh-CN" altLang="en-US" b="1" i="1" dirty="0"/>
                  <a:t>缩放点积注意力</a:t>
                </a:r>
                <a:r>
                  <a:rPr lang="zh-CN" altLang="en-US" b="1" dirty="0"/>
                  <a:t>（</a:t>
                </a:r>
                <a:r>
                  <a:rPr lang="en-US" altLang="zh-CN" b="1" dirty="0"/>
                  <a:t>scaled dot-product attention</a:t>
                </a:r>
                <a:r>
                  <a:rPr lang="zh-CN" altLang="en-US" b="1" dirty="0"/>
                  <a:t>）</a:t>
                </a:r>
                <a:r>
                  <a:rPr lang="zh-CN" altLang="en-US" dirty="0"/>
                  <a:t>评分函数为：</a:t>
                </a:r>
                <a:endParaRPr lang="en-US" altLang="zh-CN" i="1" dirty="0">
                  <a:solidFill>
                    <a:srgbClr val="00000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zh-CN" altLang="en-US" i="1">
                          <a:solidFill>
                            <a:srgbClr val="000000"/>
                          </a:solidFill>
                          <a:latin typeface="Cambria Math" panose="02040503050406030204" pitchFamily="18" charset="0"/>
                        </a:rPr>
                        <m:t>𝑎</m:t>
                      </m:r>
                      <m:r>
                        <a:rPr lang="zh-CN" altLang="en-US" i="1">
                          <a:solidFill>
                            <a:srgbClr val="000000"/>
                          </a:solidFill>
                          <a:latin typeface="Cambria Math" panose="02040503050406030204" pitchFamily="18" charset="0"/>
                        </a:rPr>
                        <m:t>(</m:t>
                      </m:r>
                      <m:r>
                        <a:rPr lang="zh-CN" altLang="en-US" i="1">
                          <a:solidFill>
                            <a:srgbClr val="000000"/>
                          </a:solidFill>
                          <a:latin typeface="Cambria Math" panose="02040503050406030204" pitchFamily="18" charset="0"/>
                        </a:rPr>
                        <m:t>𝐪</m:t>
                      </m:r>
                      <m:r>
                        <a:rPr lang="zh-CN" altLang="en-US" i="1">
                          <a:solidFill>
                            <a:srgbClr val="000000"/>
                          </a:solidFill>
                          <a:latin typeface="Cambria Math" panose="02040503050406030204" pitchFamily="18" charset="0"/>
                        </a:rPr>
                        <m:t>,</m:t>
                      </m:r>
                      <m:r>
                        <a:rPr lang="zh-CN" altLang="en-US" i="1">
                          <a:solidFill>
                            <a:srgbClr val="000000"/>
                          </a:solidFill>
                          <a:latin typeface="Cambria Math" panose="02040503050406030204" pitchFamily="18" charset="0"/>
                        </a:rPr>
                        <m:t>𝐤</m:t>
                      </m:r>
                      <m:r>
                        <a:rPr lang="zh-CN" altLang="en-US" i="1">
                          <a:solidFill>
                            <a:srgbClr val="000000"/>
                          </a:solidFill>
                          <a:latin typeface="Cambria Math" panose="02040503050406030204" pitchFamily="18" charset="0"/>
                        </a:rPr>
                        <m:t>)=</m:t>
                      </m:r>
                      <m:sSup>
                        <m:sSupPr>
                          <m:ctrlPr>
                            <a:rPr lang="zh-CN" altLang="en-US" i="1">
                              <a:solidFill>
                                <a:srgbClr val="000000"/>
                              </a:solidFill>
                              <a:latin typeface="Cambria Math" panose="02040503050406030204" pitchFamily="18" charset="0"/>
                            </a:rPr>
                          </m:ctrlPr>
                        </m:sSupPr>
                        <m:e>
                          <m:r>
                            <a:rPr lang="zh-CN" altLang="en-US" i="1">
                              <a:solidFill>
                                <a:srgbClr val="000000"/>
                              </a:solidFill>
                              <a:latin typeface="Cambria Math" panose="02040503050406030204" pitchFamily="18" charset="0"/>
                            </a:rPr>
                            <m:t>𝐪</m:t>
                          </m:r>
                        </m:e>
                        <m:sup>
                          <m:r>
                            <a:rPr lang="zh-CN" altLang="en-US" i="1">
                              <a:solidFill>
                                <a:srgbClr val="000000"/>
                              </a:solidFill>
                              <a:latin typeface="Cambria Math" panose="02040503050406030204" pitchFamily="18" charset="0"/>
                            </a:rPr>
                            <m:t>⊤</m:t>
                          </m:r>
                        </m:sup>
                      </m:sSup>
                      <m:r>
                        <a:rPr lang="zh-CN" altLang="en-US" i="1">
                          <a:solidFill>
                            <a:srgbClr val="000000"/>
                          </a:solidFill>
                          <a:latin typeface="Cambria Math" panose="02040503050406030204" pitchFamily="18" charset="0"/>
                        </a:rPr>
                        <m:t>𝐤</m:t>
                      </m:r>
                      <m:r>
                        <a:rPr lang="zh-CN" altLang="en-US" i="1">
                          <a:solidFill>
                            <a:srgbClr val="000000"/>
                          </a:solidFill>
                          <a:latin typeface="Cambria Math" panose="02040503050406030204" pitchFamily="18" charset="0"/>
                        </a:rPr>
                        <m:t>/</m:t>
                      </m:r>
                      <m:rad>
                        <m:radPr>
                          <m:degHide m:val="on"/>
                          <m:ctrlPr>
                            <a:rPr lang="zh-CN" altLang="en-US" i="1">
                              <a:solidFill>
                                <a:srgbClr val="000000"/>
                              </a:solidFill>
                              <a:latin typeface="Cambria Math" panose="02040503050406030204" pitchFamily="18" charset="0"/>
                            </a:rPr>
                          </m:ctrlPr>
                        </m:radPr>
                        <m:deg/>
                        <m:e>
                          <m:r>
                            <a:rPr lang="zh-CN" altLang="en-US" i="1">
                              <a:solidFill>
                                <a:srgbClr val="000000"/>
                              </a:solidFill>
                              <a:latin typeface="Cambria Math" panose="02040503050406030204" pitchFamily="18" charset="0"/>
                            </a:rPr>
                            <m:t>𝑑</m:t>
                          </m:r>
                        </m:e>
                      </m:rad>
                      <m:r>
                        <a:rPr lang="zh-CN" altLang="en-US" i="1">
                          <a:solidFill>
                            <a:srgbClr val="000000"/>
                          </a:solidFill>
                          <a:latin typeface="Cambria Math" panose="02040503050406030204" pitchFamily="18" charset="0"/>
                        </a:rPr>
                        <m:t>.</m:t>
                      </m:r>
                    </m:oMath>
                  </m:oMathPara>
                </a14:m>
                <a:endParaRPr lang="en-US" altLang="zh-CN" dirty="0"/>
              </a:p>
              <a:p>
                <a:endParaRPr lang="en-US" altLang="zh-CN" dirty="0"/>
              </a:p>
              <a:p>
                <a:r>
                  <a:rPr lang="zh-CN" altLang="en-US" dirty="0">
                    <a:latin typeface="Roboto" panose="02000000000000000000" pitchFamily="2" charset="0"/>
                  </a:rPr>
                  <a:t>加性注意力相当于神经网络自己去寻找</a:t>
                </a:r>
                <a14:m>
                  <m:oMath xmlns:m="http://schemas.openxmlformats.org/officeDocument/2006/math">
                    <m:r>
                      <a:rPr lang="en-US" altLang="zh-CN" b="0" i="1" smtClean="0">
                        <a:latin typeface="Cambria Math" panose="02040503050406030204" pitchFamily="18" charset="0"/>
                      </a:rPr>
                      <m:t>𝑞</m:t>
                    </m:r>
                    <m:r>
                      <a:rPr lang="en-US" altLang="zh-CN" b="0" i="1" smtClean="0">
                        <a:latin typeface="Cambria Math" panose="02040503050406030204" pitchFamily="18" charset="0"/>
                      </a:rPr>
                      <m:t>,</m:t>
                    </m:r>
                    <m:r>
                      <a:rPr lang="en-US" altLang="zh-CN" b="0" i="1" smtClean="0">
                        <a:latin typeface="Cambria Math" panose="02040503050406030204" pitchFamily="18" charset="0"/>
                      </a:rPr>
                      <m:t>𝑘</m:t>
                    </m:r>
                  </m:oMath>
                </a14:m>
                <a:r>
                  <a:rPr lang="zh-CN" altLang="en-US" b="0" i="0" dirty="0">
                    <a:effectLst/>
                    <a:latin typeface="Roboto" panose="02000000000000000000" pitchFamily="2" charset="0"/>
                  </a:rPr>
                  <a:t>之间的相似度联系，而缩放点积注意力则是人根据经验设计的相似度关系。</a:t>
                </a:r>
              </a:p>
            </p:txBody>
          </p:sp>
        </mc:Choice>
        <mc:Fallback xmlns="">
          <p:sp>
            <p:nvSpPr>
              <p:cNvPr id="6" name="文本框 5">
                <a:extLst>
                  <a:ext uri="{FF2B5EF4-FFF2-40B4-BE49-F238E27FC236}">
                    <a16:creationId xmlns:a16="http://schemas.microsoft.com/office/drawing/2014/main" id="{F09F7FD6-47ED-416C-8E91-63BA6159B684}"/>
                  </a:ext>
                </a:extLst>
              </p:cNvPr>
              <p:cNvSpPr txBox="1">
                <a:spLocks noRot="1" noChangeAspect="1" noMove="1" noResize="1" noEditPoints="1" noAdjustHandles="1" noChangeArrowheads="1" noChangeShapeType="1" noTextEdit="1"/>
              </p:cNvSpPr>
              <p:nvPr/>
            </p:nvSpPr>
            <p:spPr>
              <a:xfrm>
                <a:off x="495300" y="2348880"/>
                <a:ext cx="8140700" cy="4378314"/>
              </a:xfrm>
              <a:prstGeom prst="rect">
                <a:avLst/>
              </a:prstGeom>
              <a:blipFill>
                <a:blip r:embed="rId10"/>
                <a:stretch>
                  <a:fillRect l="-599" t="-695" r="-599" b="-1113"/>
                </a:stretch>
              </a:blipFill>
            </p:spPr>
            <p:txBody>
              <a:bodyPr/>
              <a:lstStyle/>
              <a:p>
                <a:r>
                  <a:rPr lang="zh-CN" altLang="en-US">
                    <a:noFill/>
                  </a:rPr>
                  <a:t> </a:t>
                </a:r>
              </a:p>
            </p:txBody>
          </p:sp>
        </mc:Fallback>
      </mc:AlternateContent>
      <p:sp>
        <p:nvSpPr>
          <p:cNvPr id="8" name="对象 7">
            <a:extLst>
              <a:ext uri="{FF2B5EF4-FFF2-40B4-BE49-F238E27FC236}">
                <a16:creationId xmlns:a16="http://schemas.microsoft.com/office/drawing/2014/main" id="{D4C841A5-3C46-4B92-A20C-22CAE1212DD1}"/>
              </a:ext>
            </a:extLst>
          </p:cNvPr>
          <p:cNvSpPr txBox="1"/>
          <p:nvPr/>
        </p:nvSpPr>
        <p:spPr>
          <a:xfrm>
            <a:off x="2762718" y="2962051"/>
            <a:ext cx="3891242" cy="466949"/>
          </a:xfrm>
          <a:prstGeom prst="rect">
            <a:avLst/>
          </a:prstGeom>
        </p:spPr>
        <p:txBody>
          <a:bodyPr>
            <a:normAutofit/>
          </a:bodyPr>
          <a:lstStyle/>
          <a:p>
            <a:endParaRPr lang="zh-CN" altLang="en-US" dirty="0"/>
          </a:p>
        </p:txBody>
      </p:sp>
      <p:sp>
        <p:nvSpPr>
          <p:cNvPr id="9" name="对象 8">
            <a:extLst>
              <a:ext uri="{FF2B5EF4-FFF2-40B4-BE49-F238E27FC236}">
                <a16:creationId xmlns:a16="http://schemas.microsoft.com/office/drawing/2014/main" id="{21B0136B-FC9A-4D8D-A2CC-D94CBD30E27D}"/>
              </a:ext>
            </a:extLst>
          </p:cNvPr>
          <p:cNvSpPr txBox="1"/>
          <p:nvPr/>
        </p:nvSpPr>
        <p:spPr>
          <a:xfrm>
            <a:off x="3059832" y="5332633"/>
            <a:ext cx="2334740" cy="466948"/>
          </a:xfrm>
          <a:prstGeom prst="rect">
            <a:avLst/>
          </a:prstGeom>
        </p:spPr>
        <p:txBody>
          <a:bodyPr>
            <a:normAutofit/>
          </a:bodyPr>
          <a:lstStyle/>
          <a:p>
            <a:endParaRPr lang="zh-CN" altLang="en-US" dirty="0"/>
          </a:p>
        </p:txBody>
      </p:sp>
    </p:spTree>
    <p:extLst>
      <p:ext uri="{BB962C8B-B14F-4D97-AF65-F5344CB8AC3E}">
        <p14:creationId xmlns:p14="http://schemas.microsoft.com/office/powerpoint/2010/main" val="1832306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4654872" cy="400110"/>
          </a:xfrm>
          <a:prstGeom prst="rect">
            <a:avLst/>
          </a:prstGeom>
          <a:noFill/>
        </p:spPr>
        <p:txBody>
          <a:bodyPr wrap="square" rtlCol="0">
            <a:spAutoFit/>
          </a:bodyPr>
          <a:lstStyle/>
          <a:p>
            <a:r>
              <a:rPr lang="zh-CN" altLang="en-US" sz="2000" b="1" dirty="0">
                <a:latin typeface="Arial" panose="020B0604020202020204" pitchFamily="34" charset="0"/>
                <a:ea typeface="微软雅黑" panose="020B0503020204020204" pitchFamily="34" charset="-122"/>
                <a:cs typeface="Arial" panose="020B0604020202020204" pitchFamily="34" charset="0"/>
              </a:rPr>
              <a:t>注意力机制（</a:t>
            </a:r>
            <a:r>
              <a:rPr lang="en-US" altLang="zh-CN" sz="2000" b="1" dirty="0">
                <a:latin typeface="Arial" panose="020B0604020202020204" pitchFamily="34" charset="0"/>
                <a:ea typeface="微软雅黑" panose="020B0503020204020204" pitchFamily="34" charset="-122"/>
                <a:cs typeface="Arial" panose="020B0604020202020204" pitchFamily="34" charset="0"/>
              </a:rPr>
              <a:t>Attention</a:t>
            </a:r>
            <a:r>
              <a:rPr lang="zh-CN" altLang="en-US" sz="2000" b="1" dirty="0">
                <a:latin typeface="Arial" panose="020B0604020202020204" pitchFamily="34" charset="0"/>
                <a:ea typeface="微软雅黑" panose="020B0503020204020204" pitchFamily="34" charset="-122"/>
                <a:cs typeface="Arial" panose="020B0604020202020204" pitchFamily="34" charset="0"/>
              </a:rPr>
              <a:t>）</a:t>
            </a:r>
            <a:r>
              <a:rPr lang="en-US" altLang="zh-CN" sz="2000" b="1" dirty="0">
                <a:latin typeface="Arial" panose="020B0604020202020204" pitchFamily="34" charset="0"/>
                <a:ea typeface="微软雅黑" panose="020B0503020204020204" pitchFamily="34" charset="-122"/>
                <a:cs typeface="Arial" panose="020B0604020202020204" pitchFamily="34" charset="0"/>
              </a:rPr>
              <a:t>+RNN</a:t>
            </a:r>
            <a:endParaRPr lang="zh-CN" altLang="en-US" sz="2000" b="1" dirty="0">
              <a:latin typeface="Arial" panose="020B0604020202020204" pitchFamily="34" charset="0"/>
              <a:ea typeface="微软雅黑" panose="020B0503020204020204" pitchFamily="34" charset="-122"/>
              <a:cs typeface="Arial" panose="020B0604020202020204" pitchFamily="34" charset="0"/>
            </a:endParaRP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3" name="矩形 2"/>
          <p:cNvSpPr/>
          <p:nvPr/>
        </p:nvSpPr>
        <p:spPr>
          <a:xfrm>
            <a:off x="107504" y="1268760"/>
            <a:ext cx="184731" cy="400110"/>
          </a:xfrm>
          <a:prstGeom prst="rect">
            <a:avLst/>
          </a:prstGeom>
        </p:spPr>
        <p:txBody>
          <a:bodyPr wrap="none">
            <a:spAutoFit/>
          </a:bodyPr>
          <a:lstStyle/>
          <a:p>
            <a:endParaRPr lang="zh-CN" altLang="en-US" sz="2000">
              <a:solidFill>
                <a:srgbClr val="002060"/>
              </a:solidFill>
            </a:endParaRPr>
          </a:p>
        </p:txBody>
      </p:sp>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13</a:t>
            </a:fld>
            <a:endParaRPr lang="zh-CN" altLang="en-US">
              <a:latin typeface="Arial" panose="020B0604020202020204" pitchFamily="34" charset="0"/>
              <a:ea typeface="微软雅黑" panose="020B0503020204020204" pitchFamily="34" charset="-122"/>
            </a:endParaRPr>
          </a:p>
        </p:txBody>
      </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D275DD00-15B8-4E52-9110-7014250084B2}"/>
                  </a:ext>
                </a:extLst>
              </p:cNvPr>
              <p:cNvSpPr txBox="1"/>
              <p:nvPr/>
            </p:nvSpPr>
            <p:spPr>
              <a:xfrm>
                <a:off x="495300" y="1124744"/>
                <a:ext cx="8140700" cy="2034531"/>
              </a:xfrm>
              <a:prstGeom prst="rect">
                <a:avLst/>
              </a:prstGeom>
              <a:noFill/>
            </p:spPr>
            <p:txBody>
              <a:bodyPr wrap="square" rtlCol="0">
                <a:spAutoFit/>
              </a:bodyPr>
              <a:lstStyle/>
              <a:p>
                <a:r>
                  <a:rPr lang="zh-CN" altLang="en-US" dirty="0"/>
                  <a:t>在前面提到的机器翻译模型中，在编码器和解码器之间交流信息的上下文</a:t>
                </a:r>
                <a:endParaRPr lang="en-US" altLang="zh-CN" dirty="0"/>
              </a:p>
              <a:p>
                <a14:m>
                  <m:oMath xmlns:m="http://schemas.openxmlformats.org/officeDocument/2006/math">
                    <m:r>
                      <a:rPr lang="en-US" altLang="zh-CN" b="0" i="1" smtClean="0">
                        <a:latin typeface="Cambria Math" panose="02040503050406030204" pitchFamily="18" charset="0"/>
                      </a:rPr>
                      <m:t>𝑐</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h</m:t>
                        </m:r>
                      </m:e>
                      <m:sub>
                        <m:r>
                          <a:rPr lang="en-US" altLang="zh-CN" b="0" i="1" smtClean="0">
                            <a:latin typeface="Cambria Math" panose="02040503050406030204" pitchFamily="18" charset="0"/>
                          </a:rPr>
                          <m:t>𝑇</m:t>
                        </m:r>
                      </m:sub>
                    </m:sSub>
                  </m:oMath>
                </a14:m>
                <a:r>
                  <a:rPr lang="zh-CN" altLang="en-US" dirty="0"/>
                  <a:t>表示只关注输入序列最后一个数据。然而实际上，输入序列</a:t>
                </a:r>
                <a14:m>
                  <m:oMath xmlns:m="http://schemas.openxmlformats.org/officeDocument/2006/math">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𝑡</m:t>
                        </m:r>
                      </m:e>
                      <m:sup>
                        <m:r>
                          <a:rPr lang="en-US" altLang="zh-CN" b="0" i="1" smtClean="0">
                            <a:latin typeface="Cambria Math" panose="02040503050406030204" pitchFamily="18" charset="0"/>
                          </a:rPr>
                          <m:t>′</m:t>
                        </m:r>
                      </m:sup>
                    </m:sSup>
                  </m:oMath>
                </a14:m>
                <a:r>
                  <a:rPr lang="zh-CN" altLang="en-US" dirty="0"/>
                  <a:t>可能与任意时刻的输入都有关系，将上下文替换为带注意力的上下文：</a:t>
                </a:r>
                <a:endParaRPr lang="en-US" altLang="zh-CN" dirty="0"/>
              </a:p>
              <a:p>
                <a:endParaRPr lang="en-US" altLang="zh-CN" dirty="0"/>
              </a:p>
              <a:p>
                <a:endParaRPr lang="en-US" altLang="zh-CN" dirty="0"/>
              </a:p>
              <a:p>
                <a:r>
                  <a:rPr lang="zh-CN" altLang="en-US" dirty="0"/>
                  <a:t>在每个时间步</a:t>
                </a:r>
                <a14:m>
                  <m:oMath xmlns:m="http://schemas.openxmlformats.org/officeDocument/2006/math">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𝑡</m:t>
                        </m:r>
                      </m:e>
                      <m:sup>
                        <m:r>
                          <a:rPr lang="en-US" altLang="zh-CN" b="0" i="1" smtClean="0">
                            <a:latin typeface="Cambria Math" panose="02040503050406030204" pitchFamily="18" charset="0"/>
                          </a:rPr>
                          <m:t>′</m:t>
                        </m:r>
                      </m:sup>
                    </m:sSup>
                  </m:oMath>
                </a14:m>
                <a:r>
                  <a:rPr lang="zh-CN" altLang="en-US" dirty="0"/>
                  <a:t>都要重新生成上下文。其中时间步</a:t>
                </a:r>
                <a14:m>
                  <m:oMath xmlns:m="http://schemas.openxmlformats.org/officeDocument/2006/math">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𝑡</m:t>
                        </m:r>
                      </m:e>
                      <m:sup>
                        <m:r>
                          <a:rPr lang="en-US" altLang="zh-CN" b="0" i="1" smtClean="0">
                            <a:latin typeface="Cambria Math" panose="02040503050406030204" pitchFamily="18" charset="0"/>
                          </a:rPr>
                          <m:t>′</m:t>
                        </m:r>
                      </m:sup>
                    </m:sSup>
                    <m:r>
                      <a:rPr lang="en-US" altLang="zh-CN" b="0" i="1" smtClean="0">
                        <a:latin typeface="Cambria Math" panose="02040503050406030204" pitchFamily="18" charset="0"/>
                      </a:rPr>
                      <m:t>−1</m:t>
                    </m:r>
                  </m:oMath>
                </a14:m>
                <a:r>
                  <a:rPr lang="zh-CN" altLang="en-US" dirty="0"/>
                  <a:t>时的解码器隐状态</a:t>
                </a:r>
                <a14:m>
                  <m:oMath xmlns:m="http://schemas.openxmlformats.org/officeDocument/2006/math">
                    <m:sSub>
                      <m:sSubPr>
                        <m:ctrlPr>
                          <a:rPr lang="en-US" altLang="zh-CN" b="0" i="1" dirty="0" smtClean="0">
                            <a:latin typeface="Cambria Math" panose="02040503050406030204" pitchFamily="18" charset="0"/>
                          </a:rPr>
                        </m:ctrlPr>
                      </m:sSubPr>
                      <m:e>
                        <m:r>
                          <m:rPr>
                            <m:sty m:val="p"/>
                          </m:rPr>
                          <a:rPr lang="en-US" altLang="zh-CN" i="1" dirty="0" smtClean="0">
                            <a:latin typeface="Cambria Math" panose="02040503050406030204" pitchFamily="18" charset="0"/>
                          </a:rPr>
                          <m:t>s</m:t>
                        </m:r>
                      </m:e>
                      <m:sub>
                        <m:sSup>
                          <m:sSupPr>
                            <m:ctrlPr>
                              <a:rPr lang="en-US" altLang="zh-CN" b="0" i="1" dirty="0" smtClean="0">
                                <a:latin typeface="Cambria Math" panose="02040503050406030204" pitchFamily="18" charset="0"/>
                              </a:rPr>
                            </m:ctrlPr>
                          </m:sSupPr>
                          <m:e>
                            <m:r>
                              <a:rPr lang="en-US" altLang="zh-CN" b="0" i="1" dirty="0" smtClean="0">
                                <a:latin typeface="Cambria Math" panose="02040503050406030204" pitchFamily="18" charset="0"/>
                              </a:rPr>
                              <m:t>𝑡</m:t>
                            </m:r>
                          </m:e>
                          <m:sup>
                            <m:r>
                              <a:rPr lang="en-US" altLang="zh-CN" b="0" i="1" dirty="0" smtClean="0">
                                <a:latin typeface="Cambria Math" panose="02040503050406030204" pitchFamily="18" charset="0"/>
                              </a:rPr>
                              <m:t>′</m:t>
                            </m:r>
                          </m:sup>
                        </m:sSup>
                        <m:r>
                          <a:rPr lang="en-US" altLang="zh-CN" b="0" i="1" dirty="0" smtClean="0">
                            <a:latin typeface="Cambria Math" panose="02040503050406030204" pitchFamily="18" charset="0"/>
                          </a:rPr>
                          <m:t>−1</m:t>
                        </m:r>
                      </m:sub>
                    </m:sSub>
                  </m:oMath>
                </a14:m>
                <a:r>
                  <a:rPr lang="zh-CN" altLang="en-US" dirty="0"/>
                  <a:t>是查询，编码器隐状态</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h</m:t>
                        </m:r>
                      </m:e>
                      <m:sub>
                        <m:r>
                          <a:rPr lang="en-US" altLang="zh-CN" b="0" i="1" smtClean="0">
                            <a:latin typeface="Cambria Math" panose="02040503050406030204" pitchFamily="18" charset="0"/>
                          </a:rPr>
                          <m:t>𝑡</m:t>
                        </m:r>
                      </m:sub>
                    </m:sSub>
                    <m:r>
                      <a:rPr lang="zh-CN" altLang="en-US" i="1">
                        <a:latin typeface="Cambria Math" panose="02040503050406030204" pitchFamily="18" charset="0"/>
                      </a:rPr>
                      <m:t>即</m:t>
                    </m:r>
                    <m:r>
                      <a:rPr lang="zh-CN" altLang="en-US" i="1" smtClean="0">
                        <a:latin typeface="Cambria Math" panose="02040503050406030204" pitchFamily="18" charset="0"/>
                      </a:rPr>
                      <m:t>是</m:t>
                    </m:r>
                  </m:oMath>
                </a14:m>
                <a:r>
                  <a:rPr lang="zh-CN" altLang="en-US" dirty="0"/>
                  <a:t>键也是值，注意力评分使用加性注意力</a:t>
                </a:r>
              </a:p>
            </p:txBody>
          </p:sp>
        </mc:Choice>
        <mc:Fallback xmlns="">
          <p:sp>
            <p:nvSpPr>
              <p:cNvPr id="11" name="文本框 10">
                <a:extLst>
                  <a:ext uri="{FF2B5EF4-FFF2-40B4-BE49-F238E27FC236}">
                    <a16:creationId xmlns:a16="http://schemas.microsoft.com/office/drawing/2014/main" id="{D275DD00-15B8-4E52-9110-7014250084B2}"/>
                  </a:ext>
                </a:extLst>
              </p:cNvPr>
              <p:cNvSpPr txBox="1">
                <a:spLocks noRot="1" noChangeAspect="1" noMove="1" noResize="1" noEditPoints="1" noAdjustHandles="1" noChangeArrowheads="1" noChangeShapeType="1" noTextEdit="1"/>
              </p:cNvSpPr>
              <p:nvPr/>
            </p:nvSpPr>
            <p:spPr>
              <a:xfrm>
                <a:off x="495300" y="1124744"/>
                <a:ext cx="8140700" cy="2034531"/>
              </a:xfrm>
              <a:prstGeom prst="rect">
                <a:avLst/>
              </a:prstGeom>
              <a:blipFill>
                <a:blip r:embed="rId5"/>
                <a:stretch>
                  <a:fillRect l="-599" t="-1802" r="-449" b="-4204"/>
                </a:stretch>
              </a:blipFill>
            </p:spPr>
            <p:txBody>
              <a:bodyPr/>
              <a:lstStyle/>
              <a:p>
                <a:r>
                  <a:rPr lang="zh-CN" altLang="en-US">
                    <a:noFill/>
                  </a:rPr>
                  <a:t> </a:t>
                </a:r>
              </a:p>
            </p:txBody>
          </p:sp>
        </mc:Fallback>
      </mc:AlternateContent>
      <p:pic>
        <p:nvPicPr>
          <p:cNvPr id="2" name="图片 1">
            <a:extLst>
              <a:ext uri="{FF2B5EF4-FFF2-40B4-BE49-F238E27FC236}">
                <a16:creationId xmlns:a16="http://schemas.microsoft.com/office/drawing/2014/main" id="{34F3D22F-F392-4B5A-A4D9-CC9ADF2974DF}"/>
              </a:ext>
            </a:extLst>
          </p:cNvPr>
          <p:cNvPicPr>
            <a:picLocks noChangeAspect="1"/>
          </p:cNvPicPr>
          <p:nvPr/>
        </p:nvPicPr>
        <p:blipFill>
          <a:blip r:embed="rId6"/>
          <a:stretch>
            <a:fillRect/>
          </a:stretch>
        </p:blipFill>
        <p:spPr>
          <a:xfrm>
            <a:off x="2146602" y="3296802"/>
            <a:ext cx="4838095" cy="2342857"/>
          </a:xfrm>
          <a:prstGeom prst="rect">
            <a:avLst/>
          </a:prstGeom>
        </p:spPr>
      </p:pic>
      <mc:AlternateContent xmlns:mc="http://schemas.openxmlformats.org/markup-compatibility/2006" xmlns:a14="http://schemas.microsoft.com/office/drawing/2010/main">
        <mc:Choice Requires="a14">
          <p:sp>
            <p:nvSpPr>
              <p:cNvPr id="6" name="对象 5">
                <a:extLst>
                  <a:ext uri="{FF2B5EF4-FFF2-40B4-BE49-F238E27FC236}">
                    <a16:creationId xmlns:a16="http://schemas.microsoft.com/office/drawing/2014/main" id="{AEE95B1B-77ED-4144-A5EC-CB6ABE78AA71}"/>
                  </a:ext>
                </a:extLst>
              </p:cNvPr>
              <p:cNvSpPr txBox="1"/>
              <p:nvPr/>
            </p:nvSpPr>
            <p:spPr>
              <a:xfrm>
                <a:off x="3563888" y="1968154"/>
                <a:ext cx="1718244" cy="589112"/>
              </a:xfrm>
              <a:prstGeom prst="rect">
                <a:avLst/>
              </a:prstGeom>
            </p:spPr>
            <p:txBody>
              <a:bodyPr>
                <a:normAutofit fontScale="62500" lnSpcReduction="20000"/>
              </a:bodyPr>
              <a:lstStyle/>
              <a:p>
                <a:pPr/>
                <a14:m>
                  <m:oMathPara xmlns:m="http://schemas.openxmlformats.org/officeDocument/2006/math">
                    <m:oMathParaPr>
                      <m:jc m:val="left"/>
                    </m:oMathParaPr>
                    <m:oMath xmlns:m="http://schemas.openxmlformats.org/officeDocument/2006/math">
                      <m:sSub>
                        <m:sSubPr>
                          <m:ctrlPr>
                            <a:rPr lang="zh-CN" altLang="en-US" i="1">
                              <a:solidFill>
                                <a:srgbClr val="000000"/>
                              </a:solidFill>
                              <a:latin typeface="Cambria Math" panose="02040503050406030204" pitchFamily="18" charset="0"/>
                            </a:rPr>
                          </m:ctrlPr>
                        </m:sSubPr>
                        <m:e>
                          <m:r>
                            <a:rPr lang="zh-CN" altLang="en-US" i="1">
                              <a:solidFill>
                                <a:srgbClr val="000000"/>
                              </a:solidFill>
                              <a:latin typeface="Cambria Math" panose="02040503050406030204" pitchFamily="18" charset="0"/>
                            </a:rPr>
                            <m:t>𝐜</m:t>
                          </m:r>
                        </m:e>
                        <m:sub>
                          <m:sSup>
                            <m:sSupPr>
                              <m:ctrlPr>
                                <a:rPr lang="zh-CN" altLang="en-US" i="1">
                                  <a:solidFill>
                                    <a:srgbClr val="000000"/>
                                  </a:solidFill>
                                  <a:latin typeface="Cambria Math" panose="02040503050406030204" pitchFamily="18" charset="0"/>
                                </a:rPr>
                              </m:ctrlPr>
                            </m:sSupPr>
                            <m:e>
                              <m:r>
                                <a:rPr lang="zh-CN" altLang="en-US" i="1">
                                  <a:solidFill>
                                    <a:srgbClr val="000000"/>
                                  </a:solidFill>
                                  <a:latin typeface="Cambria Math" panose="02040503050406030204" pitchFamily="18" charset="0"/>
                                </a:rPr>
                                <m:t>𝑡</m:t>
                              </m:r>
                            </m:e>
                            <m:sup>
                              <m:r>
                                <a:rPr lang="zh-CN" altLang="en-US" i="1">
                                  <a:solidFill>
                                    <a:srgbClr val="000000"/>
                                  </a:solidFill>
                                  <a:latin typeface="Cambria Math" panose="02040503050406030204" pitchFamily="18" charset="0"/>
                                </a:rPr>
                                <m:t>′</m:t>
                              </m:r>
                            </m:sup>
                          </m:sSup>
                        </m:sub>
                      </m:sSub>
                      <m:r>
                        <a:rPr lang="zh-CN" altLang="en-US" i="1">
                          <a:solidFill>
                            <a:srgbClr val="000000"/>
                          </a:solidFill>
                          <a:latin typeface="Cambria Math" panose="02040503050406030204" pitchFamily="18" charset="0"/>
                        </a:rPr>
                        <m:t>=</m:t>
                      </m:r>
                      <m:nary>
                        <m:naryPr>
                          <m:chr m:val="∑"/>
                          <m:ctrlPr>
                            <a:rPr lang="zh-CN" altLang="en-US" i="1">
                              <a:solidFill>
                                <a:srgbClr val="000000"/>
                              </a:solidFill>
                              <a:latin typeface="Cambria Math" panose="02040503050406030204" pitchFamily="18" charset="0"/>
                            </a:rPr>
                          </m:ctrlPr>
                        </m:naryPr>
                        <m:sub>
                          <m:r>
                            <a:rPr lang="zh-CN" altLang="en-US" i="1">
                              <a:solidFill>
                                <a:srgbClr val="000000"/>
                              </a:solidFill>
                              <a:latin typeface="Cambria Math" panose="02040503050406030204" pitchFamily="18" charset="0"/>
                            </a:rPr>
                            <m:t>𝑡</m:t>
                          </m:r>
                          <m:r>
                            <a:rPr lang="zh-CN" altLang="en-US" i="1">
                              <a:solidFill>
                                <a:srgbClr val="000000"/>
                              </a:solidFill>
                              <a:latin typeface="Cambria Math" panose="02040503050406030204" pitchFamily="18" charset="0"/>
                            </a:rPr>
                            <m:t>=1</m:t>
                          </m:r>
                        </m:sub>
                        <m:sup>
                          <m:r>
                            <a:rPr lang="zh-CN" altLang="en-US" i="1">
                              <a:solidFill>
                                <a:srgbClr val="000000"/>
                              </a:solidFill>
                              <a:latin typeface="Cambria Math" panose="02040503050406030204" pitchFamily="18" charset="0"/>
                            </a:rPr>
                            <m:t>𝑇</m:t>
                          </m:r>
                        </m:sup>
                        <m:e>
                          <m:r>
                            <a:rPr lang="zh-CN" altLang="en-US" i="1">
                              <a:solidFill>
                                <a:srgbClr val="000000"/>
                              </a:solidFill>
                              <a:latin typeface="Cambria Math" panose="02040503050406030204" pitchFamily="18" charset="0"/>
                            </a:rPr>
                            <m:t>𝛼</m:t>
                          </m:r>
                        </m:e>
                      </m:nary>
                      <m:r>
                        <a:rPr lang="zh-CN" altLang="en-US" i="1">
                          <a:solidFill>
                            <a:srgbClr val="000000"/>
                          </a:solidFill>
                          <a:latin typeface="Cambria Math" panose="02040503050406030204" pitchFamily="18" charset="0"/>
                        </a:rPr>
                        <m:t>(</m:t>
                      </m:r>
                      <m:sSub>
                        <m:sSubPr>
                          <m:ctrlPr>
                            <a:rPr lang="zh-CN" altLang="en-US" i="1">
                              <a:solidFill>
                                <a:srgbClr val="000000"/>
                              </a:solidFill>
                              <a:latin typeface="Cambria Math" panose="02040503050406030204" pitchFamily="18" charset="0"/>
                            </a:rPr>
                          </m:ctrlPr>
                        </m:sSubPr>
                        <m:e>
                          <m:r>
                            <a:rPr lang="zh-CN" altLang="en-US" i="1">
                              <a:solidFill>
                                <a:srgbClr val="000000"/>
                              </a:solidFill>
                              <a:latin typeface="Cambria Math" panose="02040503050406030204" pitchFamily="18" charset="0"/>
                            </a:rPr>
                            <m:t>𝐬</m:t>
                          </m:r>
                        </m:e>
                        <m:sub>
                          <m:sSup>
                            <m:sSupPr>
                              <m:ctrlPr>
                                <a:rPr lang="zh-CN" altLang="en-US" i="1">
                                  <a:solidFill>
                                    <a:srgbClr val="000000"/>
                                  </a:solidFill>
                                  <a:latin typeface="Cambria Math" panose="02040503050406030204" pitchFamily="18" charset="0"/>
                                </a:rPr>
                              </m:ctrlPr>
                            </m:sSupPr>
                            <m:e>
                              <m:r>
                                <a:rPr lang="zh-CN" altLang="en-US" i="1">
                                  <a:solidFill>
                                    <a:srgbClr val="000000"/>
                                  </a:solidFill>
                                  <a:latin typeface="Cambria Math" panose="02040503050406030204" pitchFamily="18" charset="0"/>
                                </a:rPr>
                                <m:t>𝑡</m:t>
                              </m:r>
                            </m:e>
                            <m:sup>
                              <m:r>
                                <a:rPr lang="zh-CN" altLang="en-US" i="1">
                                  <a:solidFill>
                                    <a:srgbClr val="000000"/>
                                  </a:solidFill>
                                  <a:latin typeface="Cambria Math" panose="02040503050406030204" pitchFamily="18" charset="0"/>
                                </a:rPr>
                                <m:t>′</m:t>
                              </m:r>
                            </m:sup>
                          </m:sSup>
                          <m:r>
                            <a:rPr lang="zh-CN" altLang="en-US" i="1">
                              <a:solidFill>
                                <a:srgbClr val="000000"/>
                              </a:solidFill>
                              <a:latin typeface="Cambria Math" panose="02040503050406030204" pitchFamily="18" charset="0"/>
                            </a:rPr>
                            <m:t>−1</m:t>
                          </m:r>
                        </m:sub>
                      </m:sSub>
                      <m:r>
                        <a:rPr lang="zh-CN" altLang="en-US" i="1">
                          <a:solidFill>
                            <a:srgbClr val="000000"/>
                          </a:solidFill>
                          <a:latin typeface="Cambria Math" panose="02040503050406030204" pitchFamily="18" charset="0"/>
                        </a:rPr>
                        <m:t>,</m:t>
                      </m:r>
                      <m:sSub>
                        <m:sSubPr>
                          <m:ctrlPr>
                            <a:rPr lang="zh-CN" altLang="en-US" i="1">
                              <a:solidFill>
                                <a:srgbClr val="000000"/>
                              </a:solidFill>
                              <a:latin typeface="Cambria Math" panose="02040503050406030204" pitchFamily="18" charset="0"/>
                            </a:rPr>
                          </m:ctrlPr>
                        </m:sSubPr>
                        <m:e>
                          <m:r>
                            <a:rPr lang="zh-CN" altLang="en-US" i="1">
                              <a:solidFill>
                                <a:srgbClr val="000000"/>
                              </a:solidFill>
                              <a:latin typeface="Cambria Math" panose="02040503050406030204" pitchFamily="18" charset="0"/>
                            </a:rPr>
                            <m:t>𝐡</m:t>
                          </m:r>
                        </m:e>
                        <m:sub>
                          <m:r>
                            <a:rPr lang="zh-CN" altLang="en-US" i="1">
                              <a:solidFill>
                                <a:srgbClr val="000000"/>
                              </a:solidFill>
                              <a:latin typeface="Cambria Math" panose="02040503050406030204" pitchFamily="18" charset="0"/>
                            </a:rPr>
                            <m:t>𝑡</m:t>
                          </m:r>
                        </m:sub>
                      </m:sSub>
                      <m:r>
                        <a:rPr lang="zh-CN" altLang="en-US" i="1">
                          <a:solidFill>
                            <a:srgbClr val="000000"/>
                          </a:solidFill>
                          <a:latin typeface="Cambria Math" panose="02040503050406030204" pitchFamily="18" charset="0"/>
                        </a:rPr>
                        <m:t>)</m:t>
                      </m:r>
                      <m:sSub>
                        <m:sSubPr>
                          <m:ctrlPr>
                            <a:rPr lang="zh-CN" altLang="en-US" i="1">
                              <a:solidFill>
                                <a:srgbClr val="000000"/>
                              </a:solidFill>
                              <a:latin typeface="Cambria Math" panose="02040503050406030204" pitchFamily="18" charset="0"/>
                            </a:rPr>
                          </m:ctrlPr>
                        </m:sSubPr>
                        <m:e>
                          <m:r>
                            <a:rPr lang="zh-CN" altLang="en-US" i="1">
                              <a:solidFill>
                                <a:srgbClr val="000000"/>
                              </a:solidFill>
                              <a:latin typeface="Cambria Math" panose="02040503050406030204" pitchFamily="18" charset="0"/>
                            </a:rPr>
                            <m:t>𝐡</m:t>
                          </m:r>
                        </m:e>
                        <m:sub>
                          <m:r>
                            <a:rPr lang="zh-CN" altLang="en-US" i="1">
                              <a:solidFill>
                                <a:srgbClr val="000000"/>
                              </a:solidFill>
                              <a:latin typeface="Cambria Math" panose="02040503050406030204" pitchFamily="18" charset="0"/>
                            </a:rPr>
                            <m:t>𝑡</m:t>
                          </m:r>
                        </m:sub>
                      </m:sSub>
                      <m:r>
                        <a:rPr lang="zh-CN" altLang="en-US" i="1">
                          <a:solidFill>
                            <a:srgbClr val="000000"/>
                          </a:solidFill>
                          <a:latin typeface="Cambria Math" panose="02040503050406030204" pitchFamily="18" charset="0"/>
                        </a:rPr>
                        <m:t>,</m:t>
                      </m:r>
                    </m:oMath>
                  </m:oMathPara>
                </a14:m>
                <a:endParaRPr lang="zh-CN" altLang="en-US" dirty="0"/>
              </a:p>
            </p:txBody>
          </p:sp>
        </mc:Choice>
        <mc:Fallback xmlns="">
          <p:sp>
            <p:nvSpPr>
              <p:cNvPr id="6" name="对象 5">
                <a:extLst>
                  <a:ext uri="{FF2B5EF4-FFF2-40B4-BE49-F238E27FC236}">
                    <a16:creationId xmlns:a16="http://schemas.microsoft.com/office/drawing/2014/main" id="{AEE95B1B-77ED-4144-A5EC-CB6ABE78AA71}"/>
                  </a:ext>
                </a:extLst>
              </p:cNvPr>
              <p:cNvSpPr txBox="1">
                <a:spLocks noRot="1" noChangeAspect="1" noMove="1" noResize="1" noEditPoints="1" noAdjustHandles="1" noChangeArrowheads="1" noChangeShapeType="1" noTextEdit="1"/>
              </p:cNvSpPr>
              <p:nvPr/>
            </p:nvSpPr>
            <p:spPr>
              <a:xfrm>
                <a:off x="3563888" y="1968154"/>
                <a:ext cx="1718244" cy="589112"/>
              </a:xfrm>
              <a:prstGeom prst="rect">
                <a:avLst/>
              </a:prstGeom>
              <a:blipFill>
                <a:blip r:embed="rId7"/>
                <a:stretch>
                  <a:fillRect l="-6050" t="-87500" b="-13437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65757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48">
            <a:extLst>
              <a:ext uri="{FF2B5EF4-FFF2-40B4-BE49-F238E27FC236}">
                <a16:creationId xmlns:a16="http://schemas.microsoft.com/office/drawing/2014/main" id="{632E6C08-5429-4214-B4C8-4254BF1E3308}"/>
              </a:ext>
            </a:extLst>
          </p:cNvPr>
          <p:cNvSpPr/>
          <p:nvPr/>
        </p:nvSpPr>
        <p:spPr>
          <a:xfrm>
            <a:off x="899592" y="3605710"/>
            <a:ext cx="5256585" cy="1544862"/>
          </a:xfrm>
          <a:prstGeom prst="rect">
            <a:avLst/>
          </a:prstGeom>
          <a:solidFill>
            <a:schemeClr val="bg1"/>
          </a:solidFill>
          <a:ln w="63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4654872" cy="400110"/>
          </a:xfrm>
          <a:prstGeom prst="rect">
            <a:avLst/>
          </a:prstGeom>
          <a:noFill/>
        </p:spPr>
        <p:txBody>
          <a:bodyPr wrap="square" rtlCol="0">
            <a:spAutoFit/>
          </a:bodyPr>
          <a:lstStyle/>
          <a:p>
            <a:r>
              <a:rPr lang="zh-CN" altLang="en-US" sz="2000" b="1" dirty="0">
                <a:latin typeface="Arial" panose="020B0604020202020204" pitchFamily="34" charset="0"/>
                <a:ea typeface="微软雅黑" panose="020B0503020204020204" pitchFamily="34" charset="-122"/>
                <a:cs typeface="Arial" panose="020B0604020202020204" pitchFamily="34" charset="0"/>
              </a:rPr>
              <a:t>注意力机制（</a:t>
            </a:r>
            <a:r>
              <a:rPr lang="en-US" altLang="zh-CN" sz="2000" b="1" dirty="0">
                <a:latin typeface="Arial" panose="020B0604020202020204" pitchFamily="34" charset="0"/>
                <a:ea typeface="微软雅黑" panose="020B0503020204020204" pitchFamily="34" charset="-122"/>
                <a:cs typeface="Arial" panose="020B0604020202020204" pitchFamily="34" charset="0"/>
              </a:rPr>
              <a:t>Attention</a:t>
            </a:r>
            <a:r>
              <a:rPr lang="zh-CN" altLang="en-US" sz="2000" b="1" dirty="0">
                <a:latin typeface="Arial" panose="020B0604020202020204" pitchFamily="34" charset="0"/>
                <a:ea typeface="微软雅黑" panose="020B0503020204020204" pitchFamily="34" charset="-122"/>
                <a:cs typeface="Arial" panose="020B0604020202020204" pitchFamily="34" charset="0"/>
              </a:rPr>
              <a:t>）</a:t>
            </a:r>
            <a:r>
              <a:rPr lang="en-US" altLang="zh-CN" sz="2000" b="1" dirty="0">
                <a:latin typeface="Arial" panose="020B0604020202020204" pitchFamily="34" charset="0"/>
                <a:ea typeface="微软雅黑" panose="020B0503020204020204" pitchFamily="34" charset="-122"/>
                <a:cs typeface="Arial" panose="020B0604020202020204" pitchFamily="34" charset="0"/>
              </a:rPr>
              <a:t>+RNN</a:t>
            </a:r>
            <a:endParaRPr lang="zh-CN" altLang="en-US" sz="2000" b="1" dirty="0">
              <a:latin typeface="Arial" panose="020B0604020202020204" pitchFamily="34" charset="0"/>
              <a:ea typeface="微软雅黑" panose="020B0503020204020204" pitchFamily="34" charset="-122"/>
              <a:cs typeface="Arial" panose="020B0604020202020204" pitchFamily="34" charset="0"/>
            </a:endParaRP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48" name="矩形 47">
            <a:extLst>
              <a:ext uri="{FF2B5EF4-FFF2-40B4-BE49-F238E27FC236}">
                <a16:creationId xmlns:a16="http://schemas.microsoft.com/office/drawing/2014/main" id="{5DE452C8-3618-4296-9F36-2F3805FAC27A}"/>
              </a:ext>
            </a:extLst>
          </p:cNvPr>
          <p:cNvSpPr/>
          <p:nvPr/>
        </p:nvSpPr>
        <p:spPr>
          <a:xfrm>
            <a:off x="899592" y="2060848"/>
            <a:ext cx="5256585" cy="1544862"/>
          </a:xfrm>
          <a:prstGeom prst="rect">
            <a:avLst/>
          </a:prstGeom>
          <a:solidFill>
            <a:schemeClr val="bg1"/>
          </a:solidFill>
          <a:ln w="63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107504" y="1268760"/>
            <a:ext cx="184731" cy="400110"/>
          </a:xfrm>
          <a:prstGeom prst="rect">
            <a:avLst/>
          </a:prstGeom>
        </p:spPr>
        <p:txBody>
          <a:bodyPr wrap="none">
            <a:spAutoFit/>
          </a:bodyPr>
          <a:lstStyle/>
          <a:p>
            <a:endParaRPr lang="zh-CN" altLang="en-US" sz="2000">
              <a:solidFill>
                <a:srgbClr val="002060"/>
              </a:solidFill>
            </a:endParaRPr>
          </a:p>
        </p:txBody>
      </p:sp>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14</a:t>
            </a:fld>
            <a:endParaRPr lang="zh-CN" altLang="en-US">
              <a:latin typeface="Arial" panose="020B0604020202020204" pitchFamily="34" charset="0"/>
              <a:ea typeface="微软雅黑" panose="020B0503020204020204" pitchFamily="34" charset="-122"/>
            </a:endParaRPr>
          </a:p>
        </p:txBody>
      </p:sp>
      <p:sp>
        <p:nvSpPr>
          <p:cNvPr id="9" name="文本框 8">
            <a:extLst>
              <a:ext uri="{FF2B5EF4-FFF2-40B4-BE49-F238E27FC236}">
                <a16:creationId xmlns:a16="http://schemas.microsoft.com/office/drawing/2014/main" id="{FB0D0334-D070-48D9-8632-A477BD6B56D1}"/>
              </a:ext>
            </a:extLst>
          </p:cNvPr>
          <p:cNvSpPr txBox="1"/>
          <p:nvPr/>
        </p:nvSpPr>
        <p:spPr>
          <a:xfrm>
            <a:off x="495300" y="1130300"/>
            <a:ext cx="8140700" cy="923330"/>
          </a:xfrm>
          <a:prstGeom prst="rect">
            <a:avLst/>
          </a:prstGeom>
          <a:noFill/>
        </p:spPr>
        <p:txBody>
          <a:bodyPr wrap="square" rtlCol="0">
            <a:spAutoFit/>
          </a:bodyPr>
          <a:lstStyle/>
          <a:p>
            <a:r>
              <a:rPr lang="zh-CN" altLang="en-US" dirty="0"/>
              <a:t>人工智能</a:t>
            </a:r>
            <a:r>
              <a:rPr lang="zh-CN" altLang="en-US" b="0" i="0" dirty="0">
                <a:solidFill>
                  <a:srgbClr val="202122"/>
                </a:solidFill>
                <a:effectLst/>
                <a:latin typeface="Arial" panose="020B0604020202020204" pitchFamily="34" charset="0"/>
              </a:rPr>
              <a:t>指由人制造出来的机器所表现出来的</a:t>
            </a:r>
            <a:r>
              <a:rPr lang="zh-CN" altLang="en-US" dirty="0">
                <a:solidFill>
                  <a:srgbClr val="202122"/>
                </a:solidFill>
                <a:latin typeface="Arial" panose="020B0604020202020204" pitchFamily="34" charset="0"/>
              </a:rPr>
              <a:t>智慧</a:t>
            </a:r>
            <a:endParaRPr lang="en-US" altLang="zh-CN" dirty="0">
              <a:solidFill>
                <a:srgbClr val="202122"/>
              </a:solidFill>
              <a:latin typeface="Arial" panose="020B0604020202020204" pitchFamily="34" charset="0"/>
            </a:endParaRPr>
          </a:p>
          <a:p>
            <a:r>
              <a:rPr lang="zh-CN" altLang="en-US" dirty="0"/>
              <a:t>Artificial intelligence refers to the intelligence of a machine made by a human beings</a:t>
            </a:r>
          </a:p>
        </p:txBody>
      </p:sp>
      <p:sp>
        <p:nvSpPr>
          <p:cNvPr id="50" name="矩形 49">
            <a:extLst>
              <a:ext uri="{FF2B5EF4-FFF2-40B4-BE49-F238E27FC236}">
                <a16:creationId xmlns:a16="http://schemas.microsoft.com/office/drawing/2014/main" id="{F5088CE0-4C46-4526-9DDE-FD69181139D8}"/>
              </a:ext>
            </a:extLst>
          </p:cNvPr>
          <p:cNvSpPr/>
          <p:nvPr/>
        </p:nvSpPr>
        <p:spPr>
          <a:xfrm>
            <a:off x="899592" y="5144897"/>
            <a:ext cx="5256585" cy="1544862"/>
          </a:xfrm>
          <a:prstGeom prst="rect">
            <a:avLst/>
          </a:prstGeom>
          <a:solidFill>
            <a:schemeClr val="bg1"/>
          </a:solidFill>
          <a:ln w="63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a:extLst>
              <a:ext uri="{FF2B5EF4-FFF2-40B4-BE49-F238E27FC236}">
                <a16:creationId xmlns:a16="http://schemas.microsoft.com/office/drawing/2014/main" id="{9A4CBD67-A711-45D0-AEAD-5DC1FC2EB755}"/>
              </a:ext>
            </a:extLst>
          </p:cNvPr>
          <p:cNvGrpSpPr/>
          <p:nvPr/>
        </p:nvGrpSpPr>
        <p:grpSpPr>
          <a:xfrm>
            <a:off x="1003985" y="2132856"/>
            <a:ext cx="5095684" cy="1472854"/>
            <a:chOff x="964363" y="2132856"/>
            <a:chExt cx="5095684" cy="1472854"/>
          </a:xfrm>
        </p:grpSpPr>
        <p:sp>
          <p:nvSpPr>
            <p:cNvPr id="7" name="矩形 6">
              <a:extLst>
                <a:ext uri="{FF2B5EF4-FFF2-40B4-BE49-F238E27FC236}">
                  <a16:creationId xmlns:a16="http://schemas.microsoft.com/office/drawing/2014/main" id="{C7B11F1A-E614-4A29-912D-11BCA5AF7471}"/>
                </a:ext>
              </a:extLst>
            </p:cNvPr>
            <p:cNvSpPr/>
            <p:nvPr/>
          </p:nvSpPr>
          <p:spPr>
            <a:xfrm>
              <a:off x="2987824" y="2132856"/>
              <a:ext cx="1048762" cy="750146"/>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t>编码器</a:t>
              </a:r>
            </a:p>
          </p:txBody>
        </p:sp>
        <p:sp>
          <p:nvSpPr>
            <p:cNvPr id="16" name="文本框 15">
              <a:extLst>
                <a:ext uri="{FF2B5EF4-FFF2-40B4-BE49-F238E27FC236}">
                  <a16:creationId xmlns:a16="http://schemas.microsoft.com/office/drawing/2014/main" id="{08106429-F0C4-41AD-9A8B-DD8ACFE32A40}"/>
                </a:ext>
              </a:extLst>
            </p:cNvPr>
            <p:cNvSpPr txBox="1"/>
            <p:nvPr/>
          </p:nvSpPr>
          <p:spPr>
            <a:xfrm>
              <a:off x="3080157" y="3328711"/>
              <a:ext cx="864096" cy="276999"/>
            </a:xfrm>
            <a:prstGeom prst="rect">
              <a:avLst/>
            </a:prstGeom>
            <a:noFill/>
          </p:spPr>
          <p:txBody>
            <a:bodyPr wrap="square" rtlCol="0">
              <a:spAutoFit/>
            </a:bodyPr>
            <a:lstStyle/>
            <a:p>
              <a:pPr algn="ctr"/>
              <a:r>
                <a:rPr lang="zh-CN" altLang="en-US" sz="1200" dirty="0"/>
                <a:t>人</a:t>
              </a:r>
            </a:p>
          </p:txBody>
        </p:sp>
        <p:sp>
          <p:nvSpPr>
            <p:cNvPr id="17" name="箭头: 右 16">
              <a:extLst>
                <a:ext uri="{FF2B5EF4-FFF2-40B4-BE49-F238E27FC236}">
                  <a16:creationId xmlns:a16="http://schemas.microsoft.com/office/drawing/2014/main" id="{07EBD7FC-0E13-4F3C-997A-C59784B29665}"/>
                </a:ext>
              </a:extLst>
            </p:cNvPr>
            <p:cNvSpPr/>
            <p:nvPr/>
          </p:nvSpPr>
          <p:spPr>
            <a:xfrm rot="16200000">
              <a:off x="3337317" y="2921190"/>
              <a:ext cx="349775" cy="369332"/>
            </a:xfrm>
            <a:prstGeom prst="rightArrow">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箭头: 右 19">
              <a:extLst>
                <a:ext uri="{FF2B5EF4-FFF2-40B4-BE49-F238E27FC236}">
                  <a16:creationId xmlns:a16="http://schemas.microsoft.com/office/drawing/2014/main" id="{F592F45F-9CE5-4003-AA96-36C0ED1FB835}"/>
                </a:ext>
              </a:extLst>
            </p:cNvPr>
            <p:cNvSpPr/>
            <p:nvPr/>
          </p:nvSpPr>
          <p:spPr>
            <a:xfrm>
              <a:off x="2583532" y="2333041"/>
              <a:ext cx="369332" cy="349775"/>
            </a:xfrm>
            <a:prstGeom prst="rightArrow">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箭头: 右 25">
              <a:extLst>
                <a:ext uri="{FF2B5EF4-FFF2-40B4-BE49-F238E27FC236}">
                  <a16:creationId xmlns:a16="http://schemas.microsoft.com/office/drawing/2014/main" id="{0C1ED3DB-FD15-45E9-82FC-F3E020D031C4}"/>
                </a:ext>
              </a:extLst>
            </p:cNvPr>
            <p:cNvSpPr/>
            <p:nvPr/>
          </p:nvSpPr>
          <p:spPr>
            <a:xfrm>
              <a:off x="4092855" y="2333041"/>
              <a:ext cx="369332" cy="349775"/>
            </a:xfrm>
            <a:prstGeom prst="rightArrow">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E0007D61-0AD9-4762-9E05-0D65E87287AE}"/>
                </a:ext>
              </a:extLst>
            </p:cNvPr>
            <p:cNvSpPr/>
            <p:nvPr/>
          </p:nvSpPr>
          <p:spPr>
            <a:xfrm>
              <a:off x="4518456" y="2325365"/>
              <a:ext cx="1541591" cy="365125"/>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人 </a:t>
              </a:r>
              <a:r>
                <a:rPr lang="en-US" altLang="zh-CN" sz="1200" dirty="0"/>
                <a:t>[0.03,0.2,04]</a:t>
              </a:r>
              <a:endParaRPr lang="zh-CN" altLang="en-US" sz="1200" dirty="0"/>
            </a:p>
          </p:txBody>
        </p:sp>
        <p:sp>
          <p:nvSpPr>
            <p:cNvPr id="27" name="矩形 26">
              <a:extLst>
                <a:ext uri="{FF2B5EF4-FFF2-40B4-BE49-F238E27FC236}">
                  <a16:creationId xmlns:a16="http://schemas.microsoft.com/office/drawing/2014/main" id="{FBAA82E9-8926-42D0-B3F4-C5C70666A89E}"/>
                </a:ext>
              </a:extLst>
            </p:cNvPr>
            <p:cNvSpPr/>
            <p:nvPr/>
          </p:nvSpPr>
          <p:spPr>
            <a:xfrm>
              <a:off x="964363" y="2325365"/>
              <a:ext cx="1541591" cy="365125"/>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t>BOS</a:t>
              </a:r>
              <a:r>
                <a:rPr lang="zh-CN" altLang="en-US" sz="1200" dirty="0"/>
                <a:t> </a:t>
              </a:r>
              <a:r>
                <a:rPr lang="en-US" altLang="zh-CN" sz="1200" dirty="0"/>
                <a:t>[0.00,0.0,0.4]</a:t>
              </a:r>
              <a:endParaRPr lang="zh-CN" altLang="en-US" sz="1200" dirty="0"/>
            </a:p>
          </p:txBody>
        </p:sp>
      </p:grpSp>
      <p:grpSp>
        <p:nvGrpSpPr>
          <p:cNvPr id="32" name="组合 31">
            <a:extLst>
              <a:ext uri="{FF2B5EF4-FFF2-40B4-BE49-F238E27FC236}">
                <a16:creationId xmlns:a16="http://schemas.microsoft.com/office/drawing/2014/main" id="{F37CDC2C-3509-4F94-86C8-A3A3B86E94B8}"/>
              </a:ext>
            </a:extLst>
          </p:cNvPr>
          <p:cNvGrpSpPr/>
          <p:nvPr/>
        </p:nvGrpSpPr>
        <p:grpSpPr>
          <a:xfrm>
            <a:off x="1003985" y="3694443"/>
            <a:ext cx="5095684" cy="1472854"/>
            <a:chOff x="964363" y="2132856"/>
            <a:chExt cx="5095684" cy="1472854"/>
          </a:xfrm>
        </p:grpSpPr>
        <p:sp>
          <p:nvSpPr>
            <p:cNvPr id="33" name="矩形 32">
              <a:extLst>
                <a:ext uri="{FF2B5EF4-FFF2-40B4-BE49-F238E27FC236}">
                  <a16:creationId xmlns:a16="http://schemas.microsoft.com/office/drawing/2014/main" id="{3CA661D4-48D8-4457-A6AB-3C34B3F5EE2D}"/>
                </a:ext>
              </a:extLst>
            </p:cNvPr>
            <p:cNvSpPr/>
            <p:nvPr/>
          </p:nvSpPr>
          <p:spPr>
            <a:xfrm>
              <a:off x="2987824" y="2132856"/>
              <a:ext cx="1048762" cy="750146"/>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t>编码器</a:t>
              </a:r>
            </a:p>
          </p:txBody>
        </p:sp>
        <p:sp>
          <p:nvSpPr>
            <p:cNvPr id="34" name="文本框 33">
              <a:extLst>
                <a:ext uri="{FF2B5EF4-FFF2-40B4-BE49-F238E27FC236}">
                  <a16:creationId xmlns:a16="http://schemas.microsoft.com/office/drawing/2014/main" id="{A92F3F9A-479C-4466-8CD8-9C7679FEC9CC}"/>
                </a:ext>
              </a:extLst>
            </p:cNvPr>
            <p:cNvSpPr txBox="1"/>
            <p:nvPr/>
          </p:nvSpPr>
          <p:spPr>
            <a:xfrm>
              <a:off x="3080157" y="3328711"/>
              <a:ext cx="864096" cy="276999"/>
            </a:xfrm>
            <a:prstGeom prst="rect">
              <a:avLst/>
            </a:prstGeom>
            <a:noFill/>
          </p:spPr>
          <p:txBody>
            <a:bodyPr wrap="square" rtlCol="0">
              <a:spAutoFit/>
            </a:bodyPr>
            <a:lstStyle/>
            <a:p>
              <a:pPr algn="ctr"/>
              <a:r>
                <a:rPr lang="zh-CN" altLang="en-US" sz="1200" dirty="0"/>
                <a:t>工</a:t>
              </a:r>
            </a:p>
          </p:txBody>
        </p:sp>
        <p:sp>
          <p:nvSpPr>
            <p:cNvPr id="35" name="箭头: 右 34">
              <a:extLst>
                <a:ext uri="{FF2B5EF4-FFF2-40B4-BE49-F238E27FC236}">
                  <a16:creationId xmlns:a16="http://schemas.microsoft.com/office/drawing/2014/main" id="{160796E1-D95C-44ED-8EED-61B997FB83BD}"/>
                </a:ext>
              </a:extLst>
            </p:cNvPr>
            <p:cNvSpPr/>
            <p:nvPr/>
          </p:nvSpPr>
          <p:spPr>
            <a:xfrm rot="16200000">
              <a:off x="3337317" y="2921190"/>
              <a:ext cx="349775" cy="369332"/>
            </a:xfrm>
            <a:prstGeom prst="rightArrow">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箭头: 右 35">
              <a:extLst>
                <a:ext uri="{FF2B5EF4-FFF2-40B4-BE49-F238E27FC236}">
                  <a16:creationId xmlns:a16="http://schemas.microsoft.com/office/drawing/2014/main" id="{4F5943A0-3156-436C-9085-AE61EE76A8E3}"/>
                </a:ext>
              </a:extLst>
            </p:cNvPr>
            <p:cNvSpPr/>
            <p:nvPr/>
          </p:nvSpPr>
          <p:spPr>
            <a:xfrm>
              <a:off x="2583532" y="2333041"/>
              <a:ext cx="369332" cy="349775"/>
            </a:xfrm>
            <a:prstGeom prst="rightArrow">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箭头: 右 36">
              <a:extLst>
                <a:ext uri="{FF2B5EF4-FFF2-40B4-BE49-F238E27FC236}">
                  <a16:creationId xmlns:a16="http://schemas.microsoft.com/office/drawing/2014/main" id="{B7964D34-0090-4D9F-A6C0-8961803B7E61}"/>
                </a:ext>
              </a:extLst>
            </p:cNvPr>
            <p:cNvSpPr/>
            <p:nvPr/>
          </p:nvSpPr>
          <p:spPr>
            <a:xfrm>
              <a:off x="4092855" y="2333041"/>
              <a:ext cx="369332" cy="349775"/>
            </a:xfrm>
            <a:prstGeom prst="rightArrow">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a:extLst>
                <a:ext uri="{FF2B5EF4-FFF2-40B4-BE49-F238E27FC236}">
                  <a16:creationId xmlns:a16="http://schemas.microsoft.com/office/drawing/2014/main" id="{7B513688-96C3-4823-B8E2-FC98D5496272}"/>
                </a:ext>
              </a:extLst>
            </p:cNvPr>
            <p:cNvSpPr/>
            <p:nvPr/>
          </p:nvSpPr>
          <p:spPr>
            <a:xfrm>
              <a:off x="4518456" y="2325365"/>
              <a:ext cx="1541591" cy="365125"/>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工 </a:t>
              </a:r>
              <a:r>
                <a:rPr lang="en-US" altLang="zh-CN" sz="1200" dirty="0"/>
                <a:t>[0.03,0.2,04]</a:t>
              </a:r>
              <a:endParaRPr lang="zh-CN" altLang="en-US" sz="1200" dirty="0"/>
            </a:p>
          </p:txBody>
        </p:sp>
        <p:sp>
          <p:nvSpPr>
            <p:cNvPr id="39" name="矩形 38">
              <a:extLst>
                <a:ext uri="{FF2B5EF4-FFF2-40B4-BE49-F238E27FC236}">
                  <a16:creationId xmlns:a16="http://schemas.microsoft.com/office/drawing/2014/main" id="{BABE0639-4757-4886-B634-B763978FF919}"/>
                </a:ext>
              </a:extLst>
            </p:cNvPr>
            <p:cNvSpPr/>
            <p:nvPr/>
          </p:nvSpPr>
          <p:spPr>
            <a:xfrm>
              <a:off x="964363" y="2325365"/>
              <a:ext cx="1541591" cy="365125"/>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人 </a:t>
              </a:r>
              <a:r>
                <a:rPr lang="en-US" altLang="zh-CN" sz="1200" dirty="0"/>
                <a:t>[0.03,0.2,04]</a:t>
              </a:r>
              <a:endParaRPr lang="zh-CN" altLang="en-US" sz="1200" dirty="0"/>
            </a:p>
          </p:txBody>
        </p:sp>
      </p:grpSp>
      <p:grpSp>
        <p:nvGrpSpPr>
          <p:cNvPr id="40" name="组合 39">
            <a:extLst>
              <a:ext uri="{FF2B5EF4-FFF2-40B4-BE49-F238E27FC236}">
                <a16:creationId xmlns:a16="http://schemas.microsoft.com/office/drawing/2014/main" id="{11D8818D-F538-4005-83E6-0A955D62D878}"/>
              </a:ext>
            </a:extLst>
          </p:cNvPr>
          <p:cNvGrpSpPr/>
          <p:nvPr/>
        </p:nvGrpSpPr>
        <p:grpSpPr>
          <a:xfrm>
            <a:off x="1003985" y="5256030"/>
            <a:ext cx="5095684" cy="1472854"/>
            <a:chOff x="964363" y="2132856"/>
            <a:chExt cx="5095684" cy="1472854"/>
          </a:xfrm>
        </p:grpSpPr>
        <p:sp>
          <p:nvSpPr>
            <p:cNvPr id="41" name="矩形 40">
              <a:extLst>
                <a:ext uri="{FF2B5EF4-FFF2-40B4-BE49-F238E27FC236}">
                  <a16:creationId xmlns:a16="http://schemas.microsoft.com/office/drawing/2014/main" id="{40FEBD52-60CF-40D4-B6CC-A53F15AC58A2}"/>
                </a:ext>
              </a:extLst>
            </p:cNvPr>
            <p:cNvSpPr/>
            <p:nvPr/>
          </p:nvSpPr>
          <p:spPr>
            <a:xfrm>
              <a:off x="2987824" y="2132856"/>
              <a:ext cx="1048762" cy="750146"/>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t>编码器</a:t>
              </a:r>
            </a:p>
          </p:txBody>
        </p:sp>
        <p:sp>
          <p:nvSpPr>
            <p:cNvPr id="42" name="文本框 41">
              <a:extLst>
                <a:ext uri="{FF2B5EF4-FFF2-40B4-BE49-F238E27FC236}">
                  <a16:creationId xmlns:a16="http://schemas.microsoft.com/office/drawing/2014/main" id="{24291D29-5104-4FA7-B70F-86AAAF211041}"/>
                </a:ext>
              </a:extLst>
            </p:cNvPr>
            <p:cNvSpPr txBox="1"/>
            <p:nvPr/>
          </p:nvSpPr>
          <p:spPr>
            <a:xfrm>
              <a:off x="3080157" y="3328711"/>
              <a:ext cx="864096" cy="276999"/>
            </a:xfrm>
            <a:prstGeom prst="rect">
              <a:avLst/>
            </a:prstGeom>
            <a:noFill/>
          </p:spPr>
          <p:txBody>
            <a:bodyPr wrap="square" rtlCol="0">
              <a:spAutoFit/>
            </a:bodyPr>
            <a:lstStyle/>
            <a:p>
              <a:pPr algn="ctr"/>
              <a:r>
                <a:rPr lang="zh-CN" altLang="en-US" sz="1200" dirty="0"/>
                <a:t>智</a:t>
              </a:r>
            </a:p>
          </p:txBody>
        </p:sp>
        <p:sp>
          <p:nvSpPr>
            <p:cNvPr id="43" name="箭头: 右 42">
              <a:extLst>
                <a:ext uri="{FF2B5EF4-FFF2-40B4-BE49-F238E27FC236}">
                  <a16:creationId xmlns:a16="http://schemas.microsoft.com/office/drawing/2014/main" id="{5E7B6123-B2FF-41A9-B930-537BEBEFF3EE}"/>
                </a:ext>
              </a:extLst>
            </p:cNvPr>
            <p:cNvSpPr/>
            <p:nvPr/>
          </p:nvSpPr>
          <p:spPr>
            <a:xfrm rot="16200000">
              <a:off x="3337317" y="2921190"/>
              <a:ext cx="349775" cy="369332"/>
            </a:xfrm>
            <a:prstGeom prst="rightArrow">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箭头: 右 43">
              <a:extLst>
                <a:ext uri="{FF2B5EF4-FFF2-40B4-BE49-F238E27FC236}">
                  <a16:creationId xmlns:a16="http://schemas.microsoft.com/office/drawing/2014/main" id="{5EE80489-09B3-4E3C-8CD9-81E999BED97B}"/>
                </a:ext>
              </a:extLst>
            </p:cNvPr>
            <p:cNvSpPr/>
            <p:nvPr/>
          </p:nvSpPr>
          <p:spPr>
            <a:xfrm>
              <a:off x="2583532" y="2333041"/>
              <a:ext cx="369332" cy="349775"/>
            </a:xfrm>
            <a:prstGeom prst="rightArrow">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箭头: 右 44">
              <a:extLst>
                <a:ext uri="{FF2B5EF4-FFF2-40B4-BE49-F238E27FC236}">
                  <a16:creationId xmlns:a16="http://schemas.microsoft.com/office/drawing/2014/main" id="{72735C5E-FBCF-4B27-8BBB-72E03438D893}"/>
                </a:ext>
              </a:extLst>
            </p:cNvPr>
            <p:cNvSpPr/>
            <p:nvPr/>
          </p:nvSpPr>
          <p:spPr>
            <a:xfrm>
              <a:off x="4092855" y="2333041"/>
              <a:ext cx="369332" cy="349775"/>
            </a:xfrm>
            <a:prstGeom prst="rightArrow">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a:extLst>
                <a:ext uri="{FF2B5EF4-FFF2-40B4-BE49-F238E27FC236}">
                  <a16:creationId xmlns:a16="http://schemas.microsoft.com/office/drawing/2014/main" id="{FB0188F7-C97B-4EA1-B3FF-476E2C4459DF}"/>
                </a:ext>
              </a:extLst>
            </p:cNvPr>
            <p:cNvSpPr/>
            <p:nvPr/>
          </p:nvSpPr>
          <p:spPr>
            <a:xfrm>
              <a:off x="4518456" y="2325365"/>
              <a:ext cx="1541591" cy="365125"/>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智 </a:t>
              </a:r>
              <a:r>
                <a:rPr lang="en-US" altLang="zh-CN" sz="1200" dirty="0"/>
                <a:t>[0.03,0.2,04]</a:t>
              </a:r>
              <a:endParaRPr lang="zh-CN" altLang="en-US" sz="1200" dirty="0"/>
            </a:p>
          </p:txBody>
        </p:sp>
        <p:sp>
          <p:nvSpPr>
            <p:cNvPr id="47" name="矩形 46">
              <a:extLst>
                <a:ext uri="{FF2B5EF4-FFF2-40B4-BE49-F238E27FC236}">
                  <a16:creationId xmlns:a16="http://schemas.microsoft.com/office/drawing/2014/main" id="{328BD6AD-1BC3-41E2-9EC5-BF247B8529F1}"/>
                </a:ext>
              </a:extLst>
            </p:cNvPr>
            <p:cNvSpPr/>
            <p:nvPr/>
          </p:nvSpPr>
          <p:spPr>
            <a:xfrm>
              <a:off x="964363" y="2325365"/>
              <a:ext cx="1541591" cy="365125"/>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工 </a:t>
              </a:r>
              <a:r>
                <a:rPr lang="en-US" altLang="zh-CN" sz="1200" dirty="0"/>
                <a:t>[0.03,0.2,04]</a:t>
              </a:r>
              <a:endParaRPr lang="zh-CN" altLang="en-US" sz="1200" dirty="0"/>
            </a:p>
          </p:txBody>
        </p:sp>
      </p:grpSp>
      <p:sp>
        <p:nvSpPr>
          <p:cNvPr id="51" name="文本框 50">
            <a:extLst>
              <a:ext uri="{FF2B5EF4-FFF2-40B4-BE49-F238E27FC236}">
                <a16:creationId xmlns:a16="http://schemas.microsoft.com/office/drawing/2014/main" id="{36792003-EA96-4884-8F3B-029EAEDFC452}"/>
              </a:ext>
            </a:extLst>
          </p:cNvPr>
          <p:cNvSpPr txBox="1"/>
          <p:nvPr/>
        </p:nvSpPr>
        <p:spPr>
          <a:xfrm>
            <a:off x="899592" y="3227911"/>
            <a:ext cx="740176" cy="369332"/>
          </a:xfrm>
          <a:prstGeom prst="rect">
            <a:avLst/>
          </a:prstGeom>
          <a:noFill/>
        </p:spPr>
        <p:txBody>
          <a:bodyPr wrap="square" rtlCol="0">
            <a:spAutoFit/>
          </a:bodyPr>
          <a:lstStyle/>
          <a:p>
            <a:r>
              <a:rPr lang="en-US" altLang="zh-CN" dirty="0"/>
              <a:t>t0</a:t>
            </a:r>
            <a:endParaRPr lang="zh-CN" altLang="en-US" dirty="0"/>
          </a:p>
        </p:txBody>
      </p:sp>
      <p:sp>
        <p:nvSpPr>
          <p:cNvPr id="52" name="文本框 51">
            <a:extLst>
              <a:ext uri="{FF2B5EF4-FFF2-40B4-BE49-F238E27FC236}">
                <a16:creationId xmlns:a16="http://schemas.microsoft.com/office/drawing/2014/main" id="{A784D1DF-9F0C-49FB-B6E3-C0B449AF2688}"/>
              </a:ext>
            </a:extLst>
          </p:cNvPr>
          <p:cNvSpPr txBox="1"/>
          <p:nvPr/>
        </p:nvSpPr>
        <p:spPr>
          <a:xfrm>
            <a:off x="899592" y="4795816"/>
            <a:ext cx="740176" cy="369332"/>
          </a:xfrm>
          <a:prstGeom prst="rect">
            <a:avLst/>
          </a:prstGeom>
          <a:noFill/>
        </p:spPr>
        <p:txBody>
          <a:bodyPr wrap="square" rtlCol="0">
            <a:spAutoFit/>
          </a:bodyPr>
          <a:lstStyle/>
          <a:p>
            <a:r>
              <a:rPr lang="en-US" altLang="zh-CN" dirty="0"/>
              <a:t>t1</a:t>
            </a:r>
            <a:endParaRPr lang="zh-CN" altLang="en-US" dirty="0"/>
          </a:p>
        </p:txBody>
      </p:sp>
      <p:sp>
        <p:nvSpPr>
          <p:cNvPr id="53" name="文本框 52">
            <a:extLst>
              <a:ext uri="{FF2B5EF4-FFF2-40B4-BE49-F238E27FC236}">
                <a16:creationId xmlns:a16="http://schemas.microsoft.com/office/drawing/2014/main" id="{A9AD56F6-BD48-4B47-A2F1-99E578B1986D}"/>
              </a:ext>
            </a:extLst>
          </p:cNvPr>
          <p:cNvSpPr txBox="1"/>
          <p:nvPr/>
        </p:nvSpPr>
        <p:spPr>
          <a:xfrm>
            <a:off x="899592" y="6320427"/>
            <a:ext cx="740176" cy="369332"/>
          </a:xfrm>
          <a:prstGeom prst="rect">
            <a:avLst/>
          </a:prstGeom>
          <a:noFill/>
        </p:spPr>
        <p:txBody>
          <a:bodyPr wrap="square" rtlCol="0">
            <a:spAutoFit/>
          </a:bodyPr>
          <a:lstStyle/>
          <a:p>
            <a:r>
              <a:rPr lang="en-US" altLang="zh-CN" dirty="0"/>
              <a:t>t2</a:t>
            </a:r>
            <a:endParaRPr lang="zh-CN" altLang="en-US" dirty="0"/>
          </a:p>
        </p:txBody>
      </p:sp>
      <p:grpSp>
        <p:nvGrpSpPr>
          <p:cNvPr id="55" name="组合 54">
            <a:extLst>
              <a:ext uri="{FF2B5EF4-FFF2-40B4-BE49-F238E27FC236}">
                <a16:creationId xmlns:a16="http://schemas.microsoft.com/office/drawing/2014/main" id="{67DB3C7E-9D18-46E4-A138-1A435C5EC9FD}"/>
              </a:ext>
            </a:extLst>
          </p:cNvPr>
          <p:cNvGrpSpPr/>
          <p:nvPr/>
        </p:nvGrpSpPr>
        <p:grpSpPr>
          <a:xfrm>
            <a:off x="6588224" y="2924944"/>
            <a:ext cx="1990468" cy="2665959"/>
            <a:chOff x="6588224" y="3061741"/>
            <a:chExt cx="1990468" cy="2665959"/>
          </a:xfrm>
        </p:grpSpPr>
        <p:sp>
          <p:nvSpPr>
            <p:cNvPr id="28" name="矩形 27">
              <a:extLst>
                <a:ext uri="{FF2B5EF4-FFF2-40B4-BE49-F238E27FC236}">
                  <a16:creationId xmlns:a16="http://schemas.microsoft.com/office/drawing/2014/main" id="{1BF9C56B-AB54-4ED9-A8BD-40BFAE564015}"/>
                </a:ext>
              </a:extLst>
            </p:cNvPr>
            <p:cNvSpPr/>
            <p:nvPr/>
          </p:nvSpPr>
          <p:spPr>
            <a:xfrm>
              <a:off x="6588224" y="3061741"/>
              <a:ext cx="1990468" cy="2665959"/>
            </a:xfrm>
            <a:prstGeom prst="rect">
              <a:avLst/>
            </a:prstGeom>
            <a:solidFill>
              <a:srgbClr val="72A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E339140A-515C-4DD6-A5EE-4EE4616891BD}"/>
                </a:ext>
              </a:extLst>
            </p:cNvPr>
            <p:cNvSpPr/>
            <p:nvPr/>
          </p:nvSpPr>
          <p:spPr>
            <a:xfrm>
              <a:off x="6818948" y="3997845"/>
              <a:ext cx="1541591" cy="365125"/>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工 </a:t>
              </a:r>
              <a:r>
                <a:rPr lang="en-US" altLang="zh-CN" sz="1200" dirty="0"/>
                <a:t>[0.03,0.2,04]</a:t>
              </a:r>
              <a:endParaRPr lang="zh-CN" altLang="en-US" sz="1200" dirty="0"/>
            </a:p>
          </p:txBody>
        </p:sp>
        <p:sp>
          <p:nvSpPr>
            <p:cNvPr id="23" name="矩形 22">
              <a:extLst>
                <a:ext uri="{FF2B5EF4-FFF2-40B4-BE49-F238E27FC236}">
                  <a16:creationId xmlns:a16="http://schemas.microsoft.com/office/drawing/2014/main" id="{99E3F461-F8BB-4421-820B-A18EEAD64AF2}"/>
                </a:ext>
              </a:extLst>
            </p:cNvPr>
            <p:cNvSpPr/>
            <p:nvPr/>
          </p:nvSpPr>
          <p:spPr>
            <a:xfrm>
              <a:off x="6818948" y="4389727"/>
              <a:ext cx="1541591" cy="365125"/>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智 </a:t>
              </a:r>
              <a:r>
                <a:rPr lang="en-US" altLang="zh-CN" sz="1200" dirty="0"/>
                <a:t>[0.03,0.2,04]</a:t>
              </a:r>
              <a:endParaRPr lang="zh-CN" altLang="en-US" sz="1200" dirty="0"/>
            </a:p>
          </p:txBody>
        </p:sp>
        <p:sp>
          <p:nvSpPr>
            <p:cNvPr id="24" name="矩形 23">
              <a:extLst>
                <a:ext uri="{FF2B5EF4-FFF2-40B4-BE49-F238E27FC236}">
                  <a16:creationId xmlns:a16="http://schemas.microsoft.com/office/drawing/2014/main" id="{995B45E0-0188-46A9-9D21-7833AE774B1B}"/>
                </a:ext>
              </a:extLst>
            </p:cNvPr>
            <p:cNvSpPr/>
            <p:nvPr/>
          </p:nvSpPr>
          <p:spPr>
            <a:xfrm>
              <a:off x="6818948" y="4785324"/>
              <a:ext cx="1541591" cy="365125"/>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能 </a:t>
              </a:r>
              <a:r>
                <a:rPr lang="en-US" altLang="zh-CN" sz="1200" dirty="0"/>
                <a:t>[0.03,0.2,04]</a:t>
              </a:r>
              <a:endParaRPr lang="zh-CN" altLang="en-US" sz="1200" dirty="0"/>
            </a:p>
          </p:txBody>
        </p:sp>
        <p:sp>
          <p:nvSpPr>
            <p:cNvPr id="29" name="文本框 28">
              <a:extLst>
                <a:ext uri="{FF2B5EF4-FFF2-40B4-BE49-F238E27FC236}">
                  <a16:creationId xmlns:a16="http://schemas.microsoft.com/office/drawing/2014/main" id="{7221BF2F-8D85-47AA-BAB4-6F4B375CB2A7}"/>
                </a:ext>
              </a:extLst>
            </p:cNvPr>
            <p:cNvSpPr txBox="1"/>
            <p:nvPr/>
          </p:nvSpPr>
          <p:spPr>
            <a:xfrm>
              <a:off x="6588224" y="3131676"/>
              <a:ext cx="1990468" cy="369332"/>
            </a:xfrm>
            <a:prstGeom prst="rect">
              <a:avLst/>
            </a:prstGeom>
            <a:noFill/>
          </p:spPr>
          <p:txBody>
            <a:bodyPr wrap="square" rtlCol="0">
              <a:spAutoFit/>
            </a:bodyPr>
            <a:lstStyle/>
            <a:p>
              <a:pPr algn="ctr"/>
              <a:r>
                <a:rPr lang="zh-CN" altLang="en-US" dirty="0">
                  <a:solidFill>
                    <a:schemeClr val="bg1"/>
                  </a:solidFill>
                </a:rPr>
                <a:t>记忆缓存</a:t>
              </a:r>
            </a:p>
          </p:txBody>
        </p:sp>
        <p:sp>
          <p:nvSpPr>
            <p:cNvPr id="30" name="矩形 29">
              <a:extLst>
                <a:ext uri="{FF2B5EF4-FFF2-40B4-BE49-F238E27FC236}">
                  <a16:creationId xmlns:a16="http://schemas.microsoft.com/office/drawing/2014/main" id="{6AE3AE0C-FC80-42B3-9D8E-ECBD0F43CA2F}"/>
                </a:ext>
              </a:extLst>
            </p:cNvPr>
            <p:cNvSpPr/>
            <p:nvPr/>
          </p:nvSpPr>
          <p:spPr>
            <a:xfrm>
              <a:off x="6812662" y="3617484"/>
              <a:ext cx="1541591" cy="365125"/>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人 </a:t>
              </a:r>
              <a:r>
                <a:rPr lang="en-US" altLang="zh-CN" sz="1200" dirty="0"/>
                <a:t>[0.03,0.2,04]</a:t>
              </a:r>
              <a:endParaRPr lang="zh-CN" altLang="en-US" sz="1200" dirty="0"/>
            </a:p>
          </p:txBody>
        </p:sp>
        <p:sp>
          <p:nvSpPr>
            <p:cNvPr id="54" name="矩形 53">
              <a:extLst>
                <a:ext uri="{FF2B5EF4-FFF2-40B4-BE49-F238E27FC236}">
                  <a16:creationId xmlns:a16="http://schemas.microsoft.com/office/drawing/2014/main" id="{B67B4814-BF5A-4B5A-96B5-6CDED1CEE69D}"/>
                </a:ext>
              </a:extLst>
            </p:cNvPr>
            <p:cNvSpPr/>
            <p:nvPr/>
          </p:nvSpPr>
          <p:spPr>
            <a:xfrm>
              <a:off x="6812661" y="5176137"/>
              <a:ext cx="1541591" cy="365125"/>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t>……</a:t>
              </a:r>
              <a:endParaRPr lang="zh-CN" altLang="en-US" sz="1200" dirty="0"/>
            </a:p>
          </p:txBody>
        </p:sp>
      </p:grpSp>
    </p:spTree>
    <p:extLst>
      <p:ext uri="{BB962C8B-B14F-4D97-AF65-F5344CB8AC3E}">
        <p14:creationId xmlns:p14="http://schemas.microsoft.com/office/powerpoint/2010/main" val="4103750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 name="组合 98">
            <a:extLst>
              <a:ext uri="{FF2B5EF4-FFF2-40B4-BE49-F238E27FC236}">
                <a16:creationId xmlns:a16="http://schemas.microsoft.com/office/drawing/2014/main" id="{848D0F36-D8C6-49E4-9AA6-D601469AB81E}"/>
              </a:ext>
            </a:extLst>
          </p:cNvPr>
          <p:cNvGrpSpPr/>
          <p:nvPr/>
        </p:nvGrpSpPr>
        <p:grpSpPr>
          <a:xfrm>
            <a:off x="2928813" y="4005064"/>
            <a:ext cx="5707187" cy="1913504"/>
            <a:chOff x="2928813" y="4079941"/>
            <a:chExt cx="5707187" cy="1913504"/>
          </a:xfrm>
        </p:grpSpPr>
        <p:sp>
          <p:nvSpPr>
            <p:cNvPr id="93" name="矩形 92">
              <a:extLst>
                <a:ext uri="{FF2B5EF4-FFF2-40B4-BE49-F238E27FC236}">
                  <a16:creationId xmlns:a16="http://schemas.microsoft.com/office/drawing/2014/main" id="{739D4052-2A23-4E86-876D-E39EF608F1DE}"/>
                </a:ext>
              </a:extLst>
            </p:cNvPr>
            <p:cNvSpPr/>
            <p:nvPr/>
          </p:nvSpPr>
          <p:spPr>
            <a:xfrm>
              <a:off x="2928813" y="4079941"/>
              <a:ext cx="5707187" cy="1913504"/>
            </a:xfrm>
            <a:prstGeom prst="rect">
              <a:avLst/>
            </a:prstGeom>
            <a:solidFill>
              <a:schemeClr val="bg1"/>
            </a:solidFill>
            <a:ln w="63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4" name="组合 73">
              <a:extLst>
                <a:ext uri="{FF2B5EF4-FFF2-40B4-BE49-F238E27FC236}">
                  <a16:creationId xmlns:a16="http://schemas.microsoft.com/office/drawing/2014/main" id="{8BCEEA6B-ECAC-4876-AC68-351B9E65719F}"/>
                </a:ext>
              </a:extLst>
            </p:cNvPr>
            <p:cNvGrpSpPr/>
            <p:nvPr/>
          </p:nvGrpSpPr>
          <p:grpSpPr>
            <a:xfrm>
              <a:off x="3975522" y="4274371"/>
              <a:ext cx="4523944" cy="1659217"/>
              <a:chOff x="1536103" y="2132856"/>
              <a:chExt cx="4523944" cy="1659217"/>
            </a:xfrm>
          </p:grpSpPr>
          <p:sp>
            <p:nvSpPr>
              <p:cNvPr id="78" name="矩形 77">
                <a:extLst>
                  <a:ext uri="{FF2B5EF4-FFF2-40B4-BE49-F238E27FC236}">
                    <a16:creationId xmlns:a16="http://schemas.microsoft.com/office/drawing/2014/main" id="{23849269-54F3-4B5C-9E7D-FCFA993D8AE8}"/>
                  </a:ext>
                </a:extLst>
              </p:cNvPr>
              <p:cNvSpPr/>
              <p:nvPr/>
            </p:nvSpPr>
            <p:spPr>
              <a:xfrm>
                <a:off x="2987824" y="2132856"/>
                <a:ext cx="1048762" cy="750146"/>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t>解码器</a:t>
                </a:r>
              </a:p>
            </p:txBody>
          </p:sp>
          <p:sp>
            <p:nvSpPr>
              <p:cNvPr id="79" name="文本框 78">
                <a:extLst>
                  <a:ext uri="{FF2B5EF4-FFF2-40B4-BE49-F238E27FC236}">
                    <a16:creationId xmlns:a16="http://schemas.microsoft.com/office/drawing/2014/main" id="{0DE8BE24-75DB-4376-82B8-5D1F20E931BA}"/>
                  </a:ext>
                </a:extLst>
              </p:cNvPr>
              <p:cNvSpPr txBox="1"/>
              <p:nvPr/>
            </p:nvSpPr>
            <p:spPr>
              <a:xfrm>
                <a:off x="3052045" y="3482596"/>
                <a:ext cx="1048762" cy="276999"/>
              </a:xfrm>
              <a:prstGeom prst="rect">
                <a:avLst/>
              </a:prstGeom>
              <a:noFill/>
            </p:spPr>
            <p:txBody>
              <a:bodyPr wrap="square" rtlCol="0">
                <a:spAutoFit/>
              </a:bodyPr>
              <a:lstStyle/>
              <a:p>
                <a:pPr algn="ctr"/>
                <a:r>
                  <a:rPr lang="en-US" altLang="zh-CN" sz="1200" dirty="0"/>
                  <a:t>I</a:t>
                </a:r>
                <a:r>
                  <a:rPr lang="zh-CN" altLang="en-US" sz="1200" dirty="0"/>
                  <a:t>ntelligence</a:t>
                </a:r>
              </a:p>
            </p:txBody>
          </p:sp>
          <p:sp>
            <p:nvSpPr>
              <p:cNvPr id="80" name="箭头: 右 79">
                <a:extLst>
                  <a:ext uri="{FF2B5EF4-FFF2-40B4-BE49-F238E27FC236}">
                    <a16:creationId xmlns:a16="http://schemas.microsoft.com/office/drawing/2014/main" id="{70AAB5EB-22AA-4583-BD15-8F3620D8FEF0}"/>
                  </a:ext>
                </a:extLst>
              </p:cNvPr>
              <p:cNvSpPr/>
              <p:nvPr/>
            </p:nvSpPr>
            <p:spPr>
              <a:xfrm rot="16200000">
                <a:off x="3337317" y="2921190"/>
                <a:ext cx="349775" cy="369332"/>
              </a:xfrm>
              <a:prstGeom prst="rightArrow">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箭头: 右 80">
                <a:extLst>
                  <a:ext uri="{FF2B5EF4-FFF2-40B4-BE49-F238E27FC236}">
                    <a16:creationId xmlns:a16="http://schemas.microsoft.com/office/drawing/2014/main" id="{90F894BA-1264-4BDB-B417-1508679E4756}"/>
                  </a:ext>
                </a:extLst>
              </p:cNvPr>
              <p:cNvSpPr/>
              <p:nvPr/>
            </p:nvSpPr>
            <p:spPr>
              <a:xfrm>
                <a:off x="2583532" y="2333041"/>
                <a:ext cx="369332" cy="349775"/>
              </a:xfrm>
              <a:prstGeom prst="rightArrow">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箭头: 右 81">
                <a:extLst>
                  <a:ext uri="{FF2B5EF4-FFF2-40B4-BE49-F238E27FC236}">
                    <a16:creationId xmlns:a16="http://schemas.microsoft.com/office/drawing/2014/main" id="{F9624070-FC8B-4E3D-8C60-9AB0E8588899}"/>
                  </a:ext>
                </a:extLst>
              </p:cNvPr>
              <p:cNvSpPr/>
              <p:nvPr/>
            </p:nvSpPr>
            <p:spPr>
              <a:xfrm>
                <a:off x="4092855" y="2333041"/>
                <a:ext cx="369332" cy="349775"/>
              </a:xfrm>
              <a:prstGeom prst="rightArrow">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82">
                <a:extLst>
                  <a:ext uri="{FF2B5EF4-FFF2-40B4-BE49-F238E27FC236}">
                    <a16:creationId xmlns:a16="http://schemas.microsoft.com/office/drawing/2014/main" id="{9C75F191-7CE5-4589-8C77-9A9875629DE3}"/>
                  </a:ext>
                </a:extLst>
              </p:cNvPr>
              <p:cNvSpPr/>
              <p:nvPr/>
            </p:nvSpPr>
            <p:spPr>
              <a:xfrm>
                <a:off x="4518456" y="2325365"/>
                <a:ext cx="1541591" cy="365125"/>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t>R</a:t>
                </a:r>
                <a:r>
                  <a:rPr lang="zh-CN" altLang="en-US" sz="1200" dirty="0"/>
                  <a:t>efers</a:t>
                </a:r>
                <a:endParaRPr lang="en-US" altLang="zh-CN" sz="1200" dirty="0"/>
              </a:p>
              <a:p>
                <a:pPr algn="ctr"/>
                <a:r>
                  <a:rPr lang="zh-CN" altLang="en-US" sz="1200" dirty="0"/>
                  <a:t> </a:t>
                </a:r>
                <a:r>
                  <a:rPr lang="en-US" altLang="zh-CN" sz="1200" dirty="0"/>
                  <a:t>[0.63,0.02,04]</a:t>
                </a:r>
                <a:endParaRPr lang="zh-CN" altLang="en-US" sz="1200" dirty="0"/>
              </a:p>
            </p:txBody>
          </p:sp>
          <p:sp>
            <p:nvSpPr>
              <p:cNvPr id="84" name="矩形 83">
                <a:extLst>
                  <a:ext uri="{FF2B5EF4-FFF2-40B4-BE49-F238E27FC236}">
                    <a16:creationId xmlns:a16="http://schemas.microsoft.com/office/drawing/2014/main" id="{FFC53352-1C82-4600-B5A3-0F07A045C572}"/>
                  </a:ext>
                </a:extLst>
              </p:cNvPr>
              <p:cNvSpPr/>
              <p:nvPr/>
            </p:nvSpPr>
            <p:spPr>
              <a:xfrm>
                <a:off x="1536103" y="3426948"/>
                <a:ext cx="1541591" cy="365125"/>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intelligence </a:t>
                </a:r>
                <a:r>
                  <a:rPr lang="en-US" altLang="zh-CN" sz="1200" dirty="0"/>
                  <a:t>[0.03,0.2,04]</a:t>
                </a:r>
                <a:endParaRPr lang="zh-CN" altLang="en-US" sz="1200" dirty="0"/>
              </a:p>
            </p:txBody>
          </p:sp>
        </p:grpSp>
        <p:sp>
          <p:nvSpPr>
            <p:cNvPr id="75" name="椭圆 74">
              <a:extLst>
                <a:ext uri="{FF2B5EF4-FFF2-40B4-BE49-F238E27FC236}">
                  <a16:creationId xmlns:a16="http://schemas.microsoft.com/office/drawing/2014/main" id="{C8B095F7-792C-492E-B189-4FD94A63EAA8}"/>
                </a:ext>
              </a:extLst>
            </p:cNvPr>
            <p:cNvSpPr/>
            <p:nvPr/>
          </p:nvSpPr>
          <p:spPr>
            <a:xfrm>
              <a:off x="4636524" y="4535929"/>
              <a:ext cx="265243" cy="265243"/>
            </a:xfrm>
            <a:prstGeom prst="ellipse">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a:t>
              </a:r>
              <a:endParaRPr lang="zh-CN" altLang="en-US" dirty="0"/>
            </a:p>
          </p:txBody>
        </p:sp>
        <p:sp>
          <p:nvSpPr>
            <p:cNvPr id="76" name="矩形 75">
              <a:extLst>
                <a:ext uri="{FF2B5EF4-FFF2-40B4-BE49-F238E27FC236}">
                  <a16:creationId xmlns:a16="http://schemas.microsoft.com/office/drawing/2014/main" id="{F9A2206E-A031-414D-9002-110F5E2D2997}"/>
                </a:ext>
              </a:extLst>
            </p:cNvPr>
            <p:cNvSpPr/>
            <p:nvPr/>
          </p:nvSpPr>
          <p:spPr>
            <a:xfrm>
              <a:off x="3033439" y="4149080"/>
              <a:ext cx="1541591" cy="365125"/>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智 </a:t>
              </a:r>
              <a:r>
                <a:rPr lang="en-US" altLang="zh-CN" sz="1200" dirty="0"/>
                <a:t>[0.53,0.87,0.6]</a:t>
              </a:r>
              <a:endParaRPr lang="zh-CN" altLang="en-US" sz="1200" dirty="0"/>
            </a:p>
          </p:txBody>
        </p:sp>
        <p:sp>
          <p:nvSpPr>
            <p:cNvPr id="77" name="矩形 76">
              <a:extLst>
                <a:ext uri="{FF2B5EF4-FFF2-40B4-BE49-F238E27FC236}">
                  <a16:creationId xmlns:a16="http://schemas.microsoft.com/office/drawing/2014/main" id="{0AF17C44-14F8-43DE-8F39-AFCA591FAAEE}"/>
                </a:ext>
              </a:extLst>
            </p:cNvPr>
            <p:cNvSpPr/>
            <p:nvPr/>
          </p:nvSpPr>
          <p:spPr>
            <a:xfrm>
              <a:off x="3033439" y="4544677"/>
              <a:ext cx="1541591" cy="365125"/>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能 </a:t>
              </a:r>
              <a:r>
                <a:rPr lang="en-US" altLang="zh-CN" sz="1200" dirty="0"/>
                <a:t>[0.03,0.02,0.4]</a:t>
              </a:r>
              <a:endParaRPr lang="zh-CN" altLang="en-US" sz="1200" dirty="0"/>
            </a:p>
          </p:txBody>
        </p:sp>
        <p:sp>
          <p:nvSpPr>
            <p:cNvPr id="95" name="文本框 94">
              <a:extLst>
                <a:ext uri="{FF2B5EF4-FFF2-40B4-BE49-F238E27FC236}">
                  <a16:creationId xmlns:a16="http://schemas.microsoft.com/office/drawing/2014/main" id="{EAB26FDC-1F35-4377-ABAD-D46E2055E9E5}"/>
                </a:ext>
              </a:extLst>
            </p:cNvPr>
            <p:cNvSpPr txBox="1"/>
            <p:nvPr/>
          </p:nvSpPr>
          <p:spPr>
            <a:xfrm>
              <a:off x="7770129" y="5624111"/>
              <a:ext cx="864096" cy="369332"/>
            </a:xfrm>
            <a:prstGeom prst="rect">
              <a:avLst/>
            </a:prstGeom>
            <a:noFill/>
          </p:spPr>
          <p:txBody>
            <a:bodyPr wrap="square" rtlCol="0">
              <a:spAutoFit/>
            </a:bodyPr>
            <a:lstStyle/>
            <a:p>
              <a:pPr algn="r"/>
              <a:r>
                <a:rPr lang="en-US" altLang="zh-CN" dirty="0"/>
                <a:t>t1</a:t>
              </a:r>
              <a:endParaRPr lang="zh-CN" altLang="en-US" dirty="0"/>
            </a:p>
          </p:txBody>
        </p:sp>
        <p:sp>
          <p:nvSpPr>
            <p:cNvPr id="98" name="矩形 97">
              <a:extLst>
                <a:ext uri="{FF2B5EF4-FFF2-40B4-BE49-F238E27FC236}">
                  <a16:creationId xmlns:a16="http://schemas.microsoft.com/office/drawing/2014/main" id="{9FDCE0C9-1111-49B1-9E8C-100FED0BB562}"/>
                </a:ext>
              </a:extLst>
            </p:cNvPr>
            <p:cNvSpPr/>
            <p:nvPr/>
          </p:nvSpPr>
          <p:spPr>
            <a:xfrm>
              <a:off x="3033439" y="4936442"/>
              <a:ext cx="1541591" cy="365125"/>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t>……</a:t>
              </a:r>
              <a:endParaRPr lang="zh-CN" altLang="en-US" sz="1200" dirty="0"/>
            </a:p>
          </p:txBody>
        </p:sp>
      </p:grpSp>
      <p:sp>
        <p:nvSpPr>
          <p:cNvPr id="92" name="矩形 91">
            <a:extLst>
              <a:ext uri="{FF2B5EF4-FFF2-40B4-BE49-F238E27FC236}">
                <a16:creationId xmlns:a16="http://schemas.microsoft.com/office/drawing/2014/main" id="{7849CDD7-C2FB-4675-B2E1-E1D40ADB5EA2}"/>
              </a:ext>
            </a:extLst>
          </p:cNvPr>
          <p:cNvSpPr/>
          <p:nvPr/>
        </p:nvSpPr>
        <p:spPr>
          <a:xfrm>
            <a:off x="2928813" y="2081376"/>
            <a:ext cx="5707187" cy="1915060"/>
          </a:xfrm>
          <a:prstGeom prst="rect">
            <a:avLst/>
          </a:prstGeom>
          <a:solidFill>
            <a:schemeClr val="bg1"/>
          </a:solidFill>
          <a:ln w="63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4654872" cy="400110"/>
          </a:xfrm>
          <a:prstGeom prst="rect">
            <a:avLst/>
          </a:prstGeom>
          <a:noFill/>
        </p:spPr>
        <p:txBody>
          <a:bodyPr wrap="square" rtlCol="0">
            <a:spAutoFit/>
          </a:bodyPr>
          <a:lstStyle/>
          <a:p>
            <a:r>
              <a:rPr lang="zh-CN" altLang="en-US" sz="2000" b="1" dirty="0">
                <a:latin typeface="Arial" panose="020B0604020202020204" pitchFamily="34" charset="0"/>
                <a:ea typeface="微软雅黑" panose="020B0503020204020204" pitchFamily="34" charset="-122"/>
                <a:cs typeface="Arial" panose="020B0604020202020204" pitchFamily="34" charset="0"/>
              </a:rPr>
              <a:t>注意力机制（</a:t>
            </a:r>
            <a:r>
              <a:rPr lang="en-US" altLang="zh-CN" sz="2000" b="1" dirty="0">
                <a:latin typeface="Arial" panose="020B0604020202020204" pitchFamily="34" charset="0"/>
                <a:ea typeface="微软雅黑" panose="020B0503020204020204" pitchFamily="34" charset="-122"/>
                <a:cs typeface="Arial" panose="020B0604020202020204" pitchFamily="34" charset="0"/>
              </a:rPr>
              <a:t>Attention</a:t>
            </a:r>
            <a:r>
              <a:rPr lang="zh-CN" altLang="en-US" sz="2000" b="1" dirty="0">
                <a:latin typeface="Arial" panose="020B0604020202020204" pitchFamily="34" charset="0"/>
                <a:ea typeface="微软雅黑" panose="020B0503020204020204" pitchFamily="34" charset="-122"/>
                <a:cs typeface="Arial" panose="020B0604020202020204" pitchFamily="34" charset="0"/>
              </a:rPr>
              <a:t>）</a:t>
            </a:r>
            <a:r>
              <a:rPr lang="en-US" altLang="zh-CN" sz="2000" b="1" dirty="0">
                <a:latin typeface="Arial" panose="020B0604020202020204" pitchFamily="34" charset="0"/>
                <a:ea typeface="微软雅黑" panose="020B0503020204020204" pitchFamily="34" charset="-122"/>
                <a:cs typeface="Arial" panose="020B0604020202020204" pitchFamily="34" charset="0"/>
              </a:rPr>
              <a:t>+RNN</a:t>
            </a:r>
            <a:endParaRPr lang="zh-CN" altLang="en-US" sz="2000" b="1" dirty="0">
              <a:latin typeface="Arial" panose="020B0604020202020204" pitchFamily="34" charset="0"/>
              <a:ea typeface="微软雅黑" panose="020B0503020204020204" pitchFamily="34" charset="-122"/>
              <a:cs typeface="Arial" panose="020B0604020202020204" pitchFamily="34" charset="0"/>
            </a:endParaRP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3" name="矩形 2"/>
          <p:cNvSpPr/>
          <p:nvPr/>
        </p:nvSpPr>
        <p:spPr>
          <a:xfrm>
            <a:off x="107504" y="1268760"/>
            <a:ext cx="184731" cy="400110"/>
          </a:xfrm>
          <a:prstGeom prst="rect">
            <a:avLst/>
          </a:prstGeom>
        </p:spPr>
        <p:txBody>
          <a:bodyPr wrap="none">
            <a:spAutoFit/>
          </a:bodyPr>
          <a:lstStyle/>
          <a:p>
            <a:endParaRPr lang="zh-CN" altLang="en-US" sz="2000">
              <a:solidFill>
                <a:srgbClr val="002060"/>
              </a:solidFill>
            </a:endParaRPr>
          </a:p>
        </p:txBody>
      </p:sp>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15</a:t>
            </a:fld>
            <a:endParaRPr lang="zh-CN" altLang="en-US">
              <a:latin typeface="Arial" panose="020B0604020202020204" pitchFamily="34" charset="0"/>
              <a:ea typeface="微软雅黑" panose="020B0503020204020204" pitchFamily="34" charset="-122"/>
            </a:endParaRPr>
          </a:p>
        </p:txBody>
      </p:sp>
      <p:sp>
        <p:nvSpPr>
          <p:cNvPr id="9" name="文本框 8">
            <a:extLst>
              <a:ext uri="{FF2B5EF4-FFF2-40B4-BE49-F238E27FC236}">
                <a16:creationId xmlns:a16="http://schemas.microsoft.com/office/drawing/2014/main" id="{FB0D0334-D070-48D9-8632-A477BD6B56D1}"/>
              </a:ext>
            </a:extLst>
          </p:cNvPr>
          <p:cNvSpPr txBox="1"/>
          <p:nvPr/>
        </p:nvSpPr>
        <p:spPr>
          <a:xfrm>
            <a:off x="495300" y="1130300"/>
            <a:ext cx="8140700" cy="923330"/>
          </a:xfrm>
          <a:prstGeom prst="rect">
            <a:avLst/>
          </a:prstGeom>
          <a:noFill/>
        </p:spPr>
        <p:txBody>
          <a:bodyPr wrap="square" rtlCol="0">
            <a:spAutoFit/>
          </a:bodyPr>
          <a:lstStyle/>
          <a:p>
            <a:r>
              <a:rPr lang="zh-CN" altLang="en-US" dirty="0"/>
              <a:t>人工智能</a:t>
            </a:r>
            <a:r>
              <a:rPr lang="zh-CN" altLang="en-US" b="0" i="0" dirty="0">
                <a:solidFill>
                  <a:srgbClr val="202122"/>
                </a:solidFill>
                <a:effectLst/>
                <a:latin typeface="Arial" panose="020B0604020202020204" pitchFamily="34" charset="0"/>
              </a:rPr>
              <a:t>指由人制造出来的机器所表现出来的</a:t>
            </a:r>
            <a:r>
              <a:rPr lang="zh-CN" altLang="en-US" dirty="0">
                <a:solidFill>
                  <a:srgbClr val="202122"/>
                </a:solidFill>
                <a:latin typeface="Arial" panose="020B0604020202020204" pitchFamily="34" charset="0"/>
              </a:rPr>
              <a:t>智慧</a:t>
            </a:r>
            <a:endParaRPr lang="en-US" altLang="zh-CN" dirty="0">
              <a:solidFill>
                <a:srgbClr val="202122"/>
              </a:solidFill>
              <a:latin typeface="Arial" panose="020B0604020202020204" pitchFamily="34" charset="0"/>
            </a:endParaRPr>
          </a:p>
          <a:p>
            <a:r>
              <a:rPr lang="zh-CN" altLang="en-US" dirty="0"/>
              <a:t>Artificial intelligence refers to the intelligence of a machine made by a human beings</a:t>
            </a:r>
          </a:p>
        </p:txBody>
      </p:sp>
      <p:sp>
        <p:nvSpPr>
          <p:cNvPr id="53" name="文本框 52">
            <a:extLst>
              <a:ext uri="{FF2B5EF4-FFF2-40B4-BE49-F238E27FC236}">
                <a16:creationId xmlns:a16="http://schemas.microsoft.com/office/drawing/2014/main" id="{A9AD56F6-BD48-4B47-A2F1-99E578B1986D}"/>
              </a:ext>
            </a:extLst>
          </p:cNvPr>
          <p:cNvSpPr txBox="1"/>
          <p:nvPr/>
        </p:nvSpPr>
        <p:spPr>
          <a:xfrm>
            <a:off x="899592" y="6320427"/>
            <a:ext cx="740176" cy="369332"/>
          </a:xfrm>
          <a:prstGeom prst="rect">
            <a:avLst/>
          </a:prstGeom>
          <a:noFill/>
        </p:spPr>
        <p:txBody>
          <a:bodyPr wrap="square" rtlCol="0">
            <a:spAutoFit/>
          </a:bodyPr>
          <a:lstStyle/>
          <a:p>
            <a:r>
              <a:rPr lang="en-US" altLang="zh-CN" dirty="0">
                <a:solidFill>
                  <a:schemeClr val="bg1"/>
                </a:solidFill>
              </a:rPr>
              <a:t>t2</a:t>
            </a:r>
            <a:endParaRPr lang="zh-CN" altLang="en-US" dirty="0">
              <a:solidFill>
                <a:schemeClr val="bg1"/>
              </a:solidFill>
            </a:endParaRPr>
          </a:p>
        </p:txBody>
      </p:sp>
      <p:grpSp>
        <p:nvGrpSpPr>
          <p:cNvPr id="55" name="组合 54">
            <a:extLst>
              <a:ext uri="{FF2B5EF4-FFF2-40B4-BE49-F238E27FC236}">
                <a16:creationId xmlns:a16="http://schemas.microsoft.com/office/drawing/2014/main" id="{67DB3C7E-9D18-46E4-A138-1A435C5EC9FD}"/>
              </a:ext>
            </a:extLst>
          </p:cNvPr>
          <p:cNvGrpSpPr/>
          <p:nvPr/>
        </p:nvGrpSpPr>
        <p:grpSpPr>
          <a:xfrm>
            <a:off x="644534" y="2780928"/>
            <a:ext cx="1990468" cy="2665959"/>
            <a:chOff x="6588224" y="3061741"/>
            <a:chExt cx="1990468" cy="2665959"/>
          </a:xfrm>
        </p:grpSpPr>
        <p:sp>
          <p:nvSpPr>
            <p:cNvPr id="28" name="矩形 27">
              <a:extLst>
                <a:ext uri="{FF2B5EF4-FFF2-40B4-BE49-F238E27FC236}">
                  <a16:creationId xmlns:a16="http://schemas.microsoft.com/office/drawing/2014/main" id="{1BF9C56B-AB54-4ED9-A8BD-40BFAE564015}"/>
                </a:ext>
              </a:extLst>
            </p:cNvPr>
            <p:cNvSpPr/>
            <p:nvPr/>
          </p:nvSpPr>
          <p:spPr>
            <a:xfrm>
              <a:off x="6588224" y="3061741"/>
              <a:ext cx="1990468" cy="2665959"/>
            </a:xfrm>
            <a:prstGeom prst="rect">
              <a:avLst/>
            </a:prstGeom>
            <a:solidFill>
              <a:srgbClr val="72A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E339140A-515C-4DD6-A5EE-4EE4616891BD}"/>
                </a:ext>
              </a:extLst>
            </p:cNvPr>
            <p:cNvSpPr/>
            <p:nvPr/>
          </p:nvSpPr>
          <p:spPr>
            <a:xfrm>
              <a:off x="6818948" y="3997845"/>
              <a:ext cx="1541591" cy="365125"/>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工 </a:t>
              </a:r>
              <a:r>
                <a:rPr lang="en-US" altLang="zh-CN" sz="1200" dirty="0"/>
                <a:t>[0.28,0.02,0.4]</a:t>
              </a:r>
              <a:endParaRPr lang="zh-CN" altLang="en-US" sz="1200" dirty="0"/>
            </a:p>
          </p:txBody>
        </p:sp>
        <p:sp>
          <p:nvSpPr>
            <p:cNvPr id="23" name="矩形 22">
              <a:extLst>
                <a:ext uri="{FF2B5EF4-FFF2-40B4-BE49-F238E27FC236}">
                  <a16:creationId xmlns:a16="http://schemas.microsoft.com/office/drawing/2014/main" id="{99E3F461-F8BB-4421-820B-A18EEAD64AF2}"/>
                </a:ext>
              </a:extLst>
            </p:cNvPr>
            <p:cNvSpPr/>
            <p:nvPr/>
          </p:nvSpPr>
          <p:spPr>
            <a:xfrm>
              <a:off x="6818948" y="4389727"/>
              <a:ext cx="1541591" cy="365125"/>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智 </a:t>
              </a:r>
              <a:r>
                <a:rPr lang="en-US" altLang="zh-CN" sz="1200" dirty="0"/>
                <a:t>[0.53,0.87,0.6]</a:t>
              </a:r>
              <a:endParaRPr lang="zh-CN" altLang="en-US" sz="1200" dirty="0"/>
            </a:p>
          </p:txBody>
        </p:sp>
        <p:sp>
          <p:nvSpPr>
            <p:cNvPr id="24" name="矩形 23">
              <a:extLst>
                <a:ext uri="{FF2B5EF4-FFF2-40B4-BE49-F238E27FC236}">
                  <a16:creationId xmlns:a16="http://schemas.microsoft.com/office/drawing/2014/main" id="{995B45E0-0188-46A9-9D21-7833AE774B1B}"/>
                </a:ext>
              </a:extLst>
            </p:cNvPr>
            <p:cNvSpPr/>
            <p:nvPr/>
          </p:nvSpPr>
          <p:spPr>
            <a:xfrm>
              <a:off x="6818948" y="4785324"/>
              <a:ext cx="1541591" cy="365125"/>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能 </a:t>
              </a:r>
              <a:r>
                <a:rPr lang="en-US" altLang="zh-CN" sz="1200" dirty="0"/>
                <a:t>[0.03,0.02,0.4]</a:t>
              </a:r>
              <a:endParaRPr lang="zh-CN" altLang="en-US" sz="1200" dirty="0"/>
            </a:p>
          </p:txBody>
        </p:sp>
        <p:sp>
          <p:nvSpPr>
            <p:cNvPr id="29" name="文本框 28">
              <a:extLst>
                <a:ext uri="{FF2B5EF4-FFF2-40B4-BE49-F238E27FC236}">
                  <a16:creationId xmlns:a16="http://schemas.microsoft.com/office/drawing/2014/main" id="{7221BF2F-8D85-47AA-BAB4-6F4B375CB2A7}"/>
                </a:ext>
              </a:extLst>
            </p:cNvPr>
            <p:cNvSpPr txBox="1"/>
            <p:nvPr/>
          </p:nvSpPr>
          <p:spPr>
            <a:xfrm>
              <a:off x="6588224" y="3131676"/>
              <a:ext cx="1990468" cy="369332"/>
            </a:xfrm>
            <a:prstGeom prst="rect">
              <a:avLst/>
            </a:prstGeom>
            <a:noFill/>
          </p:spPr>
          <p:txBody>
            <a:bodyPr wrap="square" rtlCol="0">
              <a:spAutoFit/>
            </a:bodyPr>
            <a:lstStyle/>
            <a:p>
              <a:pPr algn="ctr"/>
              <a:r>
                <a:rPr lang="zh-CN" altLang="en-US" dirty="0">
                  <a:solidFill>
                    <a:schemeClr val="bg1"/>
                  </a:solidFill>
                </a:rPr>
                <a:t>记忆缓存</a:t>
              </a:r>
            </a:p>
          </p:txBody>
        </p:sp>
        <p:sp>
          <p:nvSpPr>
            <p:cNvPr id="30" name="矩形 29">
              <a:extLst>
                <a:ext uri="{FF2B5EF4-FFF2-40B4-BE49-F238E27FC236}">
                  <a16:creationId xmlns:a16="http://schemas.microsoft.com/office/drawing/2014/main" id="{6AE3AE0C-FC80-42B3-9D8E-ECBD0F43CA2F}"/>
                </a:ext>
              </a:extLst>
            </p:cNvPr>
            <p:cNvSpPr/>
            <p:nvPr/>
          </p:nvSpPr>
          <p:spPr>
            <a:xfrm>
              <a:off x="6812662" y="3617484"/>
              <a:ext cx="1541591" cy="365125"/>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人 </a:t>
              </a:r>
              <a:r>
                <a:rPr lang="en-US" altLang="zh-CN" sz="1200" dirty="0"/>
                <a:t>[0.03,0.42,0.4]</a:t>
              </a:r>
              <a:endParaRPr lang="zh-CN" altLang="en-US" sz="1200" dirty="0"/>
            </a:p>
          </p:txBody>
        </p:sp>
        <p:sp>
          <p:nvSpPr>
            <p:cNvPr id="54" name="矩形 53">
              <a:extLst>
                <a:ext uri="{FF2B5EF4-FFF2-40B4-BE49-F238E27FC236}">
                  <a16:creationId xmlns:a16="http://schemas.microsoft.com/office/drawing/2014/main" id="{B67B4814-BF5A-4B5A-96B5-6CDED1CEE69D}"/>
                </a:ext>
              </a:extLst>
            </p:cNvPr>
            <p:cNvSpPr/>
            <p:nvPr/>
          </p:nvSpPr>
          <p:spPr>
            <a:xfrm>
              <a:off x="6812661" y="5176137"/>
              <a:ext cx="1541591" cy="365125"/>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t>……</a:t>
              </a:r>
              <a:endParaRPr lang="zh-CN" altLang="en-US" sz="1200" dirty="0"/>
            </a:p>
          </p:txBody>
        </p:sp>
      </p:grpSp>
      <p:cxnSp>
        <p:nvCxnSpPr>
          <p:cNvPr id="11" name="直接箭头连接符 10">
            <a:extLst>
              <a:ext uri="{FF2B5EF4-FFF2-40B4-BE49-F238E27FC236}">
                <a16:creationId xmlns:a16="http://schemas.microsoft.com/office/drawing/2014/main" id="{FBBBD0BF-EB2B-47B3-9C99-5AC5CEBFC175}"/>
              </a:ext>
            </a:extLst>
          </p:cNvPr>
          <p:cNvCxnSpPr>
            <a:cxnSpLocks/>
          </p:cNvCxnSpPr>
          <p:nvPr/>
        </p:nvCxnSpPr>
        <p:spPr>
          <a:xfrm flipH="1" flipV="1">
            <a:off x="2663765" y="3449436"/>
            <a:ext cx="1260163" cy="2675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72" name="组合 71">
            <a:extLst>
              <a:ext uri="{FF2B5EF4-FFF2-40B4-BE49-F238E27FC236}">
                <a16:creationId xmlns:a16="http://schemas.microsoft.com/office/drawing/2014/main" id="{3C888114-4B38-4EF7-9501-D18E5A81C371}"/>
              </a:ext>
            </a:extLst>
          </p:cNvPr>
          <p:cNvGrpSpPr/>
          <p:nvPr/>
        </p:nvGrpSpPr>
        <p:grpSpPr>
          <a:xfrm>
            <a:off x="2987824" y="2132856"/>
            <a:ext cx="5511559" cy="1804584"/>
            <a:chOff x="2987824" y="2132856"/>
            <a:chExt cx="5511559" cy="1804584"/>
          </a:xfrm>
        </p:grpSpPr>
        <p:grpSp>
          <p:nvGrpSpPr>
            <p:cNvPr id="58" name="组合 57">
              <a:extLst>
                <a:ext uri="{FF2B5EF4-FFF2-40B4-BE49-F238E27FC236}">
                  <a16:creationId xmlns:a16="http://schemas.microsoft.com/office/drawing/2014/main" id="{302320ED-1A5F-4421-8ABB-EF29E31E6827}"/>
                </a:ext>
              </a:extLst>
            </p:cNvPr>
            <p:cNvGrpSpPr/>
            <p:nvPr/>
          </p:nvGrpSpPr>
          <p:grpSpPr>
            <a:xfrm>
              <a:off x="4072090" y="2370601"/>
              <a:ext cx="4427293" cy="1566839"/>
              <a:chOff x="1632754" y="2132856"/>
              <a:chExt cx="4427293" cy="1566839"/>
            </a:xfrm>
          </p:grpSpPr>
          <p:sp>
            <p:nvSpPr>
              <p:cNvPr id="59" name="矩形 58">
                <a:extLst>
                  <a:ext uri="{FF2B5EF4-FFF2-40B4-BE49-F238E27FC236}">
                    <a16:creationId xmlns:a16="http://schemas.microsoft.com/office/drawing/2014/main" id="{E5E72AE7-29D2-4BAD-A441-579989E45289}"/>
                  </a:ext>
                </a:extLst>
              </p:cNvPr>
              <p:cNvSpPr/>
              <p:nvPr/>
            </p:nvSpPr>
            <p:spPr>
              <a:xfrm>
                <a:off x="2987824" y="2132856"/>
                <a:ext cx="1048762" cy="750146"/>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t>解码器</a:t>
                </a:r>
              </a:p>
            </p:txBody>
          </p:sp>
          <p:sp>
            <p:nvSpPr>
              <p:cNvPr id="60" name="文本框 59">
                <a:extLst>
                  <a:ext uri="{FF2B5EF4-FFF2-40B4-BE49-F238E27FC236}">
                    <a16:creationId xmlns:a16="http://schemas.microsoft.com/office/drawing/2014/main" id="{76F5E0EB-BC68-4FA5-9498-A37418CDDA7E}"/>
                  </a:ext>
                </a:extLst>
              </p:cNvPr>
              <p:cNvSpPr txBox="1"/>
              <p:nvPr/>
            </p:nvSpPr>
            <p:spPr>
              <a:xfrm>
                <a:off x="3080157" y="3328711"/>
                <a:ext cx="864096" cy="276999"/>
              </a:xfrm>
              <a:prstGeom prst="rect">
                <a:avLst/>
              </a:prstGeom>
              <a:noFill/>
            </p:spPr>
            <p:txBody>
              <a:bodyPr wrap="square" rtlCol="0">
                <a:spAutoFit/>
              </a:bodyPr>
              <a:lstStyle/>
              <a:p>
                <a:pPr algn="ctr"/>
                <a:r>
                  <a:rPr lang="zh-CN" altLang="en-US" sz="1200" dirty="0"/>
                  <a:t>Artificial</a:t>
                </a:r>
              </a:p>
            </p:txBody>
          </p:sp>
          <p:sp>
            <p:nvSpPr>
              <p:cNvPr id="61" name="箭头: 右 60">
                <a:extLst>
                  <a:ext uri="{FF2B5EF4-FFF2-40B4-BE49-F238E27FC236}">
                    <a16:creationId xmlns:a16="http://schemas.microsoft.com/office/drawing/2014/main" id="{494BD297-8BF7-4722-91CF-3FD197DD3522}"/>
                  </a:ext>
                </a:extLst>
              </p:cNvPr>
              <p:cNvSpPr/>
              <p:nvPr/>
            </p:nvSpPr>
            <p:spPr>
              <a:xfrm rot="16200000">
                <a:off x="3337317" y="2921190"/>
                <a:ext cx="349775" cy="369332"/>
              </a:xfrm>
              <a:prstGeom prst="rightArrow">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箭头: 右 61">
                <a:extLst>
                  <a:ext uri="{FF2B5EF4-FFF2-40B4-BE49-F238E27FC236}">
                    <a16:creationId xmlns:a16="http://schemas.microsoft.com/office/drawing/2014/main" id="{1F2FBB94-4B92-4147-8023-80907500A034}"/>
                  </a:ext>
                </a:extLst>
              </p:cNvPr>
              <p:cNvSpPr/>
              <p:nvPr/>
            </p:nvSpPr>
            <p:spPr>
              <a:xfrm>
                <a:off x="2583532" y="2333041"/>
                <a:ext cx="369332" cy="349775"/>
              </a:xfrm>
              <a:prstGeom prst="rightArrow">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箭头: 右 62">
                <a:extLst>
                  <a:ext uri="{FF2B5EF4-FFF2-40B4-BE49-F238E27FC236}">
                    <a16:creationId xmlns:a16="http://schemas.microsoft.com/office/drawing/2014/main" id="{2EC7099E-0774-4109-B5C7-F14066277F73}"/>
                  </a:ext>
                </a:extLst>
              </p:cNvPr>
              <p:cNvSpPr/>
              <p:nvPr/>
            </p:nvSpPr>
            <p:spPr>
              <a:xfrm>
                <a:off x="4092855" y="2333041"/>
                <a:ext cx="369332" cy="349775"/>
              </a:xfrm>
              <a:prstGeom prst="rightArrow">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extLst>
                  <a:ext uri="{FF2B5EF4-FFF2-40B4-BE49-F238E27FC236}">
                    <a16:creationId xmlns:a16="http://schemas.microsoft.com/office/drawing/2014/main" id="{896C9104-5787-4DF1-A914-F0F5072EDD49}"/>
                  </a:ext>
                </a:extLst>
              </p:cNvPr>
              <p:cNvSpPr/>
              <p:nvPr/>
            </p:nvSpPr>
            <p:spPr>
              <a:xfrm>
                <a:off x="4518456" y="2325365"/>
                <a:ext cx="1541591" cy="365125"/>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intelligence </a:t>
                </a:r>
                <a:r>
                  <a:rPr lang="en-US" altLang="zh-CN" sz="1200" dirty="0"/>
                  <a:t>[0.03,0.2,04]</a:t>
                </a:r>
                <a:endParaRPr lang="zh-CN" altLang="en-US" sz="1200" dirty="0"/>
              </a:p>
            </p:txBody>
          </p:sp>
          <p:sp>
            <p:nvSpPr>
              <p:cNvPr id="71" name="矩形 70">
                <a:extLst>
                  <a:ext uri="{FF2B5EF4-FFF2-40B4-BE49-F238E27FC236}">
                    <a16:creationId xmlns:a16="http://schemas.microsoft.com/office/drawing/2014/main" id="{725F1AEA-FEE3-43EA-917E-BFAF6F57CF1E}"/>
                  </a:ext>
                </a:extLst>
              </p:cNvPr>
              <p:cNvSpPr/>
              <p:nvPr/>
            </p:nvSpPr>
            <p:spPr>
              <a:xfrm>
                <a:off x="1632754" y="3334570"/>
                <a:ext cx="1541591" cy="365125"/>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Artificial</a:t>
                </a:r>
              </a:p>
              <a:p>
                <a:pPr algn="ctr"/>
                <a:r>
                  <a:rPr lang="en-US" altLang="zh-CN" sz="1200" dirty="0"/>
                  <a:t>[0.63,0.7,0.4]</a:t>
                </a:r>
                <a:endParaRPr lang="zh-CN" altLang="en-US" sz="1200" dirty="0"/>
              </a:p>
            </p:txBody>
          </p:sp>
        </p:grpSp>
        <p:sp>
          <p:nvSpPr>
            <p:cNvPr id="13" name="椭圆 12">
              <a:extLst>
                <a:ext uri="{FF2B5EF4-FFF2-40B4-BE49-F238E27FC236}">
                  <a16:creationId xmlns:a16="http://schemas.microsoft.com/office/drawing/2014/main" id="{D754635F-0BB8-4DFB-A58C-62010A0184ED}"/>
                </a:ext>
              </a:extLst>
            </p:cNvPr>
            <p:cNvSpPr/>
            <p:nvPr/>
          </p:nvSpPr>
          <p:spPr>
            <a:xfrm>
              <a:off x="4636441" y="2632159"/>
              <a:ext cx="265243" cy="265243"/>
            </a:xfrm>
            <a:prstGeom prst="ellipse">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a:t>
              </a:r>
              <a:endParaRPr lang="zh-CN" altLang="en-US" dirty="0"/>
            </a:p>
          </p:txBody>
        </p:sp>
        <p:sp>
          <p:nvSpPr>
            <p:cNvPr id="69" name="矩形 68">
              <a:extLst>
                <a:ext uri="{FF2B5EF4-FFF2-40B4-BE49-F238E27FC236}">
                  <a16:creationId xmlns:a16="http://schemas.microsoft.com/office/drawing/2014/main" id="{DED8DDDB-312F-4138-A1D6-1D967364E620}"/>
                </a:ext>
              </a:extLst>
            </p:cNvPr>
            <p:cNvSpPr/>
            <p:nvPr/>
          </p:nvSpPr>
          <p:spPr>
            <a:xfrm>
              <a:off x="2987824" y="2132856"/>
              <a:ext cx="1541591" cy="365125"/>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人 </a:t>
              </a:r>
              <a:r>
                <a:rPr lang="en-US" altLang="zh-CN" sz="1200" dirty="0"/>
                <a:t>[0.03,0.42,0.4]</a:t>
              </a:r>
              <a:endParaRPr lang="zh-CN" altLang="en-US" sz="1200" dirty="0"/>
            </a:p>
          </p:txBody>
        </p:sp>
        <p:sp>
          <p:nvSpPr>
            <p:cNvPr id="70" name="矩形 69">
              <a:extLst>
                <a:ext uri="{FF2B5EF4-FFF2-40B4-BE49-F238E27FC236}">
                  <a16:creationId xmlns:a16="http://schemas.microsoft.com/office/drawing/2014/main" id="{A5275E6D-36BF-4C7E-967E-742FF557710F}"/>
                </a:ext>
              </a:extLst>
            </p:cNvPr>
            <p:cNvSpPr/>
            <p:nvPr/>
          </p:nvSpPr>
          <p:spPr>
            <a:xfrm>
              <a:off x="2987824" y="2528453"/>
              <a:ext cx="1541591" cy="365125"/>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工 </a:t>
              </a:r>
              <a:r>
                <a:rPr lang="en-US" altLang="zh-CN" sz="1200" dirty="0"/>
                <a:t>[0.28,0.02,0.4]</a:t>
              </a:r>
              <a:endParaRPr lang="zh-CN" altLang="en-US" sz="1200" dirty="0"/>
            </a:p>
          </p:txBody>
        </p:sp>
        <p:sp>
          <p:nvSpPr>
            <p:cNvPr id="96" name="矩形 95">
              <a:extLst>
                <a:ext uri="{FF2B5EF4-FFF2-40B4-BE49-F238E27FC236}">
                  <a16:creationId xmlns:a16="http://schemas.microsoft.com/office/drawing/2014/main" id="{81A4AC06-84A4-4BDF-996B-9D55FEE5E001}"/>
                </a:ext>
              </a:extLst>
            </p:cNvPr>
            <p:cNvSpPr/>
            <p:nvPr/>
          </p:nvSpPr>
          <p:spPr>
            <a:xfrm>
              <a:off x="2987824" y="2927312"/>
              <a:ext cx="1541591" cy="365125"/>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t>……</a:t>
              </a:r>
              <a:endParaRPr lang="zh-CN" altLang="en-US" sz="1200" dirty="0"/>
            </a:p>
          </p:txBody>
        </p:sp>
      </p:grpSp>
      <p:cxnSp>
        <p:nvCxnSpPr>
          <p:cNvPr id="18" name="直接箭头连接符 17">
            <a:extLst>
              <a:ext uri="{FF2B5EF4-FFF2-40B4-BE49-F238E27FC236}">
                <a16:creationId xmlns:a16="http://schemas.microsoft.com/office/drawing/2014/main" id="{B18BDD2E-6505-4DAD-B719-AA23504FBD0D}"/>
              </a:ext>
            </a:extLst>
          </p:cNvPr>
          <p:cNvCxnSpPr>
            <a:cxnSpLocks/>
          </p:cNvCxnSpPr>
          <p:nvPr/>
        </p:nvCxnSpPr>
        <p:spPr>
          <a:xfrm flipV="1">
            <a:off x="2720029" y="2897403"/>
            <a:ext cx="195787" cy="4264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直接箭头连接符 84">
            <a:extLst>
              <a:ext uri="{FF2B5EF4-FFF2-40B4-BE49-F238E27FC236}">
                <a16:creationId xmlns:a16="http://schemas.microsoft.com/office/drawing/2014/main" id="{AA0A7713-31B2-4DE4-9804-4F5ACFF97D1B}"/>
              </a:ext>
            </a:extLst>
          </p:cNvPr>
          <p:cNvCxnSpPr>
            <a:cxnSpLocks/>
          </p:cNvCxnSpPr>
          <p:nvPr/>
        </p:nvCxnSpPr>
        <p:spPr>
          <a:xfrm flipH="1" flipV="1">
            <a:off x="2730490" y="5164912"/>
            <a:ext cx="1166838" cy="6349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7" name="直接箭头连接符 86">
            <a:extLst>
              <a:ext uri="{FF2B5EF4-FFF2-40B4-BE49-F238E27FC236}">
                <a16:creationId xmlns:a16="http://schemas.microsoft.com/office/drawing/2014/main" id="{553A24BD-C14C-4BE7-814F-585C05663214}"/>
              </a:ext>
            </a:extLst>
          </p:cNvPr>
          <p:cNvCxnSpPr>
            <a:cxnSpLocks/>
          </p:cNvCxnSpPr>
          <p:nvPr/>
        </p:nvCxnSpPr>
        <p:spPr>
          <a:xfrm flipV="1">
            <a:off x="2739628" y="4724881"/>
            <a:ext cx="208784" cy="3565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4" name="文本框 93">
            <a:extLst>
              <a:ext uri="{FF2B5EF4-FFF2-40B4-BE49-F238E27FC236}">
                <a16:creationId xmlns:a16="http://schemas.microsoft.com/office/drawing/2014/main" id="{9BDA2166-EF4D-4F5B-8B24-27AA70970F61}"/>
              </a:ext>
            </a:extLst>
          </p:cNvPr>
          <p:cNvSpPr txBox="1"/>
          <p:nvPr/>
        </p:nvSpPr>
        <p:spPr>
          <a:xfrm>
            <a:off x="7770129" y="3643038"/>
            <a:ext cx="864096" cy="369332"/>
          </a:xfrm>
          <a:prstGeom prst="rect">
            <a:avLst/>
          </a:prstGeom>
          <a:noFill/>
        </p:spPr>
        <p:txBody>
          <a:bodyPr wrap="square" rtlCol="0">
            <a:spAutoFit/>
          </a:bodyPr>
          <a:lstStyle/>
          <a:p>
            <a:pPr algn="r"/>
            <a:r>
              <a:rPr lang="en-US" altLang="zh-CN" dirty="0"/>
              <a:t>t0</a:t>
            </a:r>
            <a:endParaRPr lang="zh-CN" altLang="en-US" dirty="0"/>
          </a:p>
        </p:txBody>
      </p:sp>
    </p:spTree>
    <p:extLst>
      <p:ext uri="{BB962C8B-B14F-4D97-AF65-F5344CB8AC3E}">
        <p14:creationId xmlns:p14="http://schemas.microsoft.com/office/powerpoint/2010/main" val="3858707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4654872" cy="400110"/>
          </a:xfrm>
          <a:prstGeom prst="rect">
            <a:avLst/>
          </a:prstGeom>
          <a:noFill/>
        </p:spPr>
        <p:txBody>
          <a:bodyPr wrap="square" rtlCol="0">
            <a:spAutoFit/>
          </a:bodyPr>
          <a:lstStyle/>
          <a:p>
            <a:r>
              <a:rPr lang="zh-CN" altLang="en-US" sz="2000" b="1" dirty="0">
                <a:latin typeface="Arial" panose="020B0604020202020204" pitchFamily="34" charset="0"/>
                <a:ea typeface="微软雅黑" panose="020B0503020204020204" pitchFamily="34" charset="-122"/>
                <a:cs typeface="Arial" panose="020B0604020202020204" pitchFamily="34" charset="0"/>
              </a:rPr>
              <a:t>自注意力（</a:t>
            </a:r>
            <a:r>
              <a:rPr lang="en-US" altLang="zh-CN" sz="2000" b="1" i="1" dirty="0"/>
              <a:t> </a:t>
            </a:r>
            <a:r>
              <a:rPr lang="en-US" altLang="zh-CN" sz="2000" b="1" dirty="0"/>
              <a:t>self-attention </a:t>
            </a:r>
            <a:r>
              <a:rPr lang="zh-CN" altLang="en-US" sz="2000" b="1" dirty="0">
                <a:latin typeface="Arial" panose="020B0604020202020204" pitchFamily="34" charset="0"/>
                <a:ea typeface="微软雅黑" panose="020B0503020204020204" pitchFamily="34" charset="-122"/>
                <a:cs typeface="Arial" panose="020B0604020202020204" pitchFamily="34" charset="0"/>
              </a:rPr>
              <a:t>）</a:t>
            </a: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16</a:t>
            </a:fld>
            <a:endParaRPr lang="zh-CN" altLang="en-US">
              <a:latin typeface="Arial" panose="020B0604020202020204" pitchFamily="34" charset="0"/>
              <a:ea typeface="微软雅黑" panose="020B0503020204020204" pitchFamily="34" charset="-122"/>
            </a:endParaRPr>
          </a:p>
        </p:txBody>
      </p:sp>
      <p:sp>
        <p:nvSpPr>
          <p:cNvPr id="23" name="文本框 22">
            <a:extLst>
              <a:ext uri="{FF2B5EF4-FFF2-40B4-BE49-F238E27FC236}">
                <a16:creationId xmlns:a16="http://schemas.microsoft.com/office/drawing/2014/main" id="{2C951AAA-2730-46C8-A2F3-3869027630F5}"/>
              </a:ext>
            </a:extLst>
          </p:cNvPr>
          <p:cNvSpPr txBox="1"/>
          <p:nvPr/>
        </p:nvSpPr>
        <p:spPr>
          <a:xfrm>
            <a:off x="495300" y="1124744"/>
            <a:ext cx="8140700" cy="1200329"/>
          </a:xfrm>
          <a:prstGeom prst="rect">
            <a:avLst/>
          </a:prstGeom>
          <a:noFill/>
        </p:spPr>
        <p:txBody>
          <a:bodyPr wrap="square" rtlCol="0">
            <a:spAutoFit/>
          </a:bodyPr>
          <a:lstStyle/>
          <a:p>
            <a:r>
              <a:rPr lang="zh-CN" altLang="en-US" dirty="0"/>
              <a:t>上面的例子中，查询、键和值都来自以</a:t>
            </a:r>
            <a:r>
              <a:rPr lang="en-US" altLang="zh-CN" dirty="0"/>
              <a:t>RNN</a:t>
            </a:r>
            <a:r>
              <a:rPr lang="zh-CN" altLang="en-US" dirty="0"/>
              <a:t>为基础的编码器和解码器。然而</a:t>
            </a:r>
            <a:r>
              <a:rPr lang="en-US" altLang="zh-CN" dirty="0"/>
              <a:t>RNN</a:t>
            </a:r>
            <a:r>
              <a:rPr lang="zh-CN" altLang="en-US" dirty="0"/>
              <a:t>每次只能输入一个时刻的数据，无法实现并行计算。考虑对所有的输入数据使用注意力机制进行加权求和，也可以实现类似</a:t>
            </a:r>
            <a:r>
              <a:rPr lang="en-US" altLang="zh-CN" dirty="0"/>
              <a:t>RNN</a:t>
            </a:r>
            <a:r>
              <a:rPr lang="zh-CN" altLang="en-US" dirty="0"/>
              <a:t>的效果，这就是</a:t>
            </a:r>
            <a:r>
              <a:rPr lang="zh-CN" altLang="en-US" b="1" i="1" dirty="0"/>
              <a:t>自注意力（</a:t>
            </a:r>
            <a:r>
              <a:rPr lang="en-US" altLang="zh-CN" b="1" i="1" dirty="0"/>
              <a:t>self-attention</a:t>
            </a:r>
            <a:r>
              <a:rPr lang="zh-CN" altLang="en-US" b="1" i="1" dirty="0"/>
              <a:t>）</a:t>
            </a:r>
          </a:p>
        </p:txBody>
      </p:sp>
      <p:grpSp>
        <p:nvGrpSpPr>
          <p:cNvPr id="39" name="组合 38">
            <a:extLst>
              <a:ext uri="{FF2B5EF4-FFF2-40B4-BE49-F238E27FC236}">
                <a16:creationId xmlns:a16="http://schemas.microsoft.com/office/drawing/2014/main" id="{F5AA6CBD-D929-44DD-ABA6-61612ACD9F73}"/>
              </a:ext>
            </a:extLst>
          </p:cNvPr>
          <p:cNvGrpSpPr/>
          <p:nvPr/>
        </p:nvGrpSpPr>
        <p:grpSpPr>
          <a:xfrm>
            <a:off x="1649735" y="2564904"/>
            <a:ext cx="5874593" cy="1951411"/>
            <a:chOff x="1649735" y="2761183"/>
            <a:chExt cx="5874593" cy="1951411"/>
          </a:xfrm>
        </p:grpSpPr>
        <p:pic>
          <p:nvPicPr>
            <p:cNvPr id="34" name="图片 33">
              <a:extLst>
                <a:ext uri="{FF2B5EF4-FFF2-40B4-BE49-F238E27FC236}">
                  <a16:creationId xmlns:a16="http://schemas.microsoft.com/office/drawing/2014/main" id="{7F87CC3B-FEC6-46CC-8B42-CB47678423C4}"/>
                </a:ext>
              </a:extLst>
            </p:cNvPr>
            <p:cNvPicPr>
              <a:picLocks noChangeAspect="1"/>
            </p:cNvPicPr>
            <p:nvPr/>
          </p:nvPicPr>
          <p:blipFill>
            <a:blip r:embed="rId4"/>
            <a:stretch>
              <a:fillRect/>
            </a:stretch>
          </p:blipFill>
          <p:spPr>
            <a:xfrm>
              <a:off x="1649735" y="3140969"/>
              <a:ext cx="2562225" cy="1571625"/>
            </a:xfrm>
            <a:prstGeom prst="rect">
              <a:avLst/>
            </a:prstGeom>
          </p:spPr>
        </p:pic>
        <p:pic>
          <p:nvPicPr>
            <p:cNvPr id="36" name="图片 35">
              <a:extLst>
                <a:ext uri="{FF2B5EF4-FFF2-40B4-BE49-F238E27FC236}">
                  <a16:creationId xmlns:a16="http://schemas.microsoft.com/office/drawing/2014/main" id="{8B3D2F5F-3546-41AB-844B-F2C87DA088AC}"/>
                </a:ext>
              </a:extLst>
            </p:cNvPr>
            <p:cNvPicPr>
              <a:picLocks noChangeAspect="1"/>
            </p:cNvPicPr>
            <p:nvPr/>
          </p:nvPicPr>
          <p:blipFill>
            <a:blip r:embed="rId5"/>
            <a:stretch>
              <a:fillRect/>
            </a:stretch>
          </p:blipFill>
          <p:spPr>
            <a:xfrm>
              <a:off x="4962103" y="3140968"/>
              <a:ext cx="2562225" cy="1571625"/>
            </a:xfrm>
            <a:prstGeom prst="rect">
              <a:avLst/>
            </a:prstGeom>
          </p:spPr>
        </p:pic>
        <p:sp>
          <p:nvSpPr>
            <p:cNvPr id="37" name="文本框 36">
              <a:extLst>
                <a:ext uri="{FF2B5EF4-FFF2-40B4-BE49-F238E27FC236}">
                  <a16:creationId xmlns:a16="http://schemas.microsoft.com/office/drawing/2014/main" id="{233147A2-3534-4E1F-88D5-D0EAE26A5678}"/>
                </a:ext>
              </a:extLst>
            </p:cNvPr>
            <p:cNvSpPr txBox="1"/>
            <p:nvPr/>
          </p:nvSpPr>
          <p:spPr>
            <a:xfrm>
              <a:off x="1649735" y="2761183"/>
              <a:ext cx="2562225" cy="307777"/>
            </a:xfrm>
            <a:prstGeom prst="rect">
              <a:avLst/>
            </a:prstGeom>
            <a:noFill/>
          </p:spPr>
          <p:txBody>
            <a:bodyPr wrap="square" rtlCol="0">
              <a:spAutoFit/>
            </a:bodyPr>
            <a:lstStyle/>
            <a:p>
              <a:pPr algn="ctr"/>
              <a:r>
                <a:rPr lang="en-US" altLang="zh-CN" sz="1400" dirty="0"/>
                <a:t>RNN</a:t>
              </a:r>
              <a:endParaRPr lang="zh-CN" altLang="en-US" sz="1400" dirty="0"/>
            </a:p>
          </p:txBody>
        </p:sp>
        <p:sp>
          <p:nvSpPr>
            <p:cNvPr id="38" name="文本框 37">
              <a:extLst>
                <a:ext uri="{FF2B5EF4-FFF2-40B4-BE49-F238E27FC236}">
                  <a16:creationId xmlns:a16="http://schemas.microsoft.com/office/drawing/2014/main" id="{491A29CB-6411-4B93-9739-E323CF251756}"/>
                </a:ext>
              </a:extLst>
            </p:cNvPr>
            <p:cNvSpPr txBox="1"/>
            <p:nvPr/>
          </p:nvSpPr>
          <p:spPr>
            <a:xfrm>
              <a:off x="4962103" y="2761183"/>
              <a:ext cx="2562225" cy="307777"/>
            </a:xfrm>
            <a:prstGeom prst="rect">
              <a:avLst/>
            </a:prstGeom>
            <a:noFill/>
          </p:spPr>
          <p:txBody>
            <a:bodyPr wrap="square" rtlCol="0">
              <a:spAutoFit/>
            </a:bodyPr>
            <a:lstStyle/>
            <a:p>
              <a:pPr algn="ctr"/>
              <a:r>
                <a:rPr lang="en-US" altLang="zh-CN" sz="1400" dirty="0"/>
                <a:t>Self-attention</a:t>
              </a:r>
              <a:endParaRPr lang="zh-CN" altLang="en-US" sz="1400" dirty="0"/>
            </a:p>
          </p:txBody>
        </p:sp>
      </p:grpSp>
      <p:sp>
        <p:nvSpPr>
          <p:cNvPr id="40" name="文本框 39">
            <a:extLst>
              <a:ext uri="{FF2B5EF4-FFF2-40B4-BE49-F238E27FC236}">
                <a16:creationId xmlns:a16="http://schemas.microsoft.com/office/drawing/2014/main" id="{EBCADE36-233B-4AD3-8054-DC2E70BADEA4}"/>
              </a:ext>
            </a:extLst>
          </p:cNvPr>
          <p:cNvSpPr txBox="1"/>
          <p:nvPr/>
        </p:nvSpPr>
        <p:spPr>
          <a:xfrm>
            <a:off x="1649734" y="4725144"/>
            <a:ext cx="5874593" cy="1754326"/>
          </a:xfrm>
          <a:prstGeom prst="rect">
            <a:avLst/>
          </a:prstGeom>
          <a:noFill/>
        </p:spPr>
        <p:txBody>
          <a:bodyPr wrap="square" rtlCol="0">
            <a:spAutoFit/>
          </a:bodyPr>
          <a:lstStyle/>
          <a:p>
            <a:r>
              <a:rPr lang="zh-CN" altLang="en-US" dirty="0"/>
              <a:t>同</a:t>
            </a:r>
            <a:r>
              <a:rPr lang="en-US" altLang="zh-CN" dirty="0"/>
              <a:t>RNN</a:t>
            </a:r>
            <a:r>
              <a:rPr lang="zh-CN" altLang="en-US" dirty="0"/>
              <a:t>的序列</a:t>
            </a:r>
            <a:r>
              <a:rPr lang="en-US" altLang="zh-CN" dirty="0"/>
              <a:t>Y</a:t>
            </a:r>
            <a:r>
              <a:rPr lang="zh-CN" altLang="en-US" dirty="0"/>
              <a:t>一样，</a:t>
            </a:r>
            <a:r>
              <a:rPr lang="en-US" altLang="zh-CN" dirty="0"/>
              <a:t>self-attention</a:t>
            </a:r>
            <a:r>
              <a:rPr lang="zh-CN" altLang="en-US" dirty="0"/>
              <a:t>的输出序列</a:t>
            </a:r>
            <a:r>
              <a:rPr lang="en-US" altLang="zh-CN" dirty="0"/>
              <a:t>Y</a:t>
            </a:r>
            <a:r>
              <a:rPr lang="zh-CN" altLang="en-US" dirty="0"/>
              <a:t>也包含输入</a:t>
            </a:r>
            <a:r>
              <a:rPr lang="en-US" altLang="zh-CN" dirty="0"/>
              <a:t>X</a:t>
            </a:r>
            <a:r>
              <a:rPr lang="zh-CN" altLang="en-US" dirty="0"/>
              <a:t>之间的关联信息。</a:t>
            </a:r>
            <a:endParaRPr lang="en-US" altLang="zh-CN" dirty="0"/>
          </a:p>
          <a:p>
            <a:r>
              <a:rPr lang="zh-CN" altLang="en-US" dirty="0"/>
              <a:t>值得注意的是，</a:t>
            </a:r>
            <a:r>
              <a:rPr lang="en-US" altLang="zh-CN" dirty="0"/>
              <a:t>self-attention</a:t>
            </a:r>
            <a:r>
              <a:rPr lang="zh-CN" altLang="en-US" dirty="0"/>
              <a:t>也可以看到后面的信息（双向</a:t>
            </a:r>
            <a:r>
              <a:rPr lang="en-US" altLang="zh-CN" dirty="0"/>
              <a:t>RNN</a:t>
            </a:r>
            <a:r>
              <a:rPr lang="zh-CN" altLang="en-US" dirty="0"/>
              <a:t>也可以实现这个效果）</a:t>
            </a:r>
            <a:endParaRPr lang="en-US" altLang="zh-CN" dirty="0"/>
          </a:p>
          <a:p>
            <a:r>
              <a:rPr lang="en-US" altLang="zh-CN" dirty="0"/>
              <a:t>Self-attention</a:t>
            </a:r>
            <a:r>
              <a:rPr lang="zh-CN" altLang="en-US" dirty="0"/>
              <a:t>没有</a:t>
            </a:r>
            <a:r>
              <a:rPr lang="en-US" altLang="zh-CN" dirty="0"/>
              <a:t>RNN</a:t>
            </a:r>
            <a:r>
              <a:rPr lang="zh-CN" altLang="en-US" dirty="0"/>
              <a:t>对前一个时刻的数据依赖问题，则可以实现大规模并行</a:t>
            </a:r>
          </a:p>
        </p:txBody>
      </p:sp>
    </p:spTree>
    <p:extLst>
      <p:ext uri="{BB962C8B-B14F-4D97-AF65-F5344CB8AC3E}">
        <p14:creationId xmlns:p14="http://schemas.microsoft.com/office/powerpoint/2010/main" val="147135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4654872" cy="400110"/>
          </a:xfrm>
          <a:prstGeom prst="rect">
            <a:avLst/>
          </a:prstGeom>
          <a:noFill/>
        </p:spPr>
        <p:txBody>
          <a:bodyPr wrap="square" rtlCol="0">
            <a:spAutoFit/>
          </a:bodyPr>
          <a:lstStyle/>
          <a:p>
            <a:r>
              <a:rPr lang="zh-CN" altLang="en-US" sz="2000" b="1" dirty="0">
                <a:latin typeface="Arial" panose="020B0604020202020204" pitchFamily="34" charset="0"/>
                <a:ea typeface="微软雅黑" panose="020B0503020204020204" pitchFamily="34" charset="-122"/>
                <a:cs typeface="Arial" panose="020B0604020202020204" pitchFamily="34" charset="0"/>
              </a:rPr>
              <a:t>自注意力（</a:t>
            </a:r>
            <a:r>
              <a:rPr lang="en-US" altLang="zh-CN" sz="2000" b="1" i="1" dirty="0"/>
              <a:t> </a:t>
            </a:r>
            <a:r>
              <a:rPr lang="en-US" altLang="zh-CN" sz="2000" b="1" dirty="0"/>
              <a:t>self-attention </a:t>
            </a:r>
            <a:r>
              <a:rPr lang="zh-CN" altLang="en-US" sz="2000" b="1" dirty="0">
                <a:latin typeface="Arial" panose="020B0604020202020204" pitchFamily="34" charset="0"/>
                <a:ea typeface="微软雅黑" panose="020B0503020204020204" pitchFamily="34" charset="-122"/>
                <a:cs typeface="Arial" panose="020B0604020202020204" pitchFamily="34" charset="0"/>
              </a:rPr>
              <a:t>）</a:t>
            </a: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17</a:t>
            </a:fld>
            <a:endParaRPr lang="zh-CN" altLang="en-US">
              <a:latin typeface="Arial" panose="020B0604020202020204" pitchFamily="34" charset="0"/>
              <a:ea typeface="微软雅黑" panose="020B0503020204020204" pitchFamily="34" charset="-122"/>
            </a:endParaRPr>
          </a:p>
        </p:txBody>
      </p:sp>
      <p:sp>
        <p:nvSpPr>
          <p:cNvPr id="23" name="文本框 22">
            <a:extLst>
              <a:ext uri="{FF2B5EF4-FFF2-40B4-BE49-F238E27FC236}">
                <a16:creationId xmlns:a16="http://schemas.microsoft.com/office/drawing/2014/main" id="{2C951AAA-2730-46C8-A2F3-3869027630F5}"/>
              </a:ext>
            </a:extLst>
          </p:cNvPr>
          <p:cNvSpPr txBox="1"/>
          <p:nvPr/>
        </p:nvSpPr>
        <p:spPr>
          <a:xfrm>
            <a:off x="495300" y="1124744"/>
            <a:ext cx="8140700" cy="1200329"/>
          </a:xfrm>
          <a:prstGeom prst="rect">
            <a:avLst/>
          </a:prstGeom>
          <a:noFill/>
        </p:spPr>
        <p:txBody>
          <a:bodyPr wrap="square" rtlCol="0">
            <a:spAutoFit/>
          </a:bodyPr>
          <a:lstStyle/>
          <a:p>
            <a:r>
              <a:rPr lang="zh-CN" altLang="en-US" dirty="0"/>
              <a:t>上面的例子中，查询、键和值都来自以</a:t>
            </a:r>
            <a:r>
              <a:rPr lang="en-US" altLang="zh-CN" dirty="0"/>
              <a:t>RNN</a:t>
            </a:r>
            <a:r>
              <a:rPr lang="zh-CN" altLang="en-US" dirty="0"/>
              <a:t>为基础的编码器和解码器。然而</a:t>
            </a:r>
            <a:r>
              <a:rPr lang="en-US" altLang="zh-CN" dirty="0"/>
              <a:t>RNN</a:t>
            </a:r>
            <a:r>
              <a:rPr lang="zh-CN" altLang="en-US" dirty="0"/>
              <a:t>每次只能输入一个时刻的数据，无法实现并行计算。考虑对所有的输入数据使用注意力机制进行加权求和，也可以实现类似</a:t>
            </a:r>
            <a:r>
              <a:rPr lang="en-US" altLang="zh-CN" dirty="0"/>
              <a:t>RNN</a:t>
            </a:r>
            <a:r>
              <a:rPr lang="zh-CN" altLang="en-US" dirty="0"/>
              <a:t>的效果，这就是</a:t>
            </a:r>
            <a:r>
              <a:rPr lang="zh-CN" altLang="en-US" b="1" i="1" dirty="0"/>
              <a:t>自注意力（</a:t>
            </a:r>
            <a:r>
              <a:rPr lang="en-US" altLang="zh-CN" b="1" i="1" dirty="0"/>
              <a:t>self-attention</a:t>
            </a:r>
            <a:r>
              <a:rPr lang="zh-CN" altLang="en-US" b="1" i="1" dirty="0"/>
              <a:t>）</a:t>
            </a:r>
          </a:p>
        </p:txBody>
      </p:sp>
      <p:pic>
        <p:nvPicPr>
          <p:cNvPr id="27" name="图片 26">
            <a:extLst>
              <a:ext uri="{FF2B5EF4-FFF2-40B4-BE49-F238E27FC236}">
                <a16:creationId xmlns:a16="http://schemas.microsoft.com/office/drawing/2014/main" id="{8D28FF53-BD5E-4669-9555-2FBB8169F502}"/>
              </a:ext>
            </a:extLst>
          </p:cNvPr>
          <p:cNvPicPr>
            <a:picLocks noChangeAspect="1"/>
          </p:cNvPicPr>
          <p:nvPr/>
        </p:nvPicPr>
        <p:blipFill>
          <a:blip r:embed="rId4"/>
          <a:stretch>
            <a:fillRect/>
          </a:stretch>
        </p:blipFill>
        <p:spPr>
          <a:xfrm>
            <a:off x="791048" y="2564904"/>
            <a:ext cx="3780952" cy="3257143"/>
          </a:xfrm>
          <a:prstGeom prst="rect">
            <a:avLst/>
          </a:prstGeom>
        </p:spPr>
      </p:pic>
      <p:sp>
        <p:nvSpPr>
          <p:cNvPr id="11" name="文本框 10">
            <a:extLst>
              <a:ext uri="{FF2B5EF4-FFF2-40B4-BE49-F238E27FC236}">
                <a16:creationId xmlns:a16="http://schemas.microsoft.com/office/drawing/2014/main" id="{367E1121-4DC5-4342-83ED-CA56C1461005}"/>
              </a:ext>
            </a:extLst>
          </p:cNvPr>
          <p:cNvSpPr txBox="1"/>
          <p:nvPr/>
        </p:nvSpPr>
        <p:spPr>
          <a:xfrm>
            <a:off x="4707553" y="2505121"/>
            <a:ext cx="3703960" cy="646331"/>
          </a:xfrm>
          <a:prstGeom prst="rect">
            <a:avLst/>
          </a:prstGeom>
          <a:noFill/>
        </p:spPr>
        <p:txBody>
          <a:bodyPr wrap="square">
            <a:spAutoFit/>
          </a:bodyPr>
          <a:lstStyle/>
          <a:p>
            <a:r>
              <a:rPr lang="en-US" altLang="zh-CN" dirty="0"/>
              <a:t>The animal didn't cross the street because </a:t>
            </a:r>
            <a:r>
              <a:rPr lang="en-US" altLang="zh-CN" dirty="0">
                <a:highlight>
                  <a:srgbClr val="C0C0C0"/>
                </a:highlight>
              </a:rPr>
              <a:t>it</a:t>
            </a:r>
            <a:r>
              <a:rPr lang="en-US" altLang="zh-CN" dirty="0"/>
              <a:t> was too tired</a:t>
            </a:r>
            <a:endParaRPr lang="zh-CN" altLang="en-US" dirty="0"/>
          </a:p>
        </p:txBody>
      </p:sp>
      <p:sp>
        <p:nvSpPr>
          <p:cNvPr id="13" name="文本框 12">
            <a:extLst>
              <a:ext uri="{FF2B5EF4-FFF2-40B4-BE49-F238E27FC236}">
                <a16:creationId xmlns:a16="http://schemas.microsoft.com/office/drawing/2014/main" id="{B74AD826-739D-4D47-AFFF-21A559DAD5CF}"/>
              </a:ext>
            </a:extLst>
          </p:cNvPr>
          <p:cNvSpPr txBox="1"/>
          <p:nvPr/>
        </p:nvSpPr>
        <p:spPr>
          <a:xfrm>
            <a:off x="4707553" y="4975973"/>
            <a:ext cx="3703960" cy="646331"/>
          </a:xfrm>
          <a:prstGeom prst="rect">
            <a:avLst/>
          </a:prstGeom>
          <a:noFill/>
        </p:spPr>
        <p:txBody>
          <a:bodyPr wrap="square">
            <a:spAutoFit/>
          </a:bodyPr>
          <a:lstStyle/>
          <a:p>
            <a:r>
              <a:rPr lang="en-US" altLang="zh-CN" dirty="0"/>
              <a:t>The animal didn't cross the street because </a:t>
            </a:r>
            <a:r>
              <a:rPr lang="en-US" altLang="zh-CN" dirty="0">
                <a:highlight>
                  <a:srgbClr val="C0C0C0"/>
                </a:highlight>
              </a:rPr>
              <a:t>the animal </a:t>
            </a:r>
            <a:r>
              <a:rPr lang="en-US" altLang="zh-CN" dirty="0"/>
              <a:t>was too tired</a:t>
            </a:r>
            <a:endParaRPr lang="zh-CN" altLang="en-US" dirty="0"/>
          </a:p>
        </p:txBody>
      </p:sp>
      <p:sp>
        <p:nvSpPr>
          <p:cNvPr id="7" name="箭头: 下 6">
            <a:extLst>
              <a:ext uri="{FF2B5EF4-FFF2-40B4-BE49-F238E27FC236}">
                <a16:creationId xmlns:a16="http://schemas.microsoft.com/office/drawing/2014/main" id="{A5D825E1-BE97-4B36-AB90-66B7C8C8E8D9}"/>
              </a:ext>
            </a:extLst>
          </p:cNvPr>
          <p:cNvSpPr/>
          <p:nvPr/>
        </p:nvSpPr>
        <p:spPr>
          <a:xfrm>
            <a:off x="5580112" y="3468013"/>
            <a:ext cx="253008" cy="1080120"/>
          </a:xfrm>
          <a:prstGeom prst="downArrow">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9ECABCC0-83F9-4CE0-99C6-16BD659BCF08}"/>
              </a:ext>
            </a:extLst>
          </p:cNvPr>
          <p:cNvSpPr txBox="1"/>
          <p:nvPr/>
        </p:nvSpPr>
        <p:spPr>
          <a:xfrm>
            <a:off x="5985842" y="3788995"/>
            <a:ext cx="1944216" cy="369332"/>
          </a:xfrm>
          <a:prstGeom prst="rect">
            <a:avLst/>
          </a:prstGeom>
          <a:noFill/>
        </p:spPr>
        <p:txBody>
          <a:bodyPr wrap="square" rtlCol="0">
            <a:spAutoFit/>
          </a:bodyPr>
          <a:lstStyle/>
          <a:p>
            <a:r>
              <a:rPr lang="en-US" altLang="zh-CN" dirty="0"/>
              <a:t>Attention</a:t>
            </a:r>
            <a:endParaRPr lang="zh-CN" altLang="en-US" dirty="0"/>
          </a:p>
        </p:txBody>
      </p:sp>
    </p:spTree>
    <p:extLst>
      <p:ext uri="{BB962C8B-B14F-4D97-AF65-F5344CB8AC3E}">
        <p14:creationId xmlns:p14="http://schemas.microsoft.com/office/powerpoint/2010/main" val="3515704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6095032" cy="400110"/>
          </a:xfrm>
          <a:prstGeom prst="rect">
            <a:avLst/>
          </a:prstGeom>
          <a:noFill/>
        </p:spPr>
        <p:txBody>
          <a:bodyPr wrap="square" rtlCol="0">
            <a:spAutoFit/>
          </a:bodyPr>
          <a:lstStyle/>
          <a:p>
            <a:r>
              <a:rPr lang="zh-CN" altLang="en-US" sz="2000" b="1" dirty="0">
                <a:latin typeface="Arial" panose="020B0604020202020204" pitchFamily="34" charset="0"/>
                <a:ea typeface="微软雅黑" panose="020B0503020204020204" pitchFamily="34" charset="-122"/>
                <a:cs typeface="Arial" panose="020B0604020202020204" pitchFamily="34" charset="0"/>
              </a:rPr>
              <a:t>自注意力（</a:t>
            </a:r>
            <a:r>
              <a:rPr lang="en-US" altLang="zh-CN" sz="2000" b="1" i="1" dirty="0"/>
              <a:t> </a:t>
            </a:r>
            <a:r>
              <a:rPr lang="en-US" altLang="zh-CN" sz="2000" b="1" dirty="0"/>
              <a:t>self-attention </a:t>
            </a:r>
            <a:r>
              <a:rPr lang="zh-CN" altLang="en-US" sz="2000" b="1" dirty="0">
                <a:latin typeface="Arial" panose="020B0604020202020204" pitchFamily="34" charset="0"/>
                <a:ea typeface="微软雅黑" panose="020B0503020204020204" pitchFamily="34" charset="-122"/>
                <a:cs typeface="Arial" panose="020B0604020202020204" pitchFamily="34" charset="0"/>
              </a:rPr>
              <a:t>）计算过程</a:t>
            </a: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18</a:t>
            </a:fld>
            <a:endParaRPr lang="zh-CN" altLang="en-US">
              <a:latin typeface="Arial" panose="020B0604020202020204" pitchFamily="34" charset="0"/>
              <a:ea typeface="微软雅黑" panose="020B0503020204020204" pitchFamily="34" charset="-122"/>
            </a:endParaRPr>
          </a:p>
        </p:txBody>
      </p:sp>
      <p:pic>
        <p:nvPicPr>
          <p:cNvPr id="1030" name="Picture 6">
            <a:extLst>
              <a:ext uri="{FF2B5EF4-FFF2-40B4-BE49-F238E27FC236}">
                <a16:creationId xmlns:a16="http://schemas.microsoft.com/office/drawing/2014/main" id="{EB79805E-7D52-43B5-834D-E906E5A9F2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624" y="1533428"/>
            <a:ext cx="7798767" cy="4919908"/>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2648E358-737E-4145-B623-438EB9C2ABE0}"/>
              </a:ext>
            </a:extLst>
          </p:cNvPr>
          <p:cNvSpPr txBox="1"/>
          <p:nvPr/>
        </p:nvSpPr>
        <p:spPr>
          <a:xfrm>
            <a:off x="495300" y="1028700"/>
            <a:ext cx="8140700" cy="369332"/>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t>Self</a:t>
            </a:r>
            <a:r>
              <a:rPr lang="zh-CN" altLang="en-US" dirty="0"/>
              <a:t>，自学习输入</a:t>
            </a:r>
            <a:r>
              <a:rPr lang="en-US" altLang="zh-CN" dirty="0"/>
              <a:t>X</a:t>
            </a:r>
            <a:r>
              <a:rPr lang="zh-CN" altLang="en-US" dirty="0"/>
              <a:t>到</a:t>
            </a:r>
            <a:r>
              <a:rPr lang="en-US" altLang="zh-CN" dirty="0"/>
              <a:t>QKV</a:t>
            </a:r>
            <a:r>
              <a:rPr lang="zh-CN" altLang="en-US" dirty="0"/>
              <a:t>的建立过程</a:t>
            </a:r>
          </a:p>
        </p:txBody>
      </p:sp>
    </p:spTree>
    <p:extLst>
      <p:ext uri="{BB962C8B-B14F-4D97-AF65-F5344CB8AC3E}">
        <p14:creationId xmlns:p14="http://schemas.microsoft.com/office/powerpoint/2010/main" val="2701510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6095032" cy="400110"/>
          </a:xfrm>
          <a:prstGeom prst="rect">
            <a:avLst/>
          </a:prstGeom>
          <a:noFill/>
        </p:spPr>
        <p:txBody>
          <a:bodyPr wrap="square" rtlCol="0">
            <a:spAutoFit/>
          </a:bodyPr>
          <a:lstStyle/>
          <a:p>
            <a:r>
              <a:rPr lang="zh-CN" altLang="en-US" sz="2000" b="1" dirty="0">
                <a:latin typeface="Arial" panose="020B0604020202020204" pitchFamily="34" charset="0"/>
                <a:ea typeface="微软雅黑" panose="020B0503020204020204" pitchFamily="34" charset="-122"/>
                <a:cs typeface="Arial" panose="020B0604020202020204" pitchFamily="34" charset="0"/>
              </a:rPr>
              <a:t>自注意力（</a:t>
            </a:r>
            <a:r>
              <a:rPr lang="en-US" altLang="zh-CN" sz="2000" b="1" i="1" dirty="0"/>
              <a:t> </a:t>
            </a:r>
            <a:r>
              <a:rPr lang="en-US" altLang="zh-CN" sz="2000" b="1" dirty="0"/>
              <a:t>self-attention </a:t>
            </a:r>
            <a:r>
              <a:rPr lang="zh-CN" altLang="en-US" sz="2000" b="1" dirty="0">
                <a:latin typeface="Arial" panose="020B0604020202020204" pitchFamily="34" charset="0"/>
                <a:ea typeface="微软雅黑" panose="020B0503020204020204" pitchFamily="34" charset="-122"/>
                <a:cs typeface="Arial" panose="020B0604020202020204" pitchFamily="34" charset="0"/>
              </a:rPr>
              <a:t>）计算过程</a:t>
            </a: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19</a:t>
            </a:fld>
            <a:endParaRPr lang="zh-CN" altLang="en-US">
              <a:latin typeface="Arial" panose="020B0604020202020204" pitchFamily="34" charset="0"/>
              <a:ea typeface="微软雅黑" panose="020B0503020204020204" pitchFamily="34" charset="-122"/>
            </a:endParaRPr>
          </a:p>
        </p:txBody>
      </p:sp>
      <p:sp>
        <p:nvSpPr>
          <p:cNvPr id="2" name="文本框 1">
            <a:extLst>
              <a:ext uri="{FF2B5EF4-FFF2-40B4-BE49-F238E27FC236}">
                <a16:creationId xmlns:a16="http://schemas.microsoft.com/office/drawing/2014/main" id="{2648E358-737E-4145-B623-438EB9C2ABE0}"/>
              </a:ext>
            </a:extLst>
          </p:cNvPr>
          <p:cNvSpPr txBox="1"/>
          <p:nvPr/>
        </p:nvSpPr>
        <p:spPr>
          <a:xfrm>
            <a:off x="495300" y="1028700"/>
            <a:ext cx="8140700" cy="369332"/>
          </a:xfrm>
          <a:prstGeom prst="rect">
            <a:avLst/>
          </a:prstGeom>
          <a:noFill/>
        </p:spPr>
        <p:txBody>
          <a:bodyPr wrap="square" rtlCol="0">
            <a:spAutoFit/>
          </a:bodyPr>
          <a:lstStyle/>
          <a:p>
            <a:pPr marL="342900" indent="-342900">
              <a:buFont typeface="Arial" panose="020B0604020202020204" pitchFamily="34" charset="0"/>
              <a:buChar char="•"/>
            </a:pPr>
            <a:r>
              <a:rPr lang="en-US" altLang="zh-CN" dirty="0"/>
              <a:t>Attention</a:t>
            </a:r>
            <a:r>
              <a:rPr lang="zh-CN" altLang="en-US" dirty="0"/>
              <a:t>，汇聚注意力（加权求和）</a:t>
            </a:r>
          </a:p>
        </p:txBody>
      </p:sp>
      <p:pic>
        <p:nvPicPr>
          <p:cNvPr id="2050" name="Picture 2">
            <a:extLst>
              <a:ext uri="{FF2B5EF4-FFF2-40B4-BE49-F238E27FC236}">
                <a16:creationId xmlns:a16="http://schemas.microsoft.com/office/drawing/2014/main" id="{9F19A736-2B3B-47F6-8153-35E92B083C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492" y="1444582"/>
            <a:ext cx="5696620" cy="54134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7286D54-59E4-4F5F-886C-3130907535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8104" y="1637392"/>
            <a:ext cx="3538470" cy="1382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626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3358728" cy="400110"/>
          </a:xfrm>
          <a:prstGeom prst="rect">
            <a:avLst/>
          </a:prstGeom>
          <a:noFill/>
        </p:spPr>
        <p:txBody>
          <a:bodyPr wrap="square" rtlCol="0">
            <a:spAutoFit/>
          </a:bodyPr>
          <a:lstStyle/>
          <a:p>
            <a:r>
              <a:rPr lang="zh-CN" altLang="en-US" sz="2000" b="1" dirty="0">
                <a:latin typeface="Arial" panose="020B0604020202020204" pitchFamily="34" charset="0"/>
                <a:ea typeface="微软雅黑" panose="020B0503020204020204" pitchFamily="34" charset="-122"/>
                <a:cs typeface="Arial" panose="020B0604020202020204" pitchFamily="34" charset="0"/>
              </a:rPr>
              <a:t>序列神经网络</a:t>
            </a: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3" name="矩形 2"/>
          <p:cNvSpPr/>
          <p:nvPr/>
        </p:nvSpPr>
        <p:spPr>
          <a:xfrm>
            <a:off x="107504" y="1268760"/>
            <a:ext cx="184731" cy="400110"/>
          </a:xfrm>
          <a:prstGeom prst="rect">
            <a:avLst/>
          </a:prstGeom>
        </p:spPr>
        <p:txBody>
          <a:bodyPr wrap="none">
            <a:spAutoFit/>
          </a:bodyPr>
          <a:lstStyle/>
          <a:p>
            <a:endParaRPr lang="zh-CN" altLang="en-US" sz="2000">
              <a:solidFill>
                <a:srgbClr val="002060"/>
              </a:solidFill>
            </a:endParaRPr>
          </a:p>
        </p:txBody>
      </p:sp>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2</a:t>
            </a:fld>
            <a:endParaRPr lang="zh-CN" altLang="en-US">
              <a:latin typeface="Arial" panose="020B0604020202020204" pitchFamily="34" charset="0"/>
              <a:ea typeface="微软雅黑" panose="020B0503020204020204" pitchFamily="34" charset="-122"/>
            </a:endParaRPr>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B288CBC9-E8C9-4225-9B37-22D5DE34DC6B}"/>
                  </a:ext>
                </a:extLst>
              </p:cNvPr>
              <p:cNvSpPr txBox="1"/>
              <p:nvPr/>
            </p:nvSpPr>
            <p:spPr>
              <a:xfrm>
                <a:off x="495300" y="1124744"/>
                <a:ext cx="8140700" cy="2033185"/>
              </a:xfrm>
              <a:prstGeom prst="rect">
                <a:avLst/>
              </a:prstGeom>
              <a:noFill/>
            </p:spPr>
            <p:txBody>
              <a:bodyPr wrap="square" rtlCol="0">
                <a:spAutoFit/>
              </a:bodyPr>
              <a:lstStyle/>
              <a:p>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𝑡</m:t>
                        </m:r>
                      </m:sub>
                    </m:sSub>
                  </m:oMath>
                </a14:m>
                <a:r>
                  <a:rPr lang="zh-CN" altLang="en-US" dirty="0"/>
                  <a:t>依赖前</a:t>
                </a:r>
                <a14:m>
                  <m:oMath xmlns:m="http://schemas.openxmlformats.org/officeDocument/2006/math">
                    <m:r>
                      <a:rPr lang="en-US" altLang="zh-CN" b="0" i="1" smtClean="0">
                        <a:latin typeface="Cambria Math" panose="02040503050406030204" pitchFamily="18" charset="0"/>
                      </a:rPr>
                      <m:t>𝑡</m:t>
                    </m:r>
                    <m:r>
                      <a:rPr lang="en-US" altLang="zh-CN" b="0" i="1" smtClean="0">
                        <a:latin typeface="Cambria Math" panose="02040503050406030204" pitchFamily="18" charset="0"/>
                      </a:rPr>
                      <m:t>−1</m:t>
                    </m:r>
                    <m:r>
                      <a:rPr lang="zh-CN" altLang="en-US" i="1">
                        <a:latin typeface="Cambria Math" panose="02040503050406030204" pitchFamily="18" charset="0"/>
                      </a:rPr>
                      <m:t>个</m:t>
                    </m:r>
                  </m:oMath>
                </a14:m>
                <a:r>
                  <a:rPr lang="zh-CN" altLang="en-US" dirty="0"/>
                  <a:t>时刻的数据，模型</a:t>
                </a:r>
                <a:r>
                  <a:rPr lang="zh-CN" altLang="en-US" b="0" i="0" dirty="0">
                    <a:latin typeface="+mj-lt"/>
                  </a:rPr>
                  <a:t>的</a:t>
                </a:r>
                <a:r>
                  <a:rPr lang="zh-CN" altLang="en-US" i="0" dirty="0">
                    <a:latin typeface="+mj-lt"/>
                  </a:rPr>
                  <a:t>参数量将</a:t>
                </a:r>
                <a:r>
                  <a:rPr lang="zh-CN" altLang="en-US" b="0" i="0" dirty="0">
                    <a:latin typeface="+mj-lt"/>
                  </a:rPr>
                  <a:t>随着</a:t>
                </a:r>
                <a14:m>
                  <m:oMath xmlns:m="http://schemas.openxmlformats.org/officeDocument/2006/math">
                    <m:r>
                      <a:rPr lang="en-US" altLang="zh-CN" b="0" i="1" smtClean="0">
                        <a:latin typeface="Cambria Math" panose="02040503050406030204" pitchFamily="18" charset="0"/>
                      </a:rPr>
                      <m:t>𝑡</m:t>
                    </m:r>
                    <m:r>
                      <a:rPr lang="zh-CN" altLang="en-US" i="1">
                        <a:latin typeface="Cambria Math" panose="02040503050406030204" pitchFamily="18" charset="0"/>
                      </a:rPr>
                      <m:t>增加</m:t>
                    </m:r>
                  </m:oMath>
                </a14:m>
                <a:r>
                  <a:rPr lang="zh-CN" altLang="en-US" dirty="0"/>
                  <a:t>指数增长，由此引入隐变量模型</a:t>
                </a:r>
                <a:endParaRPr lang="en-US" altLang="zh-CN" dirty="0"/>
              </a:p>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𝑃</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𝑡</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𝑡</m:t>
                          </m:r>
                          <m:r>
                            <a:rPr lang="en-US" altLang="zh-CN" b="0" i="1" smtClean="0">
                              <a:latin typeface="Cambria Math" panose="02040503050406030204" pitchFamily="18" charset="0"/>
                            </a:rPr>
                            <m:t>−1</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1</m:t>
                          </m:r>
                        </m:sub>
                      </m:sSub>
                      <m:r>
                        <a:rPr lang="en-US" altLang="zh-CN" b="0" i="1" smtClean="0">
                          <a:latin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𝑃</m:t>
                      </m:r>
                      <m:r>
                        <a:rPr lang="en-US" altLang="zh-CN" b="0" i="1" smtClean="0">
                          <a:latin typeface="Cambria Math" panose="02040503050406030204" pitchFamily="18" charset="0"/>
                          <a:ea typeface="Cambria Math" panose="02040503050406030204" pitchFamily="18" charset="0"/>
                        </a:rPr>
                        <m:t>(</m:t>
                      </m:r>
                      <m:sSub>
                        <m:sSubPr>
                          <m:ctrlPr>
                            <a:rPr lang="en-US" altLang="zh-CN" b="0"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𝑥</m:t>
                          </m:r>
                        </m:e>
                        <m:sub>
                          <m:r>
                            <a:rPr lang="en-US" altLang="zh-CN" b="0" i="1" smtClean="0">
                              <a:latin typeface="Cambria Math" panose="02040503050406030204" pitchFamily="18" charset="0"/>
                              <a:ea typeface="Cambria Math" panose="02040503050406030204" pitchFamily="18" charset="0"/>
                            </a:rPr>
                            <m:t>𝑡</m:t>
                          </m:r>
                        </m:sub>
                      </m:sSub>
                      <m:r>
                        <a:rPr lang="en-US" altLang="zh-CN" b="0" i="1" smtClean="0">
                          <a:latin typeface="Cambria Math" panose="02040503050406030204" pitchFamily="18" charset="0"/>
                          <a:ea typeface="Cambria Math" panose="02040503050406030204" pitchFamily="18" charset="0"/>
                        </a:rPr>
                        <m:t>|</m:t>
                      </m:r>
                      <m:sSub>
                        <m:sSubPr>
                          <m:ctrlPr>
                            <a:rPr lang="en-US" altLang="zh-CN" b="0"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h</m:t>
                          </m:r>
                        </m:e>
                        <m:sub>
                          <m:r>
                            <a:rPr lang="en-US" altLang="zh-CN" b="0" i="1" smtClean="0">
                              <a:latin typeface="Cambria Math" panose="02040503050406030204" pitchFamily="18" charset="0"/>
                              <a:ea typeface="Cambria Math" panose="02040503050406030204" pitchFamily="18" charset="0"/>
                            </a:rPr>
                            <m:t>𝑡</m:t>
                          </m:r>
                          <m:r>
                            <a:rPr lang="en-US" altLang="zh-CN" b="0" i="1" smtClean="0">
                              <a:latin typeface="Cambria Math" panose="02040503050406030204" pitchFamily="18" charset="0"/>
                              <a:ea typeface="Cambria Math" panose="02040503050406030204" pitchFamily="18" charset="0"/>
                            </a:rPr>
                            <m:t>−1</m:t>
                          </m:r>
                        </m:sub>
                      </m:sSub>
                      <m:r>
                        <a:rPr lang="en-US" altLang="zh-CN" b="0" i="1" smtClean="0">
                          <a:latin typeface="Cambria Math" panose="02040503050406030204" pitchFamily="18" charset="0"/>
                          <a:ea typeface="Cambria Math" panose="02040503050406030204" pitchFamily="18" charset="0"/>
                        </a:rPr>
                        <m:t>)</m:t>
                      </m:r>
                    </m:oMath>
                  </m:oMathPara>
                </a14:m>
                <a:endParaRPr lang="en-US" altLang="zh-CN" dirty="0"/>
              </a:p>
              <a:p>
                <a:r>
                  <a:rPr lang="zh-CN" altLang="en-US" dirty="0"/>
                  <a:t>其中</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h</m:t>
                        </m:r>
                      </m:e>
                      <m:sub>
                        <m:r>
                          <a:rPr lang="en-US" altLang="zh-CN" b="0" i="1" smtClean="0">
                            <a:latin typeface="Cambria Math" panose="02040503050406030204" pitchFamily="18" charset="0"/>
                          </a:rPr>
                          <m:t>𝑡</m:t>
                        </m:r>
                        <m:r>
                          <a:rPr lang="en-US" altLang="zh-CN" b="0" i="1" smtClean="0">
                            <a:latin typeface="Cambria Math" panose="02040503050406030204" pitchFamily="18" charset="0"/>
                          </a:rPr>
                          <m:t>−1</m:t>
                        </m:r>
                      </m:sub>
                    </m:sSub>
                  </m:oMath>
                </a14:m>
                <a:r>
                  <a:rPr lang="zh-CN" altLang="en-US" dirty="0"/>
                  <a:t>是</a:t>
                </a:r>
                <a:r>
                  <a:rPr lang="zh-CN" altLang="en-US" b="1" i="1" dirty="0"/>
                  <a:t>隐状态（</a:t>
                </a:r>
                <a:r>
                  <a:rPr lang="en-US" altLang="zh-CN" b="1" i="1" dirty="0"/>
                  <a:t>hidden state</a:t>
                </a:r>
                <a:r>
                  <a:rPr lang="zh-CN" altLang="en-US" b="1" i="1" dirty="0"/>
                  <a:t>）</a:t>
                </a:r>
                <a:r>
                  <a:rPr lang="zh-CN" altLang="en-US" dirty="0"/>
                  <a:t>，也称</a:t>
                </a:r>
                <a:r>
                  <a:rPr lang="zh-CN" altLang="en-US" b="1" i="1" dirty="0"/>
                  <a:t>隐藏变量</a:t>
                </a:r>
                <a:r>
                  <a:rPr lang="en-US" altLang="zh-CN" b="1" i="1" dirty="0"/>
                  <a:t>(hidden variable)</a:t>
                </a:r>
                <a:r>
                  <a:rPr lang="zh-CN" altLang="en-US" dirty="0"/>
                  <a:t>，它存储了时间步</a:t>
                </a:r>
                <a14:m>
                  <m:oMath xmlns:m="http://schemas.openxmlformats.org/officeDocument/2006/math">
                    <m:r>
                      <a:rPr lang="en-US" altLang="zh-CN" b="0" i="1" smtClean="0">
                        <a:latin typeface="Cambria Math" panose="02040503050406030204" pitchFamily="18" charset="0"/>
                      </a:rPr>
                      <m:t>𝑡</m:t>
                    </m:r>
                    <m:r>
                      <a:rPr lang="en-US" altLang="zh-CN" b="0" i="1" smtClean="0">
                        <a:latin typeface="Cambria Math" panose="02040503050406030204" pitchFamily="18" charset="0"/>
                      </a:rPr>
                      <m:t>−1</m:t>
                    </m:r>
                  </m:oMath>
                </a14:m>
                <a:r>
                  <a:rPr lang="zh-CN" altLang="en-US" dirty="0"/>
                  <a:t>的序列信息。通常，我们可以基于当前的输入</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𝑡</m:t>
                        </m:r>
                      </m:sub>
                    </m:sSub>
                  </m:oMath>
                </a14:m>
                <a:r>
                  <a:rPr lang="zh-CN" altLang="en-US" dirty="0"/>
                  <a:t>和先前的隐状态</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h</m:t>
                        </m:r>
                      </m:e>
                      <m:sub>
                        <m:r>
                          <a:rPr lang="en-US" altLang="zh-CN" b="0" i="1" smtClean="0">
                            <a:latin typeface="Cambria Math" panose="02040503050406030204" pitchFamily="18" charset="0"/>
                          </a:rPr>
                          <m:t>𝑡</m:t>
                        </m:r>
                        <m:r>
                          <a:rPr lang="en-US" altLang="zh-CN" b="0" i="1" smtClean="0">
                            <a:latin typeface="Cambria Math" panose="02040503050406030204" pitchFamily="18" charset="0"/>
                          </a:rPr>
                          <m:t>−1</m:t>
                        </m:r>
                      </m:sub>
                    </m:sSub>
                  </m:oMath>
                </a14:m>
                <a:r>
                  <a:rPr lang="zh-CN" altLang="en-US" dirty="0"/>
                  <a:t>来计算时间步</a:t>
                </a:r>
                <a14:m>
                  <m:oMath xmlns:m="http://schemas.openxmlformats.org/officeDocument/2006/math">
                    <m:r>
                      <a:rPr lang="en-US" altLang="zh-CN" b="0" i="1" smtClean="0">
                        <a:latin typeface="Cambria Math" panose="02040503050406030204" pitchFamily="18" charset="0"/>
                      </a:rPr>
                      <m:t>𝑡</m:t>
                    </m:r>
                  </m:oMath>
                </a14:m>
                <a:r>
                  <a:rPr lang="zh-CN" altLang="en-US" dirty="0"/>
                  <a:t>处的任何时间的隐状态</a:t>
                </a:r>
                <a:endParaRPr lang="en-US" altLang="zh-CN" dirty="0"/>
              </a:p>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h</m:t>
                          </m:r>
                        </m:e>
                        <m:sub>
                          <m:r>
                            <a:rPr lang="en-US" altLang="zh-CN" b="0" i="1" smtClean="0">
                              <a:latin typeface="Cambria Math" panose="02040503050406030204" pitchFamily="18" charset="0"/>
                            </a:rPr>
                            <m:t>𝑡</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𝑓</m:t>
                      </m:r>
                      <m:d>
                        <m:dPr>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𝑡</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h</m:t>
                              </m:r>
                            </m:e>
                            <m:sub>
                              <m:r>
                                <a:rPr lang="en-US" altLang="zh-CN" b="0" i="1" smtClean="0">
                                  <a:latin typeface="Cambria Math" panose="02040503050406030204" pitchFamily="18" charset="0"/>
                                </a:rPr>
                                <m:t>𝑡</m:t>
                              </m:r>
                              <m:r>
                                <a:rPr lang="en-US" altLang="zh-CN" b="0" i="1" smtClean="0">
                                  <a:latin typeface="Cambria Math" panose="02040503050406030204" pitchFamily="18" charset="0"/>
                                </a:rPr>
                                <m:t>−1</m:t>
                              </m:r>
                            </m:sub>
                          </m:sSub>
                        </m:e>
                      </m:d>
                    </m:oMath>
                  </m:oMathPara>
                </a14:m>
                <a:endParaRPr lang="zh-CN" altLang="en-US" dirty="0"/>
              </a:p>
            </p:txBody>
          </p:sp>
        </mc:Choice>
        <mc:Fallback xmlns="">
          <p:sp>
            <p:nvSpPr>
              <p:cNvPr id="6" name="文本框 5">
                <a:extLst>
                  <a:ext uri="{FF2B5EF4-FFF2-40B4-BE49-F238E27FC236}">
                    <a16:creationId xmlns:a16="http://schemas.microsoft.com/office/drawing/2014/main" id="{B288CBC9-E8C9-4225-9B37-22D5DE34DC6B}"/>
                  </a:ext>
                </a:extLst>
              </p:cNvPr>
              <p:cNvSpPr txBox="1">
                <a:spLocks noRot="1" noChangeAspect="1" noMove="1" noResize="1" noEditPoints="1" noAdjustHandles="1" noChangeArrowheads="1" noChangeShapeType="1" noTextEdit="1"/>
              </p:cNvSpPr>
              <p:nvPr/>
            </p:nvSpPr>
            <p:spPr>
              <a:xfrm>
                <a:off x="495300" y="1124744"/>
                <a:ext cx="8140700" cy="2033185"/>
              </a:xfrm>
              <a:prstGeom prst="rect">
                <a:avLst/>
              </a:prstGeom>
              <a:blipFill>
                <a:blip r:embed="rId4"/>
                <a:stretch>
                  <a:fillRect l="-599" t="-1802" r="-599" b="-210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879EF183-45EF-4477-946D-95415C190843}"/>
                  </a:ext>
                </a:extLst>
              </p:cNvPr>
              <p:cNvSpPr txBox="1"/>
              <p:nvPr/>
            </p:nvSpPr>
            <p:spPr>
              <a:xfrm>
                <a:off x="495300" y="3501008"/>
                <a:ext cx="8140700" cy="2074158"/>
              </a:xfrm>
              <a:prstGeom prst="rect">
                <a:avLst/>
              </a:prstGeom>
              <a:noFill/>
            </p:spPr>
            <p:txBody>
              <a:bodyPr wrap="square" rtlCol="0">
                <a:spAutoFit/>
              </a:bodyPr>
              <a:lstStyle/>
              <a:p>
                <a:r>
                  <a:rPr lang="zh-CN" altLang="en-US" dirty="0"/>
                  <a:t>无隐状态的神经网络（全连接层）：</a:t>
                </a:r>
                <a:endParaRPr lang="en-US" altLang="zh-CN" dirty="0"/>
              </a:p>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𝐻</m:t>
                      </m:r>
                      <m:r>
                        <a:rPr lang="en-US" altLang="zh-CN" b="0" i="1" smtClean="0">
                          <a:latin typeface="Cambria Math" panose="02040503050406030204" pitchFamily="18" charset="0"/>
                        </a:rPr>
                        <m:t>=</m:t>
                      </m:r>
                      <m:r>
                        <a:rPr lang="en-US" altLang="zh-CN" b="0" i="1" smtClean="0">
                          <a:latin typeface="Cambria Math" panose="02040503050406030204" pitchFamily="18" charset="0"/>
                        </a:rPr>
                        <m:t>𝜙</m:t>
                      </m:r>
                      <m:r>
                        <a:rPr lang="en-US" altLang="zh-CN" b="0" i="1" smtClean="0">
                          <a:latin typeface="Cambria Math" panose="02040503050406030204" pitchFamily="18" charset="0"/>
                        </a:rPr>
                        <m:t>(</m:t>
                      </m:r>
                      <m:r>
                        <a:rPr lang="en-US" altLang="zh-CN" b="0" i="1" smtClean="0">
                          <a:latin typeface="Cambria Math" panose="02040503050406030204" pitchFamily="18" charset="0"/>
                        </a:rPr>
                        <m:t>𝑋</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𝑊</m:t>
                          </m:r>
                        </m:e>
                        <m:sub>
                          <m:r>
                            <a:rPr lang="en-US" altLang="zh-CN" b="0" i="1" smtClean="0">
                              <a:latin typeface="Cambria Math" panose="02040503050406030204" pitchFamily="18" charset="0"/>
                            </a:rPr>
                            <m:t>𝑥h</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𝑏</m:t>
                          </m:r>
                        </m:e>
                        <m:sub>
                          <m:r>
                            <a:rPr lang="en-US" altLang="zh-CN" b="0" i="1" smtClean="0">
                              <a:latin typeface="Cambria Math" panose="02040503050406030204" pitchFamily="18" charset="0"/>
                            </a:rPr>
                            <m:t>h</m:t>
                          </m:r>
                        </m:sub>
                      </m:sSub>
                      <m:r>
                        <a:rPr lang="en-US" altLang="zh-CN" b="0" i="1" smtClean="0">
                          <a:latin typeface="Cambria Math" panose="02040503050406030204" pitchFamily="18" charset="0"/>
                        </a:rPr>
                        <m:t>)</m:t>
                      </m:r>
                    </m:oMath>
                  </m:oMathPara>
                </a14:m>
                <a:endParaRPr lang="en-US" altLang="zh-CN" dirty="0"/>
              </a:p>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𝑂</m:t>
                      </m:r>
                      <m:r>
                        <a:rPr lang="en-US" altLang="zh-CN" b="0" i="1" smtClean="0">
                          <a:latin typeface="Cambria Math" panose="02040503050406030204" pitchFamily="18" charset="0"/>
                        </a:rPr>
                        <m:t>=</m:t>
                      </m:r>
                      <m:r>
                        <a:rPr lang="en-US" altLang="zh-CN" b="0" i="1" smtClean="0">
                          <a:latin typeface="Cambria Math" panose="02040503050406030204" pitchFamily="18" charset="0"/>
                        </a:rPr>
                        <m:t>𝐻</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𝑊</m:t>
                          </m:r>
                        </m:e>
                        <m:sub>
                          <m:r>
                            <a:rPr lang="en-US" altLang="zh-CN" b="0" i="1" smtClean="0">
                              <a:latin typeface="Cambria Math" panose="02040503050406030204" pitchFamily="18" charset="0"/>
                            </a:rPr>
                            <m:t>h𝑞</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𝑏</m:t>
                          </m:r>
                        </m:e>
                        <m:sub>
                          <m:r>
                            <a:rPr lang="en-US" altLang="zh-CN" b="0" i="1" smtClean="0">
                              <a:latin typeface="Cambria Math" panose="02040503050406030204" pitchFamily="18" charset="0"/>
                            </a:rPr>
                            <m:t>𝑞</m:t>
                          </m:r>
                        </m:sub>
                      </m:sSub>
                    </m:oMath>
                  </m:oMathPara>
                </a14:m>
                <a:endParaRPr lang="en-US" altLang="zh-CN" dirty="0"/>
              </a:p>
              <a:p>
                <a:r>
                  <a:rPr lang="zh-CN" altLang="en-US" dirty="0"/>
                  <a:t>有隐藏层的神经网络（循环神经网络）：</a:t>
                </a:r>
                <a:endParaRPr lang="en-US" altLang="zh-CN" dirty="0"/>
              </a:p>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𝐻</m:t>
                          </m:r>
                        </m:e>
                        <m:sub>
                          <m:r>
                            <a:rPr lang="en-US" altLang="zh-CN" b="0" i="1" smtClean="0">
                              <a:latin typeface="Cambria Math" panose="02040503050406030204" pitchFamily="18" charset="0"/>
                            </a:rPr>
                            <m:t>𝑡</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𝜙</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𝑋</m:t>
                          </m:r>
                        </m:e>
                        <m:sub>
                          <m:r>
                            <a:rPr lang="en-US" altLang="zh-CN" b="0" i="1" smtClean="0">
                              <a:latin typeface="Cambria Math" panose="02040503050406030204" pitchFamily="18" charset="0"/>
                            </a:rPr>
                            <m:t>𝑡</m:t>
                          </m:r>
                        </m:sub>
                      </m:sSub>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𝑊</m:t>
                          </m:r>
                        </m:e>
                        <m:sub>
                          <m:r>
                            <a:rPr lang="en-US" altLang="zh-CN" b="0" i="1" smtClean="0">
                              <a:latin typeface="Cambria Math" panose="02040503050406030204" pitchFamily="18" charset="0"/>
                            </a:rPr>
                            <m:t>𝑥h</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𝐻</m:t>
                          </m:r>
                        </m:e>
                        <m:sub>
                          <m:r>
                            <a:rPr lang="en-US" altLang="zh-CN" b="0" i="1" smtClean="0">
                              <a:latin typeface="Cambria Math" panose="02040503050406030204" pitchFamily="18" charset="0"/>
                            </a:rPr>
                            <m:t>𝑡</m:t>
                          </m:r>
                          <m:r>
                            <a:rPr lang="en-US" altLang="zh-CN" b="0" i="1" smtClean="0">
                              <a:latin typeface="Cambria Math" panose="02040503050406030204" pitchFamily="18" charset="0"/>
                            </a:rPr>
                            <m:t>−1</m:t>
                          </m:r>
                        </m:sub>
                      </m:sSub>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𝑊</m:t>
                          </m:r>
                        </m:e>
                        <m:sub>
                          <m:r>
                            <a:rPr lang="en-US" altLang="zh-CN" b="0" i="1" smtClean="0">
                              <a:latin typeface="Cambria Math" panose="02040503050406030204" pitchFamily="18" charset="0"/>
                            </a:rPr>
                            <m:t>hh</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𝑏</m:t>
                          </m:r>
                        </m:e>
                        <m:sub>
                          <m:r>
                            <a:rPr lang="en-US" altLang="zh-CN" b="0" i="1" smtClean="0">
                              <a:latin typeface="Cambria Math" panose="02040503050406030204" pitchFamily="18" charset="0"/>
                            </a:rPr>
                            <m:t>h</m:t>
                          </m:r>
                        </m:sub>
                      </m:sSub>
                      <m:r>
                        <a:rPr lang="en-US" altLang="zh-CN" b="0" i="1" smtClean="0">
                          <a:latin typeface="Cambria Math" panose="02040503050406030204" pitchFamily="18" charset="0"/>
                        </a:rPr>
                        <m:t>)</m:t>
                      </m:r>
                    </m:oMath>
                  </m:oMathPara>
                </a14:m>
                <a:endParaRPr lang="en-US" altLang="zh-CN" dirty="0"/>
              </a:p>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𝑂</m:t>
                          </m:r>
                        </m:e>
                        <m:sub>
                          <m:r>
                            <a:rPr lang="en-US" altLang="zh-CN" b="0" i="1" smtClean="0">
                              <a:latin typeface="Cambria Math" panose="02040503050406030204" pitchFamily="18" charset="0"/>
                            </a:rPr>
                            <m:t>𝑡</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𝐻</m:t>
                          </m:r>
                        </m:e>
                        <m:sub>
                          <m:r>
                            <a:rPr lang="en-US" altLang="zh-CN" b="0" i="1" smtClean="0">
                              <a:latin typeface="Cambria Math" panose="02040503050406030204" pitchFamily="18" charset="0"/>
                            </a:rPr>
                            <m:t>𝑡</m:t>
                          </m:r>
                        </m:sub>
                      </m:sSub>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𝑊</m:t>
                          </m:r>
                        </m:e>
                        <m:sub>
                          <m:r>
                            <a:rPr lang="en-US" altLang="zh-CN" b="0" i="1" smtClean="0">
                              <a:latin typeface="Cambria Math" panose="02040503050406030204" pitchFamily="18" charset="0"/>
                            </a:rPr>
                            <m:t>h𝑞</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𝑏</m:t>
                          </m:r>
                        </m:e>
                        <m:sub>
                          <m:r>
                            <a:rPr lang="en-US" altLang="zh-CN" b="0" i="1" smtClean="0">
                              <a:latin typeface="Cambria Math" panose="02040503050406030204" pitchFamily="18" charset="0"/>
                            </a:rPr>
                            <m:t>𝑞</m:t>
                          </m:r>
                        </m:sub>
                      </m:sSub>
                    </m:oMath>
                  </m:oMathPara>
                </a14:m>
                <a:endParaRPr lang="en-US" altLang="zh-CN" dirty="0"/>
              </a:p>
              <a:p>
                <a:r>
                  <a:rPr lang="en-US" altLang="zh-CN" dirty="0"/>
                  <a:t>	</a:t>
                </a:r>
                <a:endParaRPr lang="zh-CN" altLang="en-US" dirty="0"/>
              </a:p>
            </p:txBody>
          </p:sp>
        </mc:Choice>
        <mc:Fallback xmlns="">
          <p:sp>
            <p:nvSpPr>
              <p:cNvPr id="7" name="文本框 6">
                <a:extLst>
                  <a:ext uri="{FF2B5EF4-FFF2-40B4-BE49-F238E27FC236}">
                    <a16:creationId xmlns:a16="http://schemas.microsoft.com/office/drawing/2014/main" id="{879EF183-45EF-4477-946D-95415C190843}"/>
                  </a:ext>
                </a:extLst>
              </p:cNvPr>
              <p:cNvSpPr txBox="1">
                <a:spLocks noRot="1" noChangeAspect="1" noMove="1" noResize="1" noEditPoints="1" noAdjustHandles="1" noChangeArrowheads="1" noChangeShapeType="1" noTextEdit="1"/>
              </p:cNvSpPr>
              <p:nvPr/>
            </p:nvSpPr>
            <p:spPr>
              <a:xfrm>
                <a:off x="495300" y="3501008"/>
                <a:ext cx="8140700" cy="2074158"/>
              </a:xfrm>
              <a:prstGeom prst="rect">
                <a:avLst/>
              </a:prstGeom>
              <a:blipFill>
                <a:blip r:embed="rId5"/>
                <a:stretch>
                  <a:fillRect l="-599" t="-146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 name="对话气泡: 圆角矩形 1">
                <a:extLst>
                  <a:ext uri="{FF2B5EF4-FFF2-40B4-BE49-F238E27FC236}">
                    <a16:creationId xmlns:a16="http://schemas.microsoft.com/office/drawing/2014/main" id="{640B05D5-93F9-465D-920A-1ED34574D212}"/>
                  </a:ext>
                </a:extLst>
              </p:cNvPr>
              <p:cNvSpPr/>
              <p:nvPr/>
            </p:nvSpPr>
            <p:spPr>
              <a:xfrm>
                <a:off x="1475656" y="5142950"/>
                <a:ext cx="1656184" cy="950346"/>
              </a:xfrm>
              <a:prstGeom prst="wedgeRoundRectCallout">
                <a:avLst>
                  <a:gd name="adj1" fmla="val 77035"/>
                  <a:gd name="adj2" fmla="val -66892"/>
                  <a:gd name="adj3" fmla="val 16667"/>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𝑊</m:t>
                        </m:r>
                      </m:e>
                      <m:sub>
                        <m:r>
                          <a:rPr lang="en-US" altLang="zh-CN" b="0" i="1" smtClean="0">
                            <a:latin typeface="Cambria Math" panose="02040503050406030204" pitchFamily="18" charset="0"/>
                          </a:rPr>
                          <m:t>𝑥h</m:t>
                        </m:r>
                      </m:sub>
                    </m:sSub>
                    <m:r>
                      <a:rPr lang="en-US" altLang="zh-CN" b="0" i="1" smtClean="0">
                        <a:latin typeface="Cambria Math" panose="02040503050406030204" pitchFamily="18" charset="0"/>
                      </a:rPr>
                      <m:t>, </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𝑊</m:t>
                        </m:r>
                      </m:e>
                      <m:sub>
                        <m:r>
                          <a:rPr lang="en-US" altLang="zh-CN" b="0" i="1" smtClean="0">
                            <a:latin typeface="Cambria Math" panose="02040503050406030204" pitchFamily="18" charset="0"/>
                          </a:rPr>
                          <m:t>hh</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𝑏</m:t>
                        </m:r>
                      </m:e>
                      <m:sub>
                        <m:r>
                          <a:rPr lang="en-US" altLang="zh-CN" b="0" i="1" smtClean="0">
                            <a:latin typeface="Cambria Math" panose="02040503050406030204" pitchFamily="18" charset="0"/>
                          </a:rPr>
                          <m:t>h</m:t>
                        </m:r>
                      </m:sub>
                    </m:sSub>
                  </m:oMath>
                </a14:m>
                <a:r>
                  <a:rPr lang="zh-CN" altLang="en-US" dirty="0"/>
                  <a:t>在所有时间步</a:t>
                </a:r>
                <a14:m>
                  <m:oMath xmlns:m="http://schemas.openxmlformats.org/officeDocument/2006/math">
                    <m:r>
                      <a:rPr lang="en-US" altLang="zh-CN" b="0" i="1" smtClean="0">
                        <a:latin typeface="Cambria Math" panose="02040503050406030204" pitchFamily="18" charset="0"/>
                      </a:rPr>
                      <m:t>𝑡</m:t>
                    </m:r>
                  </m:oMath>
                </a14:m>
                <a:r>
                  <a:rPr lang="zh-CN" altLang="en-US" dirty="0"/>
                  <a:t>都是相同的</a:t>
                </a:r>
              </a:p>
            </p:txBody>
          </p:sp>
        </mc:Choice>
        <mc:Fallback xmlns="">
          <p:sp>
            <p:nvSpPr>
              <p:cNvPr id="2" name="对话气泡: 圆角矩形 1">
                <a:extLst>
                  <a:ext uri="{FF2B5EF4-FFF2-40B4-BE49-F238E27FC236}">
                    <a16:creationId xmlns:a16="http://schemas.microsoft.com/office/drawing/2014/main" id="{640B05D5-93F9-465D-920A-1ED34574D212}"/>
                  </a:ext>
                </a:extLst>
              </p:cNvPr>
              <p:cNvSpPr>
                <a:spLocks noRot="1" noChangeAspect="1" noMove="1" noResize="1" noEditPoints="1" noAdjustHandles="1" noChangeArrowheads="1" noChangeShapeType="1" noTextEdit="1"/>
              </p:cNvSpPr>
              <p:nvPr/>
            </p:nvSpPr>
            <p:spPr>
              <a:xfrm>
                <a:off x="1475656" y="5142950"/>
                <a:ext cx="1656184" cy="950346"/>
              </a:xfrm>
              <a:prstGeom prst="wedgeRoundRectCallout">
                <a:avLst>
                  <a:gd name="adj1" fmla="val 77035"/>
                  <a:gd name="adj2" fmla="val -66892"/>
                  <a:gd name="adj3" fmla="val 16667"/>
                </a:avLst>
              </a:prstGeom>
              <a:blipFill>
                <a:blip r:embed="rId6"/>
                <a:stretch>
                  <a:fillRect l="-289" b="-6557"/>
                </a:stretch>
              </a:blipFill>
              <a:ln>
                <a:noFill/>
              </a:ln>
            </p:spPr>
            <p:txBody>
              <a:bodyPr/>
              <a:lstStyle/>
              <a:p>
                <a:r>
                  <a:rPr lang="zh-CN" altLang="en-US">
                    <a:noFill/>
                  </a:rPr>
                  <a:t> </a:t>
                </a:r>
              </a:p>
            </p:txBody>
          </p:sp>
        </mc:Fallback>
      </mc:AlternateContent>
    </p:spTree>
    <p:extLst>
      <p:ext uri="{BB962C8B-B14F-4D97-AF65-F5344CB8AC3E}">
        <p14:creationId xmlns:p14="http://schemas.microsoft.com/office/powerpoint/2010/main" val="465060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6095032" cy="400110"/>
          </a:xfrm>
          <a:prstGeom prst="rect">
            <a:avLst/>
          </a:prstGeom>
          <a:noFill/>
        </p:spPr>
        <p:txBody>
          <a:bodyPr wrap="square" rtlCol="0">
            <a:spAutoFit/>
          </a:bodyPr>
          <a:lstStyle/>
          <a:p>
            <a:r>
              <a:rPr lang="zh-CN" altLang="en-US" sz="2000" b="1" dirty="0">
                <a:latin typeface="Arial" panose="020B0604020202020204" pitchFamily="34" charset="0"/>
                <a:ea typeface="微软雅黑" panose="020B0503020204020204" pitchFamily="34" charset="-122"/>
                <a:cs typeface="Arial" panose="020B0604020202020204" pitchFamily="34" charset="0"/>
              </a:rPr>
              <a:t>多头自注意力（</a:t>
            </a:r>
            <a:r>
              <a:rPr lang="en-US" altLang="zh-CN" sz="2000" b="1" i="1" dirty="0"/>
              <a:t> </a:t>
            </a:r>
            <a:r>
              <a:rPr lang="en-US" altLang="zh-CN" sz="2000" b="1" dirty="0"/>
              <a:t>self-attention </a:t>
            </a:r>
            <a:r>
              <a:rPr lang="zh-CN" altLang="en-US" sz="2000" b="1" dirty="0">
                <a:latin typeface="Arial" panose="020B0604020202020204" pitchFamily="34" charset="0"/>
                <a:ea typeface="微软雅黑" panose="020B0503020204020204" pitchFamily="34" charset="-122"/>
                <a:cs typeface="Arial" panose="020B0604020202020204" pitchFamily="34" charset="0"/>
              </a:rPr>
              <a:t>）</a:t>
            </a: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2" name="文本框 1">
            <a:extLst>
              <a:ext uri="{FF2B5EF4-FFF2-40B4-BE49-F238E27FC236}">
                <a16:creationId xmlns:a16="http://schemas.microsoft.com/office/drawing/2014/main" id="{2648E358-737E-4145-B623-438EB9C2ABE0}"/>
              </a:ext>
            </a:extLst>
          </p:cNvPr>
          <p:cNvSpPr txBox="1"/>
          <p:nvPr/>
        </p:nvSpPr>
        <p:spPr>
          <a:xfrm>
            <a:off x="495300" y="1028700"/>
            <a:ext cx="8140700" cy="369332"/>
          </a:xfrm>
          <a:prstGeom prst="rect">
            <a:avLst/>
          </a:prstGeom>
          <a:noFill/>
        </p:spPr>
        <p:txBody>
          <a:bodyPr wrap="square" rtlCol="0">
            <a:spAutoFit/>
          </a:bodyPr>
          <a:lstStyle/>
          <a:p>
            <a:r>
              <a:rPr lang="zh-CN" altLang="en-US" dirty="0"/>
              <a:t>多头注意力其实就是有更多不同的</a:t>
            </a:r>
            <a:r>
              <a:rPr lang="en-US" altLang="zh-CN" dirty="0"/>
              <a:t>QKV</a:t>
            </a:r>
            <a:r>
              <a:rPr lang="zh-CN" altLang="en-US" dirty="0"/>
              <a:t>建立过程</a:t>
            </a:r>
          </a:p>
        </p:txBody>
      </p:sp>
      <p:pic>
        <p:nvPicPr>
          <p:cNvPr id="3074" name="Picture 2">
            <a:extLst>
              <a:ext uri="{FF2B5EF4-FFF2-40B4-BE49-F238E27FC236}">
                <a16:creationId xmlns:a16="http://schemas.microsoft.com/office/drawing/2014/main" id="{85DB6C9A-84BD-400E-87BA-B52ABA082F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374" y="1454999"/>
            <a:ext cx="8636000" cy="5102137"/>
          </a:xfrm>
          <a:prstGeom prst="rect">
            <a:avLst/>
          </a:prstGeom>
          <a:noFill/>
          <a:extLst>
            <a:ext uri="{909E8E84-426E-40DD-AFC4-6F175D3DCCD1}">
              <a14:hiddenFill xmlns:a14="http://schemas.microsoft.com/office/drawing/2010/main">
                <a:solidFill>
                  <a:srgbClr val="FFFFFF"/>
                </a:solidFill>
              </a14:hiddenFill>
            </a:ext>
          </a:extLst>
        </p:spPr>
      </p:pic>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20</a:t>
            </a:fld>
            <a:endParaRPr lang="zh-CN" altLang="en-US" dirty="0">
              <a:latin typeface="Arial" panose="020B0604020202020204" pitchFamily="34" charset="0"/>
              <a:ea typeface="微软雅黑" panose="020B0503020204020204" pitchFamily="34" charset="-122"/>
            </a:endParaRPr>
          </a:p>
        </p:txBody>
      </p:sp>
    </p:spTree>
    <p:extLst>
      <p:ext uri="{BB962C8B-B14F-4D97-AF65-F5344CB8AC3E}">
        <p14:creationId xmlns:p14="http://schemas.microsoft.com/office/powerpoint/2010/main" val="2346518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6095032" cy="400110"/>
          </a:xfrm>
          <a:prstGeom prst="rect">
            <a:avLst/>
          </a:prstGeom>
          <a:noFill/>
        </p:spPr>
        <p:txBody>
          <a:bodyPr wrap="square" rtlCol="0">
            <a:spAutoFit/>
          </a:bodyPr>
          <a:lstStyle/>
          <a:p>
            <a:r>
              <a:rPr lang="zh-CN" altLang="en-US" sz="2000" b="1" dirty="0">
                <a:latin typeface="Arial" panose="020B0604020202020204" pitchFamily="34" charset="0"/>
                <a:ea typeface="微软雅黑" panose="020B0503020204020204" pitchFamily="34" charset="-122"/>
                <a:cs typeface="Arial" panose="020B0604020202020204" pitchFamily="34" charset="0"/>
              </a:rPr>
              <a:t>多头自注意力（</a:t>
            </a:r>
            <a:r>
              <a:rPr lang="en-US" altLang="zh-CN" sz="2000" b="1" i="1" dirty="0"/>
              <a:t> </a:t>
            </a:r>
            <a:r>
              <a:rPr lang="en-US" altLang="zh-CN" sz="2000" b="1" dirty="0"/>
              <a:t>self-attention </a:t>
            </a:r>
            <a:r>
              <a:rPr lang="zh-CN" altLang="en-US" sz="2000" b="1" dirty="0">
                <a:latin typeface="Arial" panose="020B0604020202020204" pitchFamily="34" charset="0"/>
                <a:ea typeface="微软雅黑" panose="020B0503020204020204" pitchFamily="34" charset="-122"/>
                <a:cs typeface="Arial" panose="020B0604020202020204" pitchFamily="34" charset="0"/>
              </a:rPr>
              <a:t>）</a:t>
            </a: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2" name="文本框 1">
            <a:extLst>
              <a:ext uri="{FF2B5EF4-FFF2-40B4-BE49-F238E27FC236}">
                <a16:creationId xmlns:a16="http://schemas.microsoft.com/office/drawing/2014/main" id="{2648E358-737E-4145-B623-438EB9C2ABE0}"/>
              </a:ext>
            </a:extLst>
          </p:cNvPr>
          <p:cNvSpPr txBox="1"/>
          <p:nvPr/>
        </p:nvSpPr>
        <p:spPr>
          <a:xfrm>
            <a:off x="495300" y="1028700"/>
            <a:ext cx="8140700" cy="369332"/>
          </a:xfrm>
          <a:prstGeom prst="rect">
            <a:avLst/>
          </a:prstGeom>
          <a:noFill/>
        </p:spPr>
        <p:txBody>
          <a:bodyPr wrap="square" rtlCol="0">
            <a:spAutoFit/>
          </a:bodyPr>
          <a:lstStyle/>
          <a:p>
            <a:r>
              <a:rPr lang="zh-CN" altLang="en-US" dirty="0"/>
              <a:t>每一头都有一个有关输入的注意力输出</a:t>
            </a:r>
          </a:p>
        </p:txBody>
      </p:sp>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21</a:t>
            </a:fld>
            <a:endParaRPr lang="zh-CN" altLang="en-US" dirty="0">
              <a:latin typeface="Arial" panose="020B0604020202020204" pitchFamily="34" charset="0"/>
              <a:ea typeface="微软雅黑" panose="020B0503020204020204" pitchFamily="34" charset="-122"/>
            </a:endParaRPr>
          </a:p>
        </p:txBody>
      </p:sp>
      <p:pic>
        <p:nvPicPr>
          <p:cNvPr id="4098" name="Picture 2">
            <a:extLst>
              <a:ext uri="{FF2B5EF4-FFF2-40B4-BE49-F238E27FC236}">
                <a16:creationId xmlns:a16="http://schemas.microsoft.com/office/drawing/2014/main" id="{22938C24-781C-4F1F-B7DA-E476ABFF7A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44824"/>
            <a:ext cx="9144000" cy="4338637"/>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D3206EAD-FC62-4F3F-9B05-D5BA0E5BEEC1}"/>
              </a:ext>
            </a:extLst>
          </p:cNvPr>
          <p:cNvSpPr txBox="1"/>
          <p:nvPr/>
        </p:nvSpPr>
        <p:spPr>
          <a:xfrm>
            <a:off x="755576" y="6021288"/>
            <a:ext cx="7416824" cy="369332"/>
          </a:xfrm>
          <a:prstGeom prst="rect">
            <a:avLst/>
          </a:prstGeom>
          <a:noFill/>
        </p:spPr>
        <p:txBody>
          <a:bodyPr wrap="square" rtlCol="0">
            <a:spAutoFit/>
          </a:bodyPr>
          <a:lstStyle/>
          <a:p>
            <a:r>
              <a:rPr lang="zh-CN" altLang="en-US" dirty="0"/>
              <a:t>每个单词产生了</a:t>
            </a:r>
            <a:r>
              <a:rPr lang="en-US" altLang="zh-CN" dirty="0"/>
              <a:t>8</a:t>
            </a:r>
            <a:r>
              <a:rPr lang="zh-CN" altLang="en-US" dirty="0"/>
              <a:t>个向量（</a:t>
            </a:r>
            <a:r>
              <a:rPr lang="en-US" altLang="zh-CN" dirty="0"/>
              <a:t>8</a:t>
            </a:r>
            <a:r>
              <a:rPr lang="zh-CN" altLang="en-US" dirty="0"/>
              <a:t>个注意力头）</a:t>
            </a:r>
          </a:p>
        </p:txBody>
      </p:sp>
    </p:spTree>
    <p:extLst>
      <p:ext uri="{BB962C8B-B14F-4D97-AF65-F5344CB8AC3E}">
        <p14:creationId xmlns:p14="http://schemas.microsoft.com/office/powerpoint/2010/main" val="2905436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6095032" cy="400110"/>
          </a:xfrm>
          <a:prstGeom prst="rect">
            <a:avLst/>
          </a:prstGeom>
          <a:noFill/>
        </p:spPr>
        <p:txBody>
          <a:bodyPr wrap="square" rtlCol="0">
            <a:spAutoFit/>
          </a:bodyPr>
          <a:lstStyle/>
          <a:p>
            <a:r>
              <a:rPr lang="zh-CN" altLang="en-US" sz="2000" b="1" dirty="0">
                <a:latin typeface="Arial" panose="020B0604020202020204" pitchFamily="34" charset="0"/>
                <a:ea typeface="微软雅黑" panose="020B0503020204020204" pitchFamily="34" charset="-122"/>
                <a:cs typeface="Arial" panose="020B0604020202020204" pitchFamily="34" charset="0"/>
              </a:rPr>
              <a:t>多头自注意力（</a:t>
            </a:r>
            <a:r>
              <a:rPr lang="en-US" altLang="zh-CN" sz="2000" b="1" i="1" dirty="0"/>
              <a:t> </a:t>
            </a:r>
            <a:r>
              <a:rPr lang="en-US" altLang="zh-CN" sz="2000" b="1" dirty="0"/>
              <a:t>self-attention </a:t>
            </a:r>
            <a:r>
              <a:rPr lang="zh-CN" altLang="en-US" sz="2000" b="1" dirty="0">
                <a:latin typeface="Arial" panose="020B0604020202020204" pitchFamily="34" charset="0"/>
                <a:ea typeface="微软雅黑" panose="020B0503020204020204" pitchFamily="34" charset="-122"/>
                <a:cs typeface="Arial" panose="020B0604020202020204" pitchFamily="34" charset="0"/>
              </a:rPr>
              <a:t>）</a:t>
            </a: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2" name="文本框 1">
            <a:extLst>
              <a:ext uri="{FF2B5EF4-FFF2-40B4-BE49-F238E27FC236}">
                <a16:creationId xmlns:a16="http://schemas.microsoft.com/office/drawing/2014/main" id="{2648E358-737E-4145-B623-438EB9C2ABE0}"/>
              </a:ext>
            </a:extLst>
          </p:cNvPr>
          <p:cNvSpPr txBox="1"/>
          <p:nvPr/>
        </p:nvSpPr>
        <p:spPr>
          <a:xfrm>
            <a:off x="495300" y="1028700"/>
            <a:ext cx="8140700" cy="369332"/>
          </a:xfrm>
          <a:prstGeom prst="rect">
            <a:avLst/>
          </a:prstGeom>
          <a:noFill/>
        </p:spPr>
        <p:txBody>
          <a:bodyPr wrap="square" rtlCol="0">
            <a:spAutoFit/>
          </a:bodyPr>
          <a:lstStyle/>
          <a:p>
            <a:r>
              <a:rPr lang="zh-CN" altLang="en-US" dirty="0"/>
              <a:t>我们希望每个单词仍然对应一个向量，以降低后续计算量</a:t>
            </a:r>
          </a:p>
        </p:txBody>
      </p:sp>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22</a:t>
            </a:fld>
            <a:endParaRPr lang="zh-CN" altLang="en-US" dirty="0">
              <a:latin typeface="Arial" panose="020B0604020202020204" pitchFamily="34" charset="0"/>
              <a:ea typeface="微软雅黑" panose="020B0503020204020204" pitchFamily="34" charset="-122"/>
            </a:endParaRPr>
          </a:p>
        </p:txBody>
      </p:sp>
      <p:pic>
        <p:nvPicPr>
          <p:cNvPr id="5122" name="Picture 2">
            <a:extLst>
              <a:ext uri="{FF2B5EF4-FFF2-40B4-BE49-F238E27FC236}">
                <a16:creationId xmlns:a16="http://schemas.microsoft.com/office/drawing/2014/main" id="{DF6D0CE0-7115-4FA9-B38E-5E1BFE5293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40768"/>
            <a:ext cx="9144000" cy="5057775"/>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E88F5C9E-B52D-4B41-A1E4-E7C49A297D7E}"/>
              </a:ext>
            </a:extLst>
          </p:cNvPr>
          <p:cNvSpPr txBox="1"/>
          <p:nvPr/>
        </p:nvSpPr>
        <p:spPr>
          <a:xfrm>
            <a:off x="495300" y="5517232"/>
            <a:ext cx="5084812" cy="369332"/>
          </a:xfrm>
          <a:prstGeom prst="rect">
            <a:avLst/>
          </a:prstGeom>
          <a:noFill/>
        </p:spPr>
        <p:txBody>
          <a:bodyPr wrap="square" rtlCol="0">
            <a:spAutoFit/>
          </a:bodyPr>
          <a:lstStyle/>
          <a:p>
            <a:r>
              <a:rPr lang="zh-CN" altLang="en-US" dirty="0"/>
              <a:t>输出</a:t>
            </a:r>
            <a:r>
              <a:rPr lang="en-US" altLang="zh-CN" dirty="0"/>
              <a:t>Z</a:t>
            </a:r>
            <a:r>
              <a:rPr lang="zh-CN" altLang="en-US" dirty="0"/>
              <a:t>可以看成是所有头的信息的融合</a:t>
            </a:r>
          </a:p>
        </p:txBody>
      </p:sp>
    </p:spTree>
    <p:extLst>
      <p:ext uri="{BB962C8B-B14F-4D97-AF65-F5344CB8AC3E}">
        <p14:creationId xmlns:p14="http://schemas.microsoft.com/office/powerpoint/2010/main" val="7228851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6095032" cy="400110"/>
          </a:xfrm>
          <a:prstGeom prst="rect">
            <a:avLst/>
          </a:prstGeom>
          <a:noFill/>
        </p:spPr>
        <p:txBody>
          <a:bodyPr wrap="square" rtlCol="0">
            <a:spAutoFit/>
          </a:bodyPr>
          <a:lstStyle/>
          <a:p>
            <a:r>
              <a:rPr lang="zh-CN" altLang="en-US" sz="2000" b="1" dirty="0">
                <a:latin typeface="Arial" panose="020B0604020202020204" pitchFamily="34" charset="0"/>
                <a:ea typeface="微软雅黑" panose="020B0503020204020204" pitchFamily="34" charset="-122"/>
                <a:cs typeface="Arial" panose="020B0604020202020204" pitchFamily="34" charset="0"/>
              </a:rPr>
              <a:t>多头自注意力（</a:t>
            </a:r>
            <a:r>
              <a:rPr lang="en-US" altLang="zh-CN" sz="2000" b="1" i="1" dirty="0"/>
              <a:t> </a:t>
            </a:r>
            <a:r>
              <a:rPr lang="en-US" altLang="zh-CN" sz="2000" b="1" dirty="0"/>
              <a:t>self-attention </a:t>
            </a:r>
            <a:r>
              <a:rPr lang="zh-CN" altLang="en-US" sz="2000" b="1" dirty="0">
                <a:latin typeface="Arial" panose="020B0604020202020204" pitchFamily="34" charset="0"/>
                <a:ea typeface="微软雅黑" panose="020B0503020204020204" pitchFamily="34" charset="-122"/>
                <a:cs typeface="Arial" panose="020B0604020202020204" pitchFamily="34" charset="0"/>
              </a:rPr>
              <a:t>）</a:t>
            </a: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2" name="文本框 1">
            <a:extLst>
              <a:ext uri="{FF2B5EF4-FFF2-40B4-BE49-F238E27FC236}">
                <a16:creationId xmlns:a16="http://schemas.microsoft.com/office/drawing/2014/main" id="{2648E358-737E-4145-B623-438EB9C2ABE0}"/>
              </a:ext>
            </a:extLst>
          </p:cNvPr>
          <p:cNvSpPr txBox="1"/>
          <p:nvPr/>
        </p:nvSpPr>
        <p:spPr>
          <a:xfrm>
            <a:off x="495300" y="980728"/>
            <a:ext cx="8140700" cy="369332"/>
          </a:xfrm>
          <a:prstGeom prst="rect">
            <a:avLst/>
          </a:prstGeom>
          <a:noFill/>
        </p:spPr>
        <p:txBody>
          <a:bodyPr wrap="square" rtlCol="0">
            <a:spAutoFit/>
          </a:bodyPr>
          <a:lstStyle/>
          <a:p>
            <a:r>
              <a:rPr lang="zh-CN" altLang="en-US" dirty="0"/>
              <a:t>总结：</a:t>
            </a:r>
          </a:p>
        </p:txBody>
      </p:sp>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23</a:t>
            </a:fld>
            <a:endParaRPr lang="zh-CN" altLang="en-US" dirty="0">
              <a:latin typeface="Arial" panose="020B0604020202020204" pitchFamily="34" charset="0"/>
              <a:ea typeface="微软雅黑" panose="020B0503020204020204" pitchFamily="34" charset="-122"/>
            </a:endParaRPr>
          </a:p>
        </p:txBody>
      </p:sp>
      <p:pic>
        <p:nvPicPr>
          <p:cNvPr id="6146" name="Picture 2">
            <a:extLst>
              <a:ext uri="{FF2B5EF4-FFF2-40B4-BE49-F238E27FC236}">
                <a16:creationId xmlns:a16="http://schemas.microsoft.com/office/drawing/2014/main" id="{3D872EC7-3AAE-42C6-9BB6-9C0D96177D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40768"/>
            <a:ext cx="9144000" cy="5119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8543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4654872" cy="400110"/>
          </a:xfrm>
          <a:prstGeom prst="rect">
            <a:avLst/>
          </a:prstGeom>
          <a:noFill/>
        </p:spPr>
        <p:txBody>
          <a:bodyPr wrap="square" rtlCol="0">
            <a:spAutoFit/>
          </a:bodyPr>
          <a:lstStyle/>
          <a:p>
            <a:r>
              <a:rPr lang="zh-CN" altLang="en-US" sz="2000" b="1" dirty="0">
                <a:latin typeface="Arial" panose="020B0604020202020204" pitchFamily="34" charset="0"/>
                <a:ea typeface="微软雅黑" panose="020B0503020204020204" pitchFamily="34" charset="-122"/>
                <a:cs typeface="Arial" panose="020B0604020202020204" pitchFamily="34" charset="0"/>
              </a:rPr>
              <a:t>多头注意力</a:t>
            </a:r>
          </a:p>
        </p:txBody>
      </p:sp>
      <p:pic>
        <p:nvPicPr>
          <p:cNvPr id="12" name="Picture 6"/>
          <p:cNvPicPr>
            <a:picLocks noChangeAspect="1" noChangeArrowheads="1"/>
          </p:cNvPicPr>
          <p:nvPr/>
        </p:nvPicPr>
        <p:blipFill>
          <a:blip r:embed="rId4" cstate="print"/>
          <a:srcRect/>
          <a:stretch>
            <a:fillRect/>
          </a:stretch>
        </p:blipFill>
        <p:spPr bwMode="auto">
          <a:xfrm>
            <a:off x="8417847" y="0"/>
            <a:ext cx="726153" cy="692696"/>
          </a:xfrm>
          <a:prstGeom prst="rect">
            <a:avLst/>
          </a:prstGeom>
          <a:noFill/>
          <a:ln w="9525">
            <a:noFill/>
            <a:miter lim="800000"/>
            <a:headEnd/>
            <a:tailEnd/>
          </a:ln>
        </p:spPr>
      </p:pic>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24</a:t>
            </a:fld>
            <a:endParaRPr lang="zh-CN" altLang="en-US">
              <a:latin typeface="Arial" panose="020B0604020202020204" pitchFamily="34" charset="0"/>
              <a:ea typeface="微软雅黑" panose="020B0503020204020204" pitchFamily="34" charset="-122"/>
            </a:endParaRPr>
          </a:p>
        </p:txBody>
      </p:sp>
      <p:sp>
        <p:nvSpPr>
          <p:cNvPr id="13" name="文本框 12">
            <a:extLst>
              <a:ext uri="{FF2B5EF4-FFF2-40B4-BE49-F238E27FC236}">
                <a16:creationId xmlns:a16="http://schemas.microsoft.com/office/drawing/2014/main" id="{EF12FFBD-62F2-4C3A-B527-B3F3E9AB7BDB}"/>
              </a:ext>
            </a:extLst>
          </p:cNvPr>
          <p:cNvSpPr txBox="1"/>
          <p:nvPr/>
        </p:nvSpPr>
        <p:spPr>
          <a:xfrm>
            <a:off x="495300" y="1124744"/>
            <a:ext cx="8140700" cy="1477328"/>
          </a:xfrm>
          <a:prstGeom prst="rect">
            <a:avLst/>
          </a:prstGeom>
          <a:noFill/>
        </p:spPr>
        <p:txBody>
          <a:bodyPr wrap="square">
            <a:spAutoFit/>
          </a:bodyPr>
          <a:lstStyle/>
          <a:p>
            <a:r>
              <a:rPr lang="zh-CN" altLang="en-US" b="0" i="0" dirty="0">
                <a:effectLst/>
                <a:latin typeface="Roboto" panose="02000000000000000000" pitchFamily="2" charset="0"/>
              </a:rPr>
              <a:t>在实践中，当给定相同的查询、键和值的集合时， 我们希望模型可以</a:t>
            </a:r>
            <a:r>
              <a:rPr lang="zh-CN" altLang="en-US" b="1" i="0" dirty="0">
                <a:effectLst/>
                <a:latin typeface="Roboto" panose="02000000000000000000" pitchFamily="2" charset="0"/>
              </a:rPr>
              <a:t>基于相同的注意力机制学习到不同的行为</a:t>
            </a:r>
            <a:r>
              <a:rPr lang="zh-CN" altLang="en-US" b="0" i="0" dirty="0">
                <a:effectLst/>
                <a:latin typeface="Roboto" panose="02000000000000000000" pitchFamily="2" charset="0"/>
              </a:rPr>
              <a:t>， 然后</a:t>
            </a:r>
            <a:r>
              <a:rPr lang="zh-CN" altLang="en-US" b="1" i="0" dirty="0">
                <a:effectLst/>
                <a:latin typeface="Roboto" panose="02000000000000000000" pitchFamily="2" charset="0"/>
              </a:rPr>
              <a:t>将不同的</a:t>
            </a:r>
            <a:r>
              <a:rPr lang="zh-CN" altLang="en-US" b="0" i="0" dirty="0">
                <a:effectLst/>
                <a:latin typeface="Roboto" panose="02000000000000000000" pitchFamily="2" charset="0"/>
              </a:rPr>
              <a:t>行为作为</a:t>
            </a:r>
            <a:r>
              <a:rPr lang="zh-CN" altLang="en-US" b="1" i="0" dirty="0">
                <a:effectLst/>
                <a:latin typeface="Roboto" panose="02000000000000000000" pitchFamily="2" charset="0"/>
              </a:rPr>
              <a:t>知识组合起来</a:t>
            </a:r>
            <a:r>
              <a:rPr lang="zh-CN" altLang="en-US" b="0" i="0" dirty="0">
                <a:effectLst/>
                <a:latin typeface="Roboto" panose="02000000000000000000" pitchFamily="2" charset="0"/>
              </a:rPr>
              <a:t>， 捕获序列内各种范围的依赖关系 （例如，短距离依赖和长距离依赖关系）。 因此，允许注意力机制组合使用查询、键和值的不同</a:t>
            </a:r>
            <a:r>
              <a:rPr lang="zh-CN" altLang="en-US" b="1" i="1" dirty="0">
                <a:effectLst/>
                <a:latin typeface="Roboto" panose="02000000000000000000" pitchFamily="2" charset="0"/>
              </a:rPr>
              <a:t>子空间表示</a:t>
            </a:r>
            <a:r>
              <a:rPr lang="zh-CN" altLang="en-US" b="1" i="0" dirty="0">
                <a:effectLst/>
                <a:latin typeface="Roboto" panose="02000000000000000000" pitchFamily="2" charset="0"/>
              </a:rPr>
              <a:t>（</a:t>
            </a:r>
            <a:r>
              <a:rPr lang="en-US" altLang="zh-CN" b="1" i="0" dirty="0">
                <a:effectLst/>
                <a:latin typeface="Roboto" panose="02000000000000000000" pitchFamily="2" charset="0"/>
              </a:rPr>
              <a:t>representation subspaces</a:t>
            </a:r>
            <a:r>
              <a:rPr lang="zh-CN" altLang="en-US" b="1" i="0" dirty="0">
                <a:effectLst/>
                <a:latin typeface="Roboto" panose="02000000000000000000" pitchFamily="2" charset="0"/>
              </a:rPr>
              <a:t>）</a:t>
            </a:r>
            <a:r>
              <a:rPr lang="zh-CN" altLang="en-US" b="0" i="0" dirty="0">
                <a:effectLst/>
                <a:latin typeface="Roboto" panose="02000000000000000000" pitchFamily="2" charset="0"/>
              </a:rPr>
              <a:t>可能是有益的</a:t>
            </a:r>
            <a:endParaRPr lang="zh-CN" altLang="en-US" dirty="0"/>
          </a:p>
        </p:txBody>
      </p:sp>
      <p:pic>
        <p:nvPicPr>
          <p:cNvPr id="8" name="图片 7">
            <a:extLst>
              <a:ext uri="{FF2B5EF4-FFF2-40B4-BE49-F238E27FC236}">
                <a16:creationId xmlns:a16="http://schemas.microsoft.com/office/drawing/2014/main" id="{9FF6EEF7-79C6-4877-B969-BF8F55A8C7F3}"/>
              </a:ext>
            </a:extLst>
          </p:cNvPr>
          <p:cNvPicPr>
            <a:picLocks noChangeAspect="1"/>
          </p:cNvPicPr>
          <p:nvPr/>
        </p:nvPicPr>
        <p:blipFill>
          <a:blip r:embed="rId5"/>
          <a:stretch>
            <a:fillRect/>
          </a:stretch>
        </p:blipFill>
        <p:spPr>
          <a:xfrm>
            <a:off x="2338666" y="2579263"/>
            <a:ext cx="4466667" cy="2361905"/>
          </a:xfrm>
          <a:prstGeom prst="rect">
            <a:avLst/>
          </a:prstGeom>
        </p:spPr>
      </p:pic>
      <p:sp>
        <p:nvSpPr>
          <p:cNvPr id="15" name="文本框 14">
            <a:extLst>
              <a:ext uri="{FF2B5EF4-FFF2-40B4-BE49-F238E27FC236}">
                <a16:creationId xmlns:a16="http://schemas.microsoft.com/office/drawing/2014/main" id="{F84AE728-AB6A-4832-B366-70A1F19CA597}"/>
              </a:ext>
            </a:extLst>
          </p:cNvPr>
          <p:cNvSpPr txBox="1"/>
          <p:nvPr/>
        </p:nvSpPr>
        <p:spPr>
          <a:xfrm>
            <a:off x="495300" y="5122743"/>
            <a:ext cx="8140700" cy="646331"/>
          </a:xfrm>
          <a:prstGeom prst="rect">
            <a:avLst/>
          </a:prstGeom>
          <a:noFill/>
        </p:spPr>
        <p:txBody>
          <a:bodyPr wrap="square">
            <a:spAutoFit/>
          </a:bodyPr>
          <a:lstStyle/>
          <a:p>
            <a:r>
              <a:rPr lang="zh-CN" altLang="en-US" b="0" i="0" dirty="0">
                <a:effectLst/>
                <a:latin typeface="Roboto" panose="02000000000000000000" pitchFamily="2" charset="0"/>
              </a:rPr>
              <a:t>用独立学习得到的</a:t>
            </a:r>
            <a:r>
              <a:rPr lang="en-US" altLang="zh-CN" b="0" i="0" dirty="0">
                <a:effectLst/>
                <a:latin typeface="Roboto" panose="02000000000000000000" pitchFamily="2" charset="0"/>
              </a:rPr>
              <a:t>ℎ</a:t>
            </a:r>
            <a:r>
              <a:rPr lang="zh-CN" altLang="en-US" b="0" i="0" dirty="0">
                <a:effectLst/>
                <a:latin typeface="Roboto" panose="02000000000000000000" pitchFamily="2" charset="0"/>
              </a:rPr>
              <a:t>组不同的 </a:t>
            </a:r>
            <a:r>
              <a:rPr lang="zh-CN" altLang="en-US" b="1" i="1" dirty="0">
                <a:effectLst/>
                <a:latin typeface="Roboto" panose="02000000000000000000" pitchFamily="2" charset="0"/>
              </a:rPr>
              <a:t>线性投影</a:t>
            </a:r>
            <a:r>
              <a:rPr lang="zh-CN" altLang="en-US" b="1" i="0" dirty="0">
                <a:effectLst/>
                <a:latin typeface="Roboto" panose="02000000000000000000" pitchFamily="2" charset="0"/>
              </a:rPr>
              <a:t>（</a:t>
            </a:r>
            <a:r>
              <a:rPr lang="en-US" altLang="zh-CN" b="1" i="0" dirty="0">
                <a:effectLst/>
                <a:latin typeface="Roboto" panose="02000000000000000000" pitchFamily="2" charset="0"/>
              </a:rPr>
              <a:t>linear projections</a:t>
            </a:r>
            <a:r>
              <a:rPr lang="zh-CN" altLang="en-US" b="1" i="0" dirty="0">
                <a:effectLst/>
                <a:latin typeface="Roboto" panose="02000000000000000000" pitchFamily="2" charset="0"/>
              </a:rPr>
              <a:t>）</a:t>
            </a:r>
            <a:r>
              <a:rPr lang="zh-CN" altLang="en-US" b="0" i="0" dirty="0">
                <a:effectLst/>
                <a:latin typeface="Roboto" panose="02000000000000000000" pitchFamily="2" charset="0"/>
              </a:rPr>
              <a:t>来变换查询、键和值</a:t>
            </a:r>
            <a:endParaRPr lang="zh-CN" altLang="en-US" dirty="0"/>
          </a:p>
        </p:txBody>
      </p:sp>
      <mc:AlternateContent xmlns:mc="http://schemas.openxmlformats.org/markup-compatibility/2006" xmlns:a14="http://schemas.microsoft.com/office/drawing/2010/main">
        <mc:Choice Requires="a14">
          <p:sp>
            <p:nvSpPr>
              <p:cNvPr id="16" name="对象 15">
                <a:extLst>
                  <a:ext uri="{FF2B5EF4-FFF2-40B4-BE49-F238E27FC236}">
                    <a16:creationId xmlns:a16="http://schemas.microsoft.com/office/drawing/2014/main" id="{CFDD73CF-8E15-4291-B515-271608D04370}"/>
                  </a:ext>
                </a:extLst>
              </p:cNvPr>
              <p:cNvSpPr txBox="1"/>
              <p:nvPr/>
            </p:nvSpPr>
            <p:spPr>
              <a:xfrm>
                <a:off x="223724" y="2681260"/>
                <a:ext cx="3600400" cy="406825"/>
              </a:xfrm>
              <a:prstGeom prst="rect">
                <a:avLst/>
              </a:prstGeom>
            </p:spPr>
            <p:txBody>
              <a:bodyPr>
                <a:normAutofit fontScale="85000" lnSpcReduction="10000"/>
              </a:bodyPr>
              <a:lstStyle/>
              <a:p>
                <a:pPr/>
                <a14:m>
                  <m:oMathPara xmlns:m="http://schemas.openxmlformats.org/officeDocument/2006/math">
                    <m:oMathParaPr>
                      <m:jc m:val="left"/>
                    </m:oMathParaPr>
                    <m:oMath xmlns:m="http://schemas.openxmlformats.org/officeDocument/2006/math">
                      <m:sSub>
                        <m:sSubPr>
                          <m:ctrlPr>
                            <a:rPr lang="zh-CN" altLang="en-US" i="1">
                              <a:solidFill>
                                <a:srgbClr val="000000"/>
                              </a:solidFill>
                              <a:latin typeface="Cambria Math" panose="02040503050406030204" pitchFamily="18" charset="0"/>
                            </a:rPr>
                          </m:ctrlPr>
                        </m:sSubPr>
                        <m:e>
                          <m:r>
                            <a:rPr lang="zh-CN" altLang="en-US" i="1">
                              <a:solidFill>
                                <a:srgbClr val="000000"/>
                              </a:solidFill>
                              <a:latin typeface="Cambria Math" panose="02040503050406030204" pitchFamily="18" charset="0"/>
                            </a:rPr>
                            <m:t>𝐡</m:t>
                          </m:r>
                        </m:e>
                        <m:sub>
                          <m:r>
                            <a:rPr lang="zh-CN" altLang="en-US" i="1">
                              <a:solidFill>
                                <a:srgbClr val="000000"/>
                              </a:solidFill>
                              <a:latin typeface="Cambria Math" panose="02040503050406030204" pitchFamily="18" charset="0"/>
                            </a:rPr>
                            <m:t>𝑖</m:t>
                          </m:r>
                        </m:sub>
                      </m:sSub>
                      <m:r>
                        <a:rPr lang="zh-CN" altLang="en-US" i="1">
                          <a:solidFill>
                            <a:srgbClr val="000000"/>
                          </a:solidFill>
                          <a:latin typeface="Cambria Math" panose="02040503050406030204" pitchFamily="18" charset="0"/>
                        </a:rPr>
                        <m:t>=</m:t>
                      </m:r>
                      <m:r>
                        <a:rPr lang="zh-CN" altLang="en-US" i="1">
                          <a:solidFill>
                            <a:srgbClr val="000000"/>
                          </a:solidFill>
                          <a:latin typeface="Cambria Math" panose="02040503050406030204" pitchFamily="18" charset="0"/>
                        </a:rPr>
                        <m:t>𝑓</m:t>
                      </m:r>
                      <m:r>
                        <a:rPr lang="zh-CN" altLang="en-US" i="1">
                          <a:solidFill>
                            <a:srgbClr val="000000"/>
                          </a:solidFill>
                          <a:latin typeface="Cambria Math" panose="02040503050406030204" pitchFamily="18" charset="0"/>
                        </a:rPr>
                        <m:t>(</m:t>
                      </m:r>
                      <m:sSubSup>
                        <m:sSubSupPr>
                          <m:ctrlPr>
                            <a:rPr lang="zh-CN" altLang="en-US" i="1">
                              <a:solidFill>
                                <a:srgbClr val="000000"/>
                              </a:solidFill>
                              <a:latin typeface="Cambria Math" panose="02040503050406030204" pitchFamily="18" charset="0"/>
                            </a:rPr>
                          </m:ctrlPr>
                        </m:sSubSupPr>
                        <m:e>
                          <m:r>
                            <a:rPr lang="zh-CN" altLang="en-US" i="1">
                              <a:solidFill>
                                <a:srgbClr val="000000"/>
                              </a:solidFill>
                              <a:latin typeface="Cambria Math" panose="02040503050406030204" pitchFamily="18" charset="0"/>
                            </a:rPr>
                            <m:t>𝐖</m:t>
                          </m:r>
                        </m:e>
                        <m:sub>
                          <m:r>
                            <a:rPr lang="zh-CN" altLang="en-US" i="1">
                              <a:solidFill>
                                <a:srgbClr val="000000"/>
                              </a:solidFill>
                              <a:latin typeface="Cambria Math" panose="02040503050406030204" pitchFamily="18" charset="0"/>
                            </a:rPr>
                            <m:t>𝑖</m:t>
                          </m:r>
                        </m:sub>
                        <m:sup>
                          <m:r>
                            <a:rPr lang="zh-CN" altLang="en-US" i="1">
                              <a:solidFill>
                                <a:srgbClr val="000000"/>
                              </a:solidFill>
                              <a:latin typeface="Cambria Math" panose="02040503050406030204" pitchFamily="18" charset="0"/>
                            </a:rPr>
                            <m:t>(</m:t>
                          </m:r>
                          <m:r>
                            <a:rPr lang="zh-CN" altLang="en-US" i="1">
                              <a:solidFill>
                                <a:srgbClr val="000000"/>
                              </a:solidFill>
                              <a:latin typeface="Cambria Math" panose="02040503050406030204" pitchFamily="18" charset="0"/>
                            </a:rPr>
                            <m:t>𝑞</m:t>
                          </m:r>
                          <m:r>
                            <a:rPr lang="zh-CN" altLang="en-US" i="1">
                              <a:solidFill>
                                <a:srgbClr val="000000"/>
                              </a:solidFill>
                              <a:latin typeface="Cambria Math" panose="02040503050406030204" pitchFamily="18" charset="0"/>
                            </a:rPr>
                            <m:t>)</m:t>
                          </m:r>
                        </m:sup>
                      </m:sSubSup>
                      <m:r>
                        <a:rPr lang="zh-CN" altLang="en-US" i="1">
                          <a:solidFill>
                            <a:srgbClr val="000000"/>
                          </a:solidFill>
                          <a:latin typeface="Cambria Math" panose="02040503050406030204" pitchFamily="18" charset="0"/>
                        </a:rPr>
                        <m:t>𝐪</m:t>
                      </m:r>
                      <m:r>
                        <a:rPr lang="zh-CN" altLang="en-US" i="1">
                          <a:solidFill>
                            <a:srgbClr val="000000"/>
                          </a:solidFill>
                          <a:latin typeface="Cambria Math" panose="02040503050406030204" pitchFamily="18" charset="0"/>
                        </a:rPr>
                        <m:t>,</m:t>
                      </m:r>
                      <m:sSubSup>
                        <m:sSubSupPr>
                          <m:ctrlPr>
                            <a:rPr lang="zh-CN" altLang="en-US" i="1">
                              <a:solidFill>
                                <a:srgbClr val="000000"/>
                              </a:solidFill>
                              <a:latin typeface="Cambria Math" panose="02040503050406030204" pitchFamily="18" charset="0"/>
                            </a:rPr>
                          </m:ctrlPr>
                        </m:sSubSupPr>
                        <m:e>
                          <m:r>
                            <a:rPr lang="zh-CN" altLang="en-US" i="1">
                              <a:solidFill>
                                <a:srgbClr val="000000"/>
                              </a:solidFill>
                              <a:latin typeface="Cambria Math" panose="02040503050406030204" pitchFamily="18" charset="0"/>
                            </a:rPr>
                            <m:t>𝐖</m:t>
                          </m:r>
                        </m:e>
                        <m:sub>
                          <m:r>
                            <a:rPr lang="zh-CN" altLang="en-US" i="1">
                              <a:solidFill>
                                <a:srgbClr val="000000"/>
                              </a:solidFill>
                              <a:latin typeface="Cambria Math" panose="02040503050406030204" pitchFamily="18" charset="0"/>
                            </a:rPr>
                            <m:t>𝑖</m:t>
                          </m:r>
                        </m:sub>
                        <m:sup>
                          <m:r>
                            <a:rPr lang="zh-CN" altLang="en-US" i="1">
                              <a:solidFill>
                                <a:srgbClr val="000000"/>
                              </a:solidFill>
                              <a:latin typeface="Cambria Math" panose="02040503050406030204" pitchFamily="18" charset="0"/>
                            </a:rPr>
                            <m:t>(</m:t>
                          </m:r>
                          <m:r>
                            <a:rPr lang="zh-CN" altLang="en-US" i="1">
                              <a:solidFill>
                                <a:srgbClr val="000000"/>
                              </a:solidFill>
                              <a:latin typeface="Cambria Math" panose="02040503050406030204" pitchFamily="18" charset="0"/>
                            </a:rPr>
                            <m:t>𝑘</m:t>
                          </m:r>
                          <m:r>
                            <a:rPr lang="zh-CN" altLang="en-US" i="1">
                              <a:solidFill>
                                <a:srgbClr val="000000"/>
                              </a:solidFill>
                              <a:latin typeface="Cambria Math" panose="02040503050406030204" pitchFamily="18" charset="0"/>
                            </a:rPr>
                            <m:t>)</m:t>
                          </m:r>
                        </m:sup>
                      </m:sSubSup>
                      <m:r>
                        <a:rPr lang="zh-CN" altLang="en-US" i="1">
                          <a:solidFill>
                            <a:srgbClr val="000000"/>
                          </a:solidFill>
                          <a:latin typeface="Cambria Math" panose="02040503050406030204" pitchFamily="18" charset="0"/>
                        </a:rPr>
                        <m:t>𝐤</m:t>
                      </m:r>
                      <m:r>
                        <a:rPr lang="zh-CN" altLang="en-US" i="1">
                          <a:solidFill>
                            <a:srgbClr val="000000"/>
                          </a:solidFill>
                          <a:latin typeface="Cambria Math" panose="02040503050406030204" pitchFamily="18" charset="0"/>
                        </a:rPr>
                        <m:t>,</m:t>
                      </m:r>
                      <m:sSubSup>
                        <m:sSubSupPr>
                          <m:ctrlPr>
                            <a:rPr lang="zh-CN" altLang="en-US" i="1">
                              <a:solidFill>
                                <a:srgbClr val="000000"/>
                              </a:solidFill>
                              <a:latin typeface="Cambria Math" panose="02040503050406030204" pitchFamily="18" charset="0"/>
                            </a:rPr>
                          </m:ctrlPr>
                        </m:sSubSupPr>
                        <m:e>
                          <m:r>
                            <a:rPr lang="zh-CN" altLang="en-US" i="1">
                              <a:solidFill>
                                <a:srgbClr val="000000"/>
                              </a:solidFill>
                              <a:latin typeface="Cambria Math" panose="02040503050406030204" pitchFamily="18" charset="0"/>
                            </a:rPr>
                            <m:t>𝐖</m:t>
                          </m:r>
                        </m:e>
                        <m:sub>
                          <m:r>
                            <a:rPr lang="zh-CN" altLang="en-US" i="1">
                              <a:solidFill>
                                <a:srgbClr val="000000"/>
                              </a:solidFill>
                              <a:latin typeface="Cambria Math" panose="02040503050406030204" pitchFamily="18" charset="0"/>
                            </a:rPr>
                            <m:t>𝑖</m:t>
                          </m:r>
                        </m:sub>
                        <m:sup>
                          <m:r>
                            <a:rPr lang="zh-CN" altLang="en-US" i="1">
                              <a:solidFill>
                                <a:srgbClr val="000000"/>
                              </a:solidFill>
                              <a:latin typeface="Cambria Math" panose="02040503050406030204" pitchFamily="18" charset="0"/>
                            </a:rPr>
                            <m:t>(</m:t>
                          </m:r>
                          <m:r>
                            <a:rPr lang="zh-CN" altLang="en-US" i="1">
                              <a:solidFill>
                                <a:srgbClr val="000000"/>
                              </a:solidFill>
                              <a:latin typeface="Cambria Math" panose="02040503050406030204" pitchFamily="18" charset="0"/>
                            </a:rPr>
                            <m:t>𝑣</m:t>
                          </m:r>
                          <m:r>
                            <a:rPr lang="zh-CN" altLang="en-US" i="1">
                              <a:solidFill>
                                <a:srgbClr val="000000"/>
                              </a:solidFill>
                              <a:latin typeface="Cambria Math" panose="02040503050406030204" pitchFamily="18" charset="0"/>
                            </a:rPr>
                            <m:t>)</m:t>
                          </m:r>
                        </m:sup>
                      </m:sSubSup>
                      <m:r>
                        <a:rPr lang="zh-CN" altLang="en-US" i="1">
                          <a:solidFill>
                            <a:srgbClr val="000000"/>
                          </a:solidFill>
                          <a:latin typeface="Cambria Math" panose="02040503050406030204" pitchFamily="18" charset="0"/>
                        </a:rPr>
                        <m:t>𝐯</m:t>
                      </m:r>
                      <m:r>
                        <a:rPr lang="zh-CN" altLang="en-US" i="1">
                          <a:solidFill>
                            <a:srgbClr val="000000"/>
                          </a:solidFill>
                          <a:latin typeface="Cambria Math" panose="02040503050406030204" pitchFamily="18" charset="0"/>
                        </a:rPr>
                        <m:t>)∈</m:t>
                      </m:r>
                      <m:sSup>
                        <m:sSupPr>
                          <m:ctrlPr>
                            <a:rPr lang="zh-CN" altLang="en-US" i="1">
                              <a:solidFill>
                                <a:srgbClr val="000000"/>
                              </a:solidFill>
                              <a:latin typeface="Cambria Math" panose="02040503050406030204" pitchFamily="18" charset="0"/>
                            </a:rPr>
                          </m:ctrlPr>
                        </m:sSupPr>
                        <m:e>
                          <m:r>
                            <a:rPr lang="zh-CN" altLang="en-US" i="1">
                              <a:solidFill>
                                <a:srgbClr val="000000"/>
                              </a:solidFill>
                              <a:latin typeface="Cambria Math" panose="02040503050406030204" pitchFamily="18" charset="0"/>
                            </a:rPr>
                            <m:t>ℝ</m:t>
                          </m:r>
                        </m:e>
                        <m:sup>
                          <m:sSub>
                            <m:sSubPr>
                              <m:ctrlPr>
                                <a:rPr lang="zh-CN" altLang="en-US" i="1">
                                  <a:solidFill>
                                    <a:srgbClr val="000000"/>
                                  </a:solidFill>
                                  <a:latin typeface="Cambria Math" panose="02040503050406030204" pitchFamily="18" charset="0"/>
                                </a:rPr>
                              </m:ctrlPr>
                            </m:sSubPr>
                            <m:e>
                              <m:r>
                                <a:rPr lang="zh-CN" altLang="en-US" i="1">
                                  <a:solidFill>
                                    <a:srgbClr val="000000"/>
                                  </a:solidFill>
                                  <a:latin typeface="Cambria Math" panose="02040503050406030204" pitchFamily="18" charset="0"/>
                                </a:rPr>
                                <m:t>𝑝</m:t>
                              </m:r>
                            </m:e>
                            <m:sub>
                              <m:r>
                                <a:rPr lang="zh-CN" altLang="en-US" i="1">
                                  <a:solidFill>
                                    <a:srgbClr val="000000"/>
                                  </a:solidFill>
                                  <a:latin typeface="Cambria Math" panose="02040503050406030204" pitchFamily="18" charset="0"/>
                                </a:rPr>
                                <m:t>𝑣</m:t>
                              </m:r>
                            </m:sub>
                          </m:sSub>
                        </m:sup>
                      </m:sSup>
                      <m:r>
                        <a:rPr lang="zh-CN" altLang="en-US" i="1">
                          <a:solidFill>
                            <a:srgbClr val="000000"/>
                          </a:solidFill>
                          <a:latin typeface="Cambria Math" panose="02040503050406030204" pitchFamily="18" charset="0"/>
                        </a:rPr>
                        <m:t>,</m:t>
                      </m:r>
                    </m:oMath>
                  </m:oMathPara>
                </a14:m>
                <a:endParaRPr lang="zh-CN" altLang="en-US" dirty="0"/>
              </a:p>
            </p:txBody>
          </p:sp>
        </mc:Choice>
        <mc:Fallback xmlns="">
          <p:sp>
            <p:nvSpPr>
              <p:cNvPr id="16" name="对象 15">
                <a:extLst>
                  <a:ext uri="{FF2B5EF4-FFF2-40B4-BE49-F238E27FC236}">
                    <a16:creationId xmlns:a16="http://schemas.microsoft.com/office/drawing/2014/main" id="{CFDD73CF-8E15-4291-B515-271608D04370}"/>
                  </a:ext>
                </a:extLst>
              </p:cNvPr>
              <p:cNvSpPr txBox="1">
                <a:spLocks noRot="1" noChangeAspect="1" noMove="1" noResize="1" noEditPoints="1" noAdjustHandles="1" noChangeArrowheads="1" noChangeShapeType="1" noTextEdit="1"/>
              </p:cNvSpPr>
              <p:nvPr/>
            </p:nvSpPr>
            <p:spPr>
              <a:xfrm>
                <a:off x="223724" y="2681260"/>
                <a:ext cx="3600400" cy="406825"/>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对象 16">
                <a:extLst>
                  <a:ext uri="{FF2B5EF4-FFF2-40B4-BE49-F238E27FC236}">
                    <a16:creationId xmlns:a16="http://schemas.microsoft.com/office/drawing/2014/main" id="{B747CE75-9962-4334-B5E8-5F7FCF33A77F}"/>
                  </a:ext>
                </a:extLst>
              </p:cNvPr>
              <p:cNvSpPr txBox="1"/>
              <p:nvPr/>
            </p:nvSpPr>
            <p:spPr>
              <a:xfrm>
                <a:off x="6546007" y="2296662"/>
                <a:ext cx="1496362" cy="1074311"/>
              </a:xfrm>
              <a:prstGeom prst="rect">
                <a:avLst/>
              </a:prstGeom>
            </p:spPr>
            <p:txBody>
              <a:bodyPr>
                <a:normAutofit fontScale="92500"/>
              </a:bodyPr>
              <a:lstStyle/>
              <a:p>
                <a:pPr/>
                <a14:m>
                  <m:oMathPara xmlns:m="http://schemas.openxmlformats.org/officeDocument/2006/math">
                    <m:oMathParaPr>
                      <m:jc m:val="left"/>
                    </m:oMathParaPr>
                    <m:oMath xmlns:m="http://schemas.openxmlformats.org/officeDocument/2006/math">
                      <m:m>
                        <m:mPr>
                          <m:plcHide m:val="on"/>
                          <m:mcs>
                            <m:mc>
                              <m:mcPr>
                                <m:count m:val="1"/>
                                <m:mcJc m:val="center"/>
                              </m:mcPr>
                            </m:mc>
                          </m:mcs>
                          <m:ctrlPr>
                            <a:rPr lang="zh-CN" altLang="en-US" i="1">
                              <a:solidFill>
                                <a:srgbClr val="000000"/>
                              </a:solidFill>
                              <a:latin typeface="Cambria Math" panose="02040503050406030204" pitchFamily="18" charset="0"/>
                            </a:rPr>
                          </m:ctrlPr>
                        </m:mPr>
                        <m:mr>
                          <m:e>
                            <m:sSub>
                              <m:sSubPr>
                                <m:ctrlPr>
                                  <a:rPr lang="zh-CN" altLang="en-US" i="1">
                                    <a:solidFill>
                                      <a:srgbClr val="000000"/>
                                    </a:solidFill>
                                    <a:latin typeface="Cambria Math" panose="02040503050406030204" pitchFamily="18" charset="0"/>
                                  </a:rPr>
                                </m:ctrlPr>
                              </m:sSubPr>
                              <m:e>
                                <m:r>
                                  <a:rPr lang="zh-CN" altLang="en-US" i="1">
                                    <a:solidFill>
                                      <a:srgbClr val="000000"/>
                                    </a:solidFill>
                                    <a:latin typeface="Cambria Math" panose="02040503050406030204" pitchFamily="18" charset="0"/>
                                  </a:rPr>
                                  <m:t>𝐖</m:t>
                                </m:r>
                              </m:e>
                              <m:sub>
                                <m:r>
                                  <a:rPr lang="zh-CN" altLang="en-US" i="1">
                                    <a:solidFill>
                                      <a:srgbClr val="000000"/>
                                    </a:solidFill>
                                    <a:latin typeface="Cambria Math" panose="02040503050406030204" pitchFamily="18" charset="0"/>
                                  </a:rPr>
                                  <m:t>𝑜</m:t>
                                </m:r>
                              </m:sub>
                            </m:sSub>
                            <m:d>
                              <m:dPr>
                                <m:begChr m:val="["/>
                                <m:endChr m:val="]"/>
                                <m:ctrlPr>
                                  <a:rPr lang="zh-CN" altLang="en-US" i="1">
                                    <a:solidFill>
                                      <a:srgbClr val="000000"/>
                                    </a:solidFill>
                                    <a:latin typeface="Cambria Math" panose="02040503050406030204" pitchFamily="18" charset="0"/>
                                  </a:rPr>
                                </m:ctrlPr>
                              </m:dPr>
                              <m:e>
                                <m:m>
                                  <m:mPr>
                                    <m:plcHide m:val="on"/>
                                    <m:mcs>
                                      <m:mc>
                                        <m:mcPr>
                                          <m:count m:val="1"/>
                                          <m:mcJc m:val="center"/>
                                        </m:mcPr>
                                      </m:mc>
                                    </m:mcs>
                                    <m:ctrlPr>
                                      <a:rPr lang="zh-CN" altLang="en-US" i="1">
                                        <a:solidFill>
                                          <a:srgbClr val="000000"/>
                                        </a:solidFill>
                                        <a:latin typeface="Cambria Math" panose="02040503050406030204" pitchFamily="18" charset="0"/>
                                      </a:rPr>
                                    </m:ctrlPr>
                                  </m:mPr>
                                  <m:mr>
                                    <m:e>
                                      <m:sSub>
                                        <m:sSubPr>
                                          <m:ctrlPr>
                                            <a:rPr lang="zh-CN" altLang="en-US" i="1">
                                              <a:solidFill>
                                                <a:srgbClr val="000000"/>
                                              </a:solidFill>
                                              <a:latin typeface="Cambria Math" panose="02040503050406030204" pitchFamily="18" charset="0"/>
                                            </a:rPr>
                                          </m:ctrlPr>
                                        </m:sSubPr>
                                        <m:e>
                                          <m:r>
                                            <a:rPr lang="zh-CN" altLang="en-US" i="1">
                                              <a:solidFill>
                                                <a:srgbClr val="000000"/>
                                              </a:solidFill>
                                              <a:latin typeface="Cambria Math" panose="02040503050406030204" pitchFamily="18" charset="0"/>
                                            </a:rPr>
                                            <m:t>𝐡</m:t>
                                          </m:r>
                                        </m:e>
                                        <m:sub>
                                          <m:r>
                                            <a:rPr lang="zh-CN" altLang="en-US" i="1">
                                              <a:solidFill>
                                                <a:srgbClr val="000000"/>
                                              </a:solidFill>
                                              <a:latin typeface="Cambria Math" panose="02040503050406030204" pitchFamily="18" charset="0"/>
                                            </a:rPr>
                                            <m:t>1</m:t>
                                          </m:r>
                                        </m:sub>
                                      </m:sSub>
                                    </m:e>
                                  </m:mr>
                                  <m:mr>
                                    <m:e>
                                      <m:r>
                                        <a:rPr lang="zh-CN" altLang="en-US" i="1">
                                          <a:solidFill>
                                            <a:srgbClr val="000000"/>
                                          </a:solidFill>
                                          <a:latin typeface="Cambria Math" panose="02040503050406030204" pitchFamily="18" charset="0"/>
                                        </a:rPr>
                                        <m:t>⋮</m:t>
                                      </m:r>
                                    </m:e>
                                  </m:mr>
                                  <m:mr>
                                    <m:e>
                                      <m:sSub>
                                        <m:sSubPr>
                                          <m:ctrlPr>
                                            <a:rPr lang="zh-CN" altLang="en-US" i="1">
                                              <a:solidFill>
                                                <a:srgbClr val="000000"/>
                                              </a:solidFill>
                                              <a:latin typeface="Cambria Math" panose="02040503050406030204" pitchFamily="18" charset="0"/>
                                            </a:rPr>
                                          </m:ctrlPr>
                                        </m:sSubPr>
                                        <m:e>
                                          <m:r>
                                            <a:rPr lang="zh-CN" altLang="en-US" i="1">
                                              <a:solidFill>
                                                <a:srgbClr val="000000"/>
                                              </a:solidFill>
                                              <a:latin typeface="Cambria Math" panose="02040503050406030204" pitchFamily="18" charset="0"/>
                                            </a:rPr>
                                            <m:t>𝐡</m:t>
                                          </m:r>
                                        </m:e>
                                        <m:sub>
                                          <m:r>
                                            <a:rPr lang="zh-CN" altLang="en-US" i="1">
                                              <a:solidFill>
                                                <a:srgbClr val="000000"/>
                                              </a:solidFill>
                                              <a:latin typeface="Cambria Math" panose="02040503050406030204" pitchFamily="18" charset="0"/>
                                            </a:rPr>
                                            <m:t>h</m:t>
                                          </m:r>
                                        </m:sub>
                                      </m:sSub>
                                    </m:e>
                                  </m:mr>
                                </m:m>
                              </m:e>
                            </m:d>
                            <m:r>
                              <a:rPr lang="zh-CN" altLang="en-US" i="1">
                                <a:solidFill>
                                  <a:srgbClr val="000000"/>
                                </a:solidFill>
                                <a:latin typeface="Cambria Math" panose="02040503050406030204" pitchFamily="18" charset="0"/>
                              </a:rPr>
                              <m:t>∈</m:t>
                            </m:r>
                            <m:sSup>
                              <m:sSupPr>
                                <m:ctrlPr>
                                  <a:rPr lang="zh-CN" altLang="en-US" i="1">
                                    <a:solidFill>
                                      <a:srgbClr val="000000"/>
                                    </a:solidFill>
                                    <a:latin typeface="Cambria Math" panose="02040503050406030204" pitchFamily="18" charset="0"/>
                                  </a:rPr>
                                </m:ctrlPr>
                              </m:sSupPr>
                              <m:e>
                                <m:r>
                                  <a:rPr lang="zh-CN" altLang="en-US" i="1">
                                    <a:solidFill>
                                      <a:srgbClr val="000000"/>
                                    </a:solidFill>
                                    <a:latin typeface="Cambria Math" panose="02040503050406030204" pitchFamily="18" charset="0"/>
                                  </a:rPr>
                                  <m:t>ℝ</m:t>
                                </m:r>
                              </m:e>
                              <m:sup>
                                <m:sSub>
                                  <m:sSubPr>
                                    <m:ctrlPr>
                                      <a:rPr lang="zh-CN" altLang="en-US" i="1">
                                        <a:solidFill>
                                          <a:srgbClr val="000000"/>
                                        </a:solidFill>
                                        <a:latin typeface="Cambria Math" panose="02040503050406030204" pitchFamily="18" charset="0"/>
                                      </a:rPr>
                                    </m:ctrlPr>
                                  </m:sSubPr>
                                  <m:e>
                                    <m:r>
                                      <a:rPr lang="zh-CN" altLang="en-US" i="1">
                                        <a:solidFill>
                                          <a:srgbClr val="000000"/>
                                        </a:solidFill>
                                        <a:latin typeface="Cambria Math" panose="02040503050406030204" pitchFamily="18" charset="0"/>
                                      </a:rPr>
                                      <m:t>𝑝</m:t>
                                    </m:r>
                                  </m:e>
                                  <m:sub>
                                    <m:r>
                                      <a:rPr lang="zh-CN" altLang="en-US" i="1">
                                        <a:solidFill>
                                          <a:srgbClr val="000000"/>
                                        </a:solidFill>
                                        <a:latin typeface="Cambria Math" panose="02040503050406030204" pitchFamily="18" charset="0"/>
                                      </a:rPr>
                                      <m:t>𝑜</m:t>
                                    </m:r>
                                  </m:sub>
                                </m:sSub>
                              </m:sup>
                            </m:sSup>
                            <m:r>
                              <a:rPr lang="zh-CN" altLang="en-US" i="1">
                                <a:solidFill>
                                  <a:srgbClr val="000000"/>
                                </a:solidFill>
                                <a:latin typeface="Cambria Math" panose="02040503050406030204" pitchFamily="18" charset="0"/>
                              </a:rPr>
                              <m:t>.</m:t>
                            </m:r>
                          </m:e>
                        </m:mr>
                      </m:m>
                    </m:oMath>
                  </m:oMathPara>
                </a14:m>
                <a:endParaRPr lang="zh-CN" altLang="en-US" dirty="0"/>
              </a:p>
            </p:txBody>
          </p:sp>
        </mc:Choice>
        <mc:Fallback xmlns="">
          <p:sp>
            <p:nvSpPr>
              <p:cNvPr id="17" name="对象 16">
                <a:extLst>
                  <a:ext uri="{FF2B5EF4-FFF2-40B4-BE49-F238E27FC236}">
                    <a16:creationId xmlns:a16="http://schemas.microsoft.com/office/drawing/2014/main" id="{B747CE75-9962-4334-B5E8-5F7FCF33A77F}"/>
                  </a:ext>
                </a:extLst>
              </p:cNvPr>
              <p:cNvSpPr txBox="1">
                <a:spLocks noRot="1" noChangeAspect="1" noMove="1" noResize="1" noEditPoints="1" noAdjustHandles="1" noChangeArrowheads="1" noChangeShapeType="1" noTextEdit="1"/>
              </p:cNvSpPr>
              <p:nvPr/>
            </p:nvSpPr>
            <p:spPr>
              <a:xfrm>
                <a:off x="6546007" y="2296662"/>
                <a:ext cx="1496362" cy="1074311"/>
              </a:xfrm>
              <a:prstGeom prst="rect">
                <a:avLst/>
              </a:prstGeom>
              <a:blipFill>
                <a:blip r:embed="rId7"/>
                <a:stretch>
                  <a:fillRect/>
                </a:stretch>
              </a:blipFill>
            </p:spPr>
            <p:txBody>
              <a:bodyPr/>
              <a:lstStyle/>
              <a:p>
                <a:r>
                  <a:rPr lang="zh-CN" altLang="en-US">
                    <a:noFill/>
                  </a:rPr>
                  <a:t> </a:t>
                </a:r>
              </a:p>
            </p:txBody>
          </p:sp>
        </mc:Fallback>
      </mc:AlternateContent>
      <p:cxnSp>
        <p:nvCxnSpPr>
          <p:cNvPr id="19" name="直接箭头连接符 18">
            <a:extLst>
              <a:ext uri="{FF2B5EF4-FFF2-40B4-BE49-F238E27FC236}">
                <a16:creationId xmlns:a16="http://schemas.microsoft.com/office/drawing/2014/main" id="{E96A2F4D-4F75-424D-B191-3BC47BECEE12}"/>
              </a:ext>
            </a:extLst>
          </p:cNvPr>
          <p:cNvCxnSpPr/>
          <p:nvPr/>
        </p:nvCxnSpPr>
        <p:spPr>
          <a:xfrm flipH="1" flipV="1">
            <a:off x="827584" y="3088085"/>
            <a:ext cx="2016224" cy="55693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2" name="直接箭头连接符 21">
            <a:extLst>
              <a:ext uri="{FF2B5EF4-FFF2-40B4-BE49-F238E27FC236}">
                <a16:creationId xmlns:a16="http://schemas.microsoft.com/office/drawing/2014/main" id="{315740C7-3D88-469F-B2B0-59E0A3E281F4}"/>
              </a:ext>
            </a:extLst>
          </p:cNvPr>
          <p:cNvCxnSpPr>
            <a:cxnSpLocks/>
          </p:cNvCxnSpPr>
          <p:nvPr/>
        </p:nvCxnSpPr>
        <p:spPr>
          <a:xfrm>
            <a:off x="5076056" y="2780928"/>
            <a:ext cx="1368152"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graphicFrame>
        <p:nvGraphicFramePr>
          <p:cNvPr id="2" name="对象 1">
            <a:extLst>
              <a:ext uri="{FF2B5EF4-FFF2-40B4-BE49-F238E27FC236}">
                <a16:creationId xmlns:a16="http://schemas.microsoft.com/office/drawing/2014/main" id="{AAF8F4F5-3A9C-43AA-84DC-7CDC23804183}"/>
              </a:ext>
            </a:extLst>
          </p:cNvPr>
          <p:cNvGraphicFramePr>
            <a:graphicFrameLocks noChangeAspect="1"/>
          </p:cNvGraphicFramePr>
          <p:nvPr>
            <p:extLst>
              <p:ext uri="{D42A27DB-BD31-4B8C-83A1-F6EECF244321}">
                <p14:modId xmlns:p14="http://schemas.microsoft.com/office/powerpoint/2010/main" val="404749670"/>
              </p:ext>
            </p:extLst>
          </p:nvPr>
        </p:nvGraphicFramePr>
        <p:xfrm>
          <a:off x="6146800" y="3327400"/>
          <a:ext cx="914400" cy="198438"/>
        </p:xfrm>
        <a:graphic>
          <a:graphicData uri="http://schemas.openxmlformats.org/presentationml/2006/ole">
            <mc:AlternateContent xmlns:mc="http://schemas.openxmlformats.org/markup-compatibility/2006">
              <mc:Choice xmlns:v="urn:schemas-microsoft-com:vml" Requires="v">
                <p:oleObj spid="_x0000_s8196" name="Equation" r:id="rId8" imgW="914400" imgH="198720" progId="Equation.DSMT4">
                  <p:embed/>
                </p:oleObj>
              </mc:Choice>
              <mc:Fallback>
                <p:oleObj name="Equation" r:id="rId8" imgW="914400" imgH="198720" progId="Equation.DSMT4">
                  <p:embed/>
                  <p:pic>
                    <p:nvPicPr>
                      <p:cNvPr id="0" name=""/>
                      <p:cNvPicPr/>
                      <p:nvPr/>
                    </p:nvPicPr>
                    <p:blipFill>
                      <a:blip r:embed="rId9"/>
                      <a:stretch>
                        <a:fillRect/>
                      </a:stretch>
                    </p:blipFill>
                    <p:spPr>
                      <a:xfrm>
                        <a:off x="6146800" y="3327400"/>
                        <a:ext cx="914400" cy="198438"/>
                      </a:xfrm>
                      <a:prstGeom prst="rect">
                        <a:avLst/>
                      </a:prstGeom>
                    </p:spPr>
                  </p:pic>
                </p:oleObj>
              </mc:Fallback>
            </mc:AlternateContent>
          </a:graphicData>
        </a:graphic>
      </p:graphicFrame>
    </p:spTree>
    <p:extLst>
      <p:ext uri="{BB962C8B-B14F-4D97-AF65-F5344CB8AC3E}">
        <p14:creationId xmlns:p14="http://schemas.microsoft.com/office/powerpoint/2010/main" val="2962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4654872" cy="400110"/>
          </a:xfrm>
          <a:prstGeom prst="rect">
            <a:avLst/>
          </a:prstGeom>
          <a:noFill/>
        </p:spPr>
        <p:txBody>
          <a:bodyPr wrap="square" rtlCol="0">
            <a:spAutoFit/>
          </a:bodyPr>
          <a:lstStyle/>
          <a:p>
            <a:r>
              <a:rPr lang="zh-CN" altLang="en-US" sz="2000" b="1" dirty="0">
                <a:latin typeface="Arial" panose="020B0604020202020204" pitchFamily="34" charset="0"/>
                <a:ea typeface="微软雅黑" panose="020B0503020204020204" pitchFamily="34" charset="-122"/>
                <a:cs typeface="Arial" panose="020B0604020202020204" pitchFamily="34" charset="0"/>
              </a:rPr>
              <a:t>多头注意力</a:t>
            </a: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25</a:t>
            </a:fld>
            <a:endParaRPr lang="zh-CN" altLang="en-US">
              <a:latin typeface="Arial" panose="020B0604020202020204" pitchFamily="34" charset="0"/>
              <a:ea typeface="微软雅黑" panose="020B0503020204020204" pitchFamily="34" charset="-122"/>
            </a:endParaRPr>
          </a:p>
        </p:txBody>
      </p:sp>
      <p:sp>
        <p:nvSpPr>
          <p:cNvPr id="18" name="文本框 17">
            <a:extLst>
              <a:ext uri="{FF2B5EF4-FFF2-40B4-BE49-F238E27FC236}">
                <a16:creationId xmlns:a16="http://schemas.microsoft.com/office/drawing/2014/main" id="{79D2E8FB-4F84-4B08-995E-8FD6D97A2A63}"/>
              </a:ext>
            </a:extLst>
          </p:cNvPr>
          <p:cNvSpPr txBox="1"/>
          <p:nvPr/>
        </p:nvSpPr>
        <p:spPr>
          <a:xfrm>
            <a:off x="2483768" y="4582869"/>
            <a:ext cx="4610100" cy="646331"/>
          </a:xfrm>
          <a:prstGeom prst="rect">
            <a:avLst/>
          </a:prstGeom>
          <a:noFill/>
        </p:spPr>
        <p:txBody>
          <a:bodyPr wrap="square">
            <a:spAutoFit/>
          </a:bodyPr>
          <a:lstStyle/>
          <a:p>
            <a:r>
              <a:rPr lang="zh-CN" altLang="en-US" dirty="0"/>
              <a:t>人工智能</a:t>
            </a:r>
            <a:r>
              <a:rPr lang="zh-CN" altLang="en-US" b="0" i="0" dirty="0">
                <a:solidFill>
                  <a:srgbClr val="202122"/>
                </a:solidFill>
                <a:effectLst/>
                <a:latin typeface="Arial" panose="020B0604020202020204" pitchFamily="34" charset="0"/>
              </a:rPr>
              <a:t>指由人制造出来的机器所表现出来的</a:t>
            </a:r>
            <a:r>
              <a:rPr lang="zh-CN" altLang="en-US" dirty="0">
                <a:solidFill>
                  <a:srgbClr val="202122"/>
                </a:solidFill>
                <a:latin typeface="Arial" panose="020B0604020202020204" pitchFamily="34" charset="0"/>
              </a:rPr>
              <a:t>智慧</a:t>
            </a:r>
            <a:endParaRPr lang="en-US" altLang="zh-CN" dirty="0">
              <a:solidFill>
                <a:srgbClr val="202122"/>
              </a:solidFill>
              <a:latin typeface="Arial" panose="020B0604020202020204" pitchFamily="34" charset="0"/>
            </a:endParaRPr>
          </a:p>
        </p:txBody>
      </p:sp>
      <p:pic>
        <p:nvPicPr>
          <p:cNvPr id="20" name="图片 19">
            <a:extLst>
              <a:ext uri="{FF2B5EF4-FFF2-40B4-BE49-F238E27FC236}">
                <a16:creationId xmlns:a16="http://schemas.microsoft.com/office/drawing/2014/main" id="{3DA864A3-609C-47D4-9740-23F828D28220}"/>
              </a:ext>
            </a:extLst>
          </p:cNvPr>
          <p:cNvPicPr>
            <a:picLocks noChangeAspect="1"/>
          </p:cNvPicPr>
          <p:nvPr/>
        </p:nvPicPr>
        <p:blipFill>
          <a:blip r:embed="rId4"/>
          <a:stretch>
            <a:fillRect/>
          </a:stretch>
        </p:blipFill>
        <p:spPr>
          <a:xfrm>
            <a:off x="2338666" y="2059195"/>
            <a:ext cx="4466667" cy="2361905"/>
          </a:xfrm>
          <a:prstGeom prst="rect">
            <a:avLst/>
          </a:prstGeom>
        </p:spPr>
      </p:pic>
      <p:sp>
        <p:nvSpPr>
          <p:cNvPr id="3" name="矩形 2">
            <a:extLst>
              <a:ext uri="{FF2B5EF4-FFF2-40B4-BE49-F238E27FC236}">
                <a16:creationId xmlns:a16="http://schemas.microsoft.com/office/drawing/2014/main" id="{B5D3D713-B103-4F11-AE9E-758AAB0FA821}"/>
              </a:ext>
            </a:extLst>
          </p:cNvPr>
          <p:cNvSpPr/>
          <p:nvPr/>
        </p:nvSpPr>
        <p:spPr>
          <a:xfrm>
            <a:off x="2843808" y="3050063"/>
            <a:ext cx="792088" cy="144016"/>
          </a:xfrm>
          <a:prstGeom prst="rect">
            <a:avLst/>
          </a:prstGeom>
          <a:solidFill>
            <a:srgbClr val="66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t>名词</a:t>
            </a:r>
          </a:p>
        </p:txBody>
      </p:sp>
      <p:sp>
        <p:nvSpPr>
          <p:cNvPr id="21" name="矩形 20">
            <a:extLst>
              <a:ext uri="{FF2B5EF4-FFF2-40B4-BE49-F238E27FC236}">
                <a16:creationId xmlns:a16="http://schemas.microsoft.com/office/drawing/2014/main" id="{6C9437E5-6EE8-4045-821A-8EEC38FC0482}"/>
              </a:ext>
            </a:extLst>
          </p:cNvPr>
          <p:cNvSpPr/>
          <p:nvPr/>
        </p:nvSpPr>
        <p:spPr>
          <a:xfrm>
            <a:off x="5498978" y="3064029"/>
            <a:ext cx="792088" cy="144016"/>
          </a:xfrm>
          <a:prstGeom prst="rect">
            <a:avLst/>
          </a:prstGeom>
          <a:solidFill>
            <a:srgbClr val="66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t>动词</a:t>
            </a:r>
          </a:p>
        </p:txBody>
      </p:sp>
      <p:sp>
        <p:nvSpPr>
          <p:cNvPr id="23" name="文本框 22">
            <a:extLst>
              <a:ext uri="{FF2B5EF4-FFF2-40B4-BE49-F238E27FC236}">
                <a16:creationId xmlns:a16="http://schemas.microsoft.com/office/drawing/2014/main" id="{71292191-3E27-4A96-8FEE-60D013FC6071}"/>
              </a:ext>
            </a:extLst>
          </p:cNvPr>
          <p:cNvSpPr txBox="1"/>
          <p:nvPr/>
        </p:nvSpPr>
        <p:spPr>
          <a:xfrm>
            <a:off x="971600" y="2282112"/>
            <a:ext cx="1800703" cy="646331"/>
          </a:xfrm>
          <a:prstGeom prst="rect">
            <a:avLst/>
          </a:prstGeom>
          <a:noFill/>
        </p:spPr>
        <p:txBody>
          <a:bodyPr wrap="square">
            <a:spAutoFit/>
          </a:bodyPr>
          <a:lstStyle/>
          <a:p>
            <a:r>
              <a:rPr lang="zh-CN" altLang="en-US" dirty="0"/>
              <a:t>人工，智能</a:t>
            </a:r>
            <a:r>
              <a:rPr lang="zh-CN" altLang="en-US" dirty="0">
                <a:solidFill>
                  <a:srgbClr val="202122"/>
                </a:solidFill>
                <a:latin typeface="Arial" panose="020B0604020202020204" pitchFamily="34" charset="0"/>
              </a:rPr>
              <a:t>，</a:t>
            </a:r>
            <a:r>
              <a:rPr lang="zh-CN" altLang="en-US" b="0" i="0" dirty="0">
                <a:solidFill>
                  <a:srgbClr val="202122"/>
                </a:solidFill>
                <a:effectLst/>
                <a:latin typeface="Arial" panose="020B0604020202020204" pitchFamily="34" charset="0"/>
              </a:rPr>
              <a:t>人，机器，</a:t>
            </a:r>
            <a:r>
              <a:rPr lang="zh-CN" altLang="en-US" dirty="0">
                <a:solidFill>
                  <a:srgbClr val="202122"/>
                </a:solidFill>
                <a:latin typeface="Arial" panose="020B0604020202020204" pitchFamily="34" charset="0"/>
              </a:rPr>
              <a:t>智慧</a:t>
            </a:r>
            <a:endParaRPr lang="en-US" altLang="zh-CN" dirty="0">
              <a:solidFill>
                <a:srgbClr val="202122"/>
              </a:solidFill>
              <a:latin typeface="Arial" panose="020B0604020202020204" pitchFamily="34" charset="0"/>
            </a:endParaRPr>
          </a:p>
        </p:txBody>
      </p:sp>
      <p:sp>
        <p:nvSpPr>
          <p:cNvPr id="24" name="文本框 23">
            <a:extLst>
              <a:ext uri="{FF2B5EF4-FFF2-40B4-BE49-F238E27FC236}">
                <a16:creationId xmlns:a16="http://schemas.microsoft.com/office/drawing/2014/main" id="{63E13FED-CA80-4DEA-8500-C569BF453395}"/>
              </a:ext>
            </a:extLst>
          </p:cNvPr>
          <p:cNvSpPr txBox="1"/>
          <p:nvPr/>
        </p:nvSpPr>
        <p:spPr>
          <a:xfrm>
            <a:off x="6154157" y="2278416"/>
            <a:ext cx="1879421" cy="646331"/>
          </a:xfrm>
          <a:prstGeom prst="rect">
            <a:avLst/>
          </a:prstGeom>
          <a:noFill/>
        </p:spPr>
        <p:txBody>
          <a:bodyPr wrap="square">
            <a:spAutoFit/>
          </a:bodyPr>
          <a:lstStyle/>
          <a:p>
            <a:r>
              <a:rPr lang="zh-CN" altLang="en-US" b="0" i="0" dirty="0">
                <a:solidFill>
                  <a:srgbClr val="202122"/>
                </a:solidFill>
                <a:effectLst/>
                <a:latin typeface="Arial" panose="020B0604020202020204" pitchFamily="34" charset="0"/>
              </a:rPr>
              <a:t>制造出来，表现出来</a:t>
            </a:r>
            <a:endParaRPr lang="en-US" altLang="zh-CN" dirty="0">
              <a:solidFill>
                <a:srgbClr val="202122"/>
              </a:solidFill>
              <a:latin typeface="Arial" panose="020B0604020202020204" pitchFamily="34" charset="0"/>
            </a:endParaRPr>
          </a:p>
        </p:txBody>
      </p:sp>
      <p:sp>
        <p:nvSpPr>
          <p:cNvPr id="9" name="文本框 8">
            <a:extLst>
              <a:ext uri="{FF2B5EF4-FFF2-40B4-BE49-F238E27FC236}">
                <a16:creationId xmlns:a16="http://schemas.microsoft.com/office/drawing/2014/main" id="{BD4672AF-713A-44B7-BC7E-DF57D05CEFD0}"/>
              </a:ext>
            </a:extLst>
          </p:cNvPr>
          <p:cNvSpPr txBox="1"/>
          <p:nvPr/>
        </p:nvSpPr>
        <p:spPr>
          <a:xfrm>
            <a:off x="827584" y="1156102"/>
            <a:ext cx="6266284" cy="369332"/>
          </a:xfrm>
          <a:prstGeom prst="rect">
            <a:avLst/>
          </a:prstGeom>
          <a:noFill/>
        </p:spPr>
        <p:txBody>
          <a:bodyPr wrap="square" rtlCol="0">
            <a:spAutoFit/>
          </a:bodyPr>
          <a:lstStyle/>
          <a:p>
            <a:r>
              <a:rPr lang="zh-CN" altLang="en-US" dirty="0"/>
              <a:t>有关多头注意力的理解：神经网络从不同的角度挖掘信息</a:t>
            </a:r>
          </a:p>
        </p:txBody>
      </p:sp>
    </p:spTree>
    <p:extLst>
      <p:ext uri="{BB962C8B-B14F-4D97-AF65-F5344CB8AC3E}">
        <p14:creationId xmlns:p14="http://schemas.microsoft.com/office/powerpoint/2010/main" val="22212077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5446960" cy="400110"/>
          </a:xfrm>
          <a:prstGeom prst="rect">
            <a:avLst/>
          </a:prstGeom>
          <a:noFill/>
        </p:spPr>
        <p:txBody>
          <a:bodyPr wrap="square" rtlCol="0">
            <a:spAutoFit/>
          </a:bodyPr>
          <a:lstStyle/>
          <a:p>
            <a:r>
              <a:rPr lang="zh-CN" altLang="en-US" sz="2000" b="1" dirty="0">
                <a:latin typeface="Arial" panose="020B0604020202020204" pitchFamily="34" charset="0"/>
                <a:ea typeface="微软雅黑" panose="020B0503020204020204" pitchFamily="34" charset="-122"/>
                <a:cs typeface="Arial" panose="020B0604020202020204" pitchFamily="34" charset="0"/>
              </a:rPr>
              <a:t>对比卷积神经网络、循环神经网络和自注意力</a:t>
            </a: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26</a:t>
            </a:fld>
            <a:endParaRPr lang="zh-CN" altLang="en-US" dirty="0">
              <a:latin typeface="Arial" panose="020B0604020202020204" pitchFamily="34" charset="0"/>
              <a:ea typeface="微软雅黑" panose="020B0503020204020204" pitchFamily="34" charset="-122"/>
            </a:endParaRPr>
          </a:p>
        </p:txBody>
      </p:sp>
      <p:pic>
        <p:nvPicPr>
          <p:cNvPr id="3" name="图片 2">
            <a:extLst>
              <a:ext uri="{FF2B5EF4-FFF2-40B4-BE49-F238E27FC236}">
                <a16:creationId xmlns:a16="http://schemas.microsoft.com/office/drawing/2014/main" id="{0D58739D-2BA5-46F5-B38E-0BB60BEF67E3}"/>
              </a:ext>
            </a:extLst>
          </p:cNvPr>
          <p:cNvPicPr>
            <a:picLocks noChangeAspect="1"/>
          </p:cNvPicPr>
          <p:nvPr/>
        </p:nvPicPr>
        <p:blipFill>
          <a:blip r:embed="rId4"/>
          <a:stretch>
            <a:fillRect/>
          </a:stretch>
        </p:blipFill>
        <p:spPr>
          <a:xfrm>
            <a:off x="491047" y="1092137"/>
            <a:ext cx="8161905" cy="4857143"/>
          </a:xfrm>
          <a:prstGeom prst="rect">
            <a:avLst/>
          </a:prstGeom>
        </p:spPr>
      </p:pic>
      <p:sp>
        <p:nvSpPr>
          <p:cNvPr id="17" name="文本框 16">
            <a:extLst>
              <a:ext uri="{FF2B5EF4-FFF2-40B4-BE49-F238E27FC236}">
                <a16:creationId xmlns:a16="http://schemas.microsoft.com/office/drawing/2014/main" id="{FAAAB3DF-A2FB-4DFC-AFA8-FE78A50FB613}"/>
              </a:ext>
            </a:extLst>
          </p:cNvPr>
          <p:cNvSpPr txBox="1"/>
          <p:nvPr/>
        </p:nvSpPr>
        <p:spPr>
          <a:xfrm>
            <a:off x="6444208" y="5003884"/>
            <a:ext cx="2539702" cy="369332"/>
          </a:xfrm>
          <a:prstGeom prst="rect">
            <a:avLst/>
          </a:prstGeom>
          <a:noFill/>
        </p:spPr>
        <p:txBody>
          <a:bodyPr wrap="square">
            <a:spAutoFit/>
          </a:bodyPr>
          <a:lstStyle/>
          <a:p>
            <a:r>
              <a:rPr lang="zh-CN" altLang="en-US" dirty="0"/>
              <a:t>并行计算和</a:t>
            </a:r>
            <a:endParaRPr lang="en-US" altLang="zh-CN" dirty="0"/>
          </a:p>
        </p:txBody>
      </p:sp>
      <p:sp>
        <p:nvSpPr>
          <p:cNvPr id="7" name="文本框 6">
            <a:extLst>
              <a:ext uri="{FF2B5EF4-FFF2-40B4-BE49-F238E27FC236}">
                <a16:creationId xmlns:a16="http://schemas.microsoft.com/office/drawing/2014/main" id="{F2A84FFE-9493-4167-9314-5B8869F13B13}"/>
              </a:ext>
            </a:extLst>
          </p:cNvPr>
          <p:cNvSpPr txBox="1"/>
          <p:nvPr/>
        </p:nvSpPr>
        <p:spPr>
          <a:xfrm>
            <a:off x="6444208" y="4581128"/>
            <a:ext cx="2191792" cy="369332"/>
          </a:xfrm>
          <a:prstGeom prst="rect">
            <a:avLst/>
          </a:prstGeom>
          <a:noFill/>
        </p:spPr>
        <p:txBody>
          <a:bodyPr wrap="square" rtlCol="0">
            <a:spAutoFit/>
          </a:bodyPr>
          <a:lstStyle/>
          <a:p>
            <a:r>
              <a:rPr lang="zh-CN" altLang="en-US" dirty="0"/>
              <a:t>长序列计算慢</a:t>
            </a:r>
          </a:p>
        </p:txBody>
      </p:sp>
      <p:sp>
        <p:nvSpPr>
          <p:cNvPr id="18" name="文本框 17">
            <a:extLst>
              <a:ext uri="{FF2B5EF4-FFF2-40B4-BE49-F238E27FC236}">
                <a16:creationId xmlns:a16="http://schemas.microsoft.com/office/drawing/2014/main" id="{D9F9D740-F40A-4932-B0DD-83D398FF5526}"/>
              </a:ext>
            </a:extLst>
          </p:cNvPr>
          <p:cNvSpPr txBox="1"/>
          <p:nvPr/>
        </p:nvSpPr>
        <p:spPr>
          <a:xfrm>
            <a:off x="6444208" y="5426640"/>
            <a:ext cx="2242592" cy="369332"/>
          </a:xfrm>
          <a:prstGeom prst="rect">
            <a:avLst/>
          </a:prstGeom>
          <a:noFill/>
        </p:spPr>
        <p:txBody>
          <a:bodyPr wrap="square">
            <a:spAutoFit/>
          </a:bodyPr>
          <a:lstStyle/>
          <a:p>
            <a:r>
              <a:rPr lang="zh-CN" altLang="en-US" dirty="0"/>
              <a:t>最短的最大路径长度</a:t>
            </a:r>
          </a:p>
        </p:txBody>
      </p:sp>
      <p:sp>
        <p:nvSpPr>
          <p:cNvPr id="11" name="文本框 10">
            <a:extLst>
              <a:ext uri="{FF2B5EF4-FFF2-40B4-BE49-F238E27FC236}">
                <a16:creationId xmlns:a16="http://schemas.microsoft.com/office/drawing/2014/main" id="{2FAE946B-0972-4B8B-8449-EBD53AD9BE14}"/>
              </a:ext>
            </a:extLst>
          </p:cNvPr>
          <p:cNvSpPr txBox="1"/>
          <p:nvPr/>
        </p:nvSpPr>
        <p:spPr>
          <a:xfrm>
            <a:off x="5004048" y="3861048"/>
            <a:ext cx="3682752" cy="2374652"/>
          </a:xfrm>
          <a:prstGeom prst="rect">
            <a:avLst/>
          </a:prstGeom>
          <a:noFill/>
          <a:ln>
            <a:solidFill>
              <a:schemeClr val="accent2"/>
            </a:solidFill>
          </a:ln>
        </p:spPr>
        <p:txBody>
          <a:bodyPr wrap="square" rtlCol="0">
            <a:spAutoFit/>
          </a:bodyPr>
          <a:lstStyle/>
          <a:p>
            <a:endParaRPr lang="zh-CN" altLang="en-US" dirty="0"/>
          </a:p>
        </p:txBody>
      </p:sp>
    </p:spTree>
    <p:extLst>
      <p:ext uri="{BB962C8B-B14F-4D97-AF65-F5344CB8AC3E}">
        <p14:creationId xmlns:p14="http://schemas.microsoft.com/office/powerpoint/2010/main" val="42593249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4654872" cy="400110"/>
          </a:xfrm>
          <a:prstGeom prst="rect">
            <a:avLst/>
          </a:prstGeom>
          <a:noFill/>
        </p:spPr>
        <p:txBody>
          <a:bodyPr wrap="square" rtlCol="0">
            <a:spAutoFit/>
          </a:bodyPr>
          <a:lstStyle/>
          <a:p>
            <a:r>
              <a:rPr lang="en-US" altLang="zh-CN" sz="2000" b="1" dirty="0">
                <a:latin typeface="Arial" panose="020B0604020202020204" pitchFamily="34" charset="0"/>
                <a:ea typeface="微软雅黑" panose="020B0503020204020204" pitchFamily="34" charset="-122"/>
                <a:cs typeface="Arial" panose="020B0604020202020204" pitchFamily="34" charset="0"/>
              </a:rPr>
              <a:t>Transformer</a:t>
            </a:r>
            <a:endParaRPr lang="zh-CN" altLang="en-US" sz="2000" b="1" dirty="0">
              <a:latin typeface="Arial" panose="020B0604020202020204" pitchFamily="34" charset="0"/>
              <a:ea typeface="微软雅黑" panose="020B0503020204020204" pitchFamily="34" charset="-122"/>
              <a:cs typeface="Arial" panose="020B0604020202020204" pitchFamily="34" charset="0"/>
            </a:endParaRP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27</a:t>
            </a:fld>
            <a:endParaRPr lang="zh-CN" altLang="en-US">
              <a:latin typeface="Arial" panose="020B0604020202020204" pitchFamily="34" charset="0"/>
              <a:ea typeface="微软雅黑" panose="020B0503020204020204" pitchFamily="34" charset="-122"/>
            </a:endParaRPr>
          </a:p>
        </p:txBody>
      </p:sp>
      <p:pic>
        <p:nvPicPr>
          <p:cNvPr id="6" name="图片 5">
            <a:extLst>
              <a:ext uri="{FF2B5EF4-FFF2-40B4-BE49-F238E27FC236}">
                <a16:creationId xmlns:a16="http://schemas.microsoft.com/office/drawing/2014/main" id="{F497A4A2-A92E-4499-B489-56FD77E67B0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08281" y="1135374"/>
            <a:ext cx="3396167" cy="5029930"/>
          </a:xfrm>
          <a:prstGeom prst="rect">
            <a:avLst/>
          </a:prstGeom>
        </p:spPr>
      </p:pic>
      <p:sp>
        <p:nvSpPr>
          <p:cNvPr id="7" name="文本框 6">
            <a:extLst>
              <a:ext uri="{FF2B5EF4-FFF2-40B4-BE49-F238E27FC236}">
                <a16:creationId xmlns:a16="http://schemas.microsoft.com/office/drawing/2014/main" id="{063ED3DE-C863-42D9-BE18-3DBA4E72B2D5}"/>
              </a:ext>
            </a:extLst>
          </p:cNvPr>
          <p:cNvSpPr txBox="1"/>
          <p:nvPr/>
        </p:nvSpPr>
        <p:spPr>
          <a:xfrm>
            <a:off x="495300" y="1196752"/>
            <a:ext cx="4076700" cy="1477328"/>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t>Transformer</a:t>
            </a:r>
            <a:r>
              <a:rPr lang="zh-CN" altLang="en-US" dirty="0"/>
              <a:t>完全基于注意力机制，没有任何卷积层或循环神经网络层。</a:t>
            </a:r>
            <a:endParaRPr lang="en-US" altLang="zh-CN" dirty="0"/>
          </a:p>
          <a:p>
            <a:pPr marL="285750" indent="-285750">
              <a:buFont typeface="Arial" panose="020B0604020202020204" pitchFamily="34" charset="0"/>
              <a:buChar char="•"/>
            </a:pPr>
            <a:r>
              <a:rPr lang="en-US" altLang="zh-CN" b="0" i="0" dirty="0">
                <a:effectLst/>
                <a:latin typeface="Roboto" panose="02000000000000000000" pitchFamily="2" charset="0"/>
              </a:rPr>
              <a:t>Transformer</a:t>
            </a:r>
            <a:r>
              <a:rPr lang="zh-CN" altLang="en-US" b="0" i="0" dirty="0">
                <a:effectLst/>
                <a:latin typeface="Roboto" panose="02000000000000000000" pitchFamily="2" charset="0"/>
              </a:rPr>
              <a:t>的编码器和解码器是基于自注意力的模块叠加而成的</a:t>
            </a:r>
            <a:endParaRPr lang="en-US" altLang="zh-CN" b="0" i="0" dirty="0">
              <a:effectLst/>
              <a:latin typeface="Roboto" panose="02000000000000000000" pitchFamily="2" charset="0"/>
            </a:endParaRPr>
          </a:p>
          <a:p>
            <a:pPr marL="285750" indent="-285750">
              <a:buFont typeface="Arial" panose="020B0604020202020204" pitchFamily="34" charset="0"/>
              <a:buChar char="•"/>
            </a:pPr>
            <a:endParaRPr lang="zh-CN" altLang="en-US" dirty="0"/>
          </a:p>
        </p:txBody>
      </p:sp>
      <p:sp>
        <p:nvSpPr>
          <p:cNvPr id="20" name="文本框 19">
            <a:extLst>
              <a:ext uri="{FF2B5EF4-FFF2-40B4-BE49-F238E27FC236}">
                <a16:creationId xmlns:a16="http://schemas.microsoft.com/office/drawing/2014/main" id="{8BEEF195-1A34-4FD4-8377-B45179718B62}"/>
              </a:ext>
            </a:extLst>
          </p:cNvPr>
          <p:cNvSpPr txBox="1"/>
          <p:nvPr/>
        </p:nvSpPr>
        <p:spPr>
          <a:xfrm>
            <a:off x="228600" y="2926136"/>
            <a:ext cx="4610100" cy="3139321"/>
          </a:xfrm>
          <a:prstGeom prst="rect">
            <a:avLst/>
          </a:prstGeom>
          <a:noFill/>
        </p:spPr>
        <p:txBody>
          <a:bodyPr wrap="square">
            <a:spAutoFit/>
          </a:bodyPr>
          <a:lstStyle/>
          <a:p>
            <a:r>
              <a:rPr lang="zh-CN" altLang="en-US" b="0" i="0" dirty="0">
                <a:effectLst/>
                <a:latin typeface="Roboto" panose="02000000000000000000" pitchFamily="2" charset="0"/>
              </a:rPr>
              <a:t>每个层都有两个子层（子层表示为</a:t>
            </a:r>
            <a:r>
              <a:rPr lang="en-US" altLang="zh-CN" b="0" i="0" dirty="0">
                <a:effectLst/>
                <a:latin typeface="Roboto" panose="02000000000000000000" pitchFamily="2" charset="0"/>
              </a:rPr>
              <a:t>sublayer</a:t>
            </a:r>
            <a:r>
              <a:rPr lang="zh-CN" altLang="en-US" b="0" i="0" dirty="0">
                <a:effectLst/>
                <a:latin typeface="Roboto" panose="02000000000000000000" pitchFamily="2" charset="0"/>
              </a:rPr>
              <a:t>）。第一个子层是</a:t>
            </a:r>
            <a:r>
              <a:rPr lang="zh-CN" altLang="en-US" b="1" i="1" dirty="0">
                <a:effectLst/>
                <a:latin typeface="Roboto" panose="02000000000000000000" pitchFamily="2" charset="0"/>
              </a:rPr>
              <a:t>多头自注意力</a:t>
            </a:r>
            <a:r>
              <a:rPr lang="zh-CN" altLang="en-US" b="1" i="0" dirty="0">
                <a:effectLst/>
                <a:latin typeface="Roboto" panose="02000000000000000000" pitchFamily="2" charset="0"/>
              </a:rPr>
              <a:t>（</a:t>
            </a:r>
            <a:r>
              <a:rPr lang="en-US" altLang="zh-CN" b="1" i="0" dirty="0">
                <a:effectLst/>
                <a:latin typeface="Roboto" panose="02000000000000000000" pitchFamily="2" charset="0"/>
              </a:rPr>
              <a:t>multi-head self-attention</a:t>
            </a:r>
            <a:r>
              <a:rPr lang="zh-CN" altLang="en-US" b="1" i="0" dirty="0">
                <a:effectLst/>
                <a:latin typeface="Roboto" panose="02000000000000000000" pitchFamily="2" charset="0"/>
              </a:rPr>
              <a:t>）汇聚</a:t>
            </a:r>
            <a:r>
              <a:rPr lang="zh-CN" altLang="en-US" b="0" i="0" dirty="0">
                <a:effectLst/>
                <a:latin typeface="Roboto" panose="02000000000000000000" pitchFamily="2" charset="0"/>
              </a:rPr>
              <a:t>；第二个子层是</a:t>
            </a:r>
            <a:r>
              <a:rPr lang="zh-CN" altLang="en-US" b="1" i="1" dirty="0">
                <a:effectLst/>
                <a:latin typeface="Roboto" panose="02000000000000000000" pitchFamily="2" charset="0"/>
              </a:rPr>
              <a:t>基于位置的前馈网络</a:t>
            </a:r>
            <a:r>
              <a:rPr lang="zh-CN" altLang="en-US" b="1" i="0" dirty="0">
                <a:effectLst/>
                <a:latin typeface="Roboto" panose="02000000000000000000" pitchFamily="2" charset="0"/>
              </a:rPr>
              <a:t>（</a:t>
            </a:r>
            <a:r>
              <a:rPr lang="en-US" altLang="zh-CN" b="1" i="0" dirty="0">
                <a:effectLst/>
                <a:latin typeface="Roboto" panose="02000000000000000000" pitchFamily="2" charset="0"/>
              </a:rPr>
              <a:t>position-wise feed-forward network</a:t>
            </a:r>
            <a:r>
              <a:rPr lang="zh-CN" altLang="en-US" b="1" i="0" dirty="0">
                <a:effectLst/>
                <a:latin typeface="Roboto" panose="02000000000000000000" pitchFamily="2" charset="0"/>
              </a:rPr>
              <a:t>）</a:t>
            </a:r>
            <a:endParaRPr lang="en-US" altLang="zh-CN" b="1" i="0" dirty="0">
              <a:effectLst/>
              <a:latin typeface="Roboto" panose="02000000000000000000" pitchFamily="2" charset="0"/>
            </a:endParaRPr>
          </a:p>
          <a:p>
            <a:endParaRPr lang="en-US" altLang="zh-CN" dirty="0">
              <a:latin typeface="Roboto" panose="02000000000000000000" pitchFamily="2" charset="0"/>
            </a:endParaRPr>
          </a:p>
          <a:p>
            <a:r>
              <a:rPr lang="zh-CN" altLang="en-US" dirty="0">
                <a:latin typeface="Roboto" panose="02000000000000000000" pitchFamily="2" charset="0"/>
              </a:rPr>
              <a:t>加</a:t>
            </a:r>
            <a:r>
              <a:rPr lang="en-US" altLang="zh-CN" dirty="0">
                <a:latin typeface="Roboto" panose="02000000000000000000" pitchFamily="2" charset="0"/>
              </a:rPr>
              <a:t>&amp;</a:t>
            </a:r>
            <a:r>
              <a:rPr lang="zh-CN" altLang="en-US" dirty="0">
                <a:latin typeface="Roboto" panose="02000000000000000000" pitchFamily="2" charset="0"/>
              </a:rPr>
              <a:t>规范化进行</a:t>
            </a:r>
            <a:r>
              <a:rPr lang="zh-CN" altLang="en-US" b="1" dirty="0">
                <a:latin typeface="Roboto" panose="02000000000000000000" pitchFamily="2" charset="0"/>
              </a:rPr>
              <a:t>残差连接</a:t>
            </a:r>
            <a:r>
              <a:rPr lang="zh-CN" altLang="en-US" dirty="0">
                <a:latin typeface="Roboto" panose="02000000000000000000" pitchFamily="2" charset="0"/>
              </a:rPr>
              <a:t>和</a:t>
            </a:r>
            <a:r>
              <a:rPr lang="zh-CN" altLang="en-US" b="1" dirty="0">
                <a:latin typeface="Roboto" panose="02000000000000000000" pitchFamily="2" charset="0"/>
              </a:rPr>
              <a:t>归一化</a:t>
            </a:r>
            <a:r>
              <a:rPr lang="zh-CN" altLang="en-US" dirty="0">
                <a:latin typeface="Roboto" panose="02000000000000000000" pitchFamily="2" charset="0"/>
              </a:rPr>
              <a:t>：</a:t>
            </a:r>
            <a:endParaRPr lang="en-US" altLang="zh-CN" dirty="0">
              <a:latin typeface="Roboto" panose="02000000000000000000" pitchFamily="2" charset="0"/>
            </a:endParaRPr>
          </a:p>
          <a:p>
            <a:pPr marL="285750" indent="-285750">
              <a:buFont typeface="Arial" panose="020B0604020202020204" pitchFamily="34" charset="0"/>
              <a:buChar char="•"/>
            </a:pPr>
            <a:r>
              <a:rPr lang="zh-CN" altLang="en-US" dirty="0">
                <a:latin typeface="Roboto" panose="02000000000000000000" pitchFamily="2" charset="0"/>
              </a:rPr>
              <a:t>加的操作参考率</a:t>
            </a:r>
            <a:r>
              <a:rPr lang="en-US" altLang="zh-CN" dirty="0" err="1">
                <a:latin typeface="Roboto" panose="02000000000000000000" pitchFamily="2" charset="0"/>
              </a:rPr>
              <a:t>ResNet</a:t>
            </a:r>
            <a:r>
              <a:rPr lang="zh-CN" altLang="en-US" dirty="0">
                <a:latin typeface="Roboto" panose="02000000000000000000" pitchFamily="2" charset="0"/>
              </a:rPr>
              <a:t>的残差连接</a:t>
            </a:r>
            <a:endParaRPr lang="en-US" altLang="zh-CN" dirty="0">
              <a:latin typeface="Roboto" panose="02000000000000000000" pitchFamily="2" charset="0"/>
            </a:endParaRPr>
          </a:p>
          <a:p>
            <a:pPr marL="285750" indent="-285750">
              <a:buFont typeface="Arial" panose="020B0604020202020204" pitchFamily="34" charset="0"/>
              <a:buChar char="•"/>
            </a:pPr>
            <a:r>
              <a:rPr lang="zh-CN" altLang="en-US" dirty="0">
                <a:latin typeface="Roboto" panose="02000000000000000000" pitchFamily="2" charset="0"/>
              </a:rPr>
              <a:t>归一化是保证输入数据的分布特征稳定，利用模型收敛，不同于</a:t>
            </a:r>
            <a:r>
              <a:rPr lang="en-US" altLang="zh-CN" dirty="0">
                <a:latin typeface="Roboto" panose="02000000000000000000" pitchFamily="2" charset="0"/>
              </a:rPr>
              <a:t>CV</a:t>
            </a:r>
            <a:r>
              <a:rPr lang="zh-CN" altLang="en-US" dirty="0">
                <a:latin typeface="Roboto" panose="02000000000000000000" pitchFamily="2" charset="0"/>
              </a:rPr>
              <a:t>任务，序列任务中常用的是</a:t>
            </a:r>
            <a:r>
              <a:rPr lang="en-US" altLang="zh-CN" dirty="0">
                <a:latin typeface="Roboto" panose="02000000000000000000" pitchFamily="2" charset="0"/>
              </a:rPr>
              <a:t>Layer-Norm</a:t>
            </a:r>
            <a:r>
              <a:rPr lang="en-US" altLang="zh-CN" baseline="30000" dirty="0">
                <a:latin typeface="Roboto" panose="02000000000000000000" pitchFamily="2" charset="0"/>
              </a:rPr>
              <a:t>*</a:t>
            </a:r>
            <a:endParaRPr lang="zh-CN" altLang="en-US" dirty="0"/>
          </a:p>
        </p:txBody>
      </p:sp>
      <p:sp>
        <p:nvSpPr>
          <p:cNvPr id="11" name="文本框 10">
            <a:extLst>
              <a:ext uri="{FF2B5EF4-FFF2-40B4-BE49-F238E27FC236}">
                <a16:creationId xmlns:a16="http://schemas.microsoft.com/office/drawing/2014/main" id="{67EC1130-8C0D-4EA9-BFE3-C6A3C9E4191C}"/>
              </a:ext>
            </a:extLst>
          </p:cNvPr>
          <p:cNvSpPr txBox="1"/>
          <p:nvPr/>
        </p:nvSpPr>
        <p:spPr>
          <a:xfrm>
            <a:off x="611560" y="6293513"/>
            <a:ext cx="4610100" cy="307777"/>
          </a:xfrm>
          <a:prstGeom prst="rect">
            <a:avLst/>
          </a:prstGeom>
          <a:noFill/>
        </p:spPr>
        <p:txBody>
          <a:bodyPr wrap="square">
            <a:spAutoFit/>
          </a:bodyPr>
          <a:lstStyle/>
          <a:p>
            <a:r>
              <a:rPr lang="en-US" altLang="zh-CN" sz="1400" baseline="30000" dirty="0">
                <a:hlinkClick r:id="rId5"/>
              </a:rPr>
              <a:t>*</a:t>
            </a:r>
            <a:r>
              <a:rPr lang="en-US" altLang="zh-CN" sz="1400" dirty="0">
                <a:hlinkClick r:id="rId5"/>
              </a:rPr>
              <a:t>Batch and Layer Normalization | Pinecone</a:t>
            </a:r>
            <a:endParaRPr lang="zh-CN" altLang="en-US" sz="1400" dirty="0"/>
          </a:p>
        </p:txBody>
      </p:sp>
    </p:spTree>
    <p:extLst>
      <p:ext uri="{BB962C8B-B14F-4D97-AF65-F5344CB8AC3E}">
        <p14:creationId xmlns:p14="http://schemas.microsoft.com/office/powerpoint/2010/main" val="4077240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4654872" cy="400110"/>
          </a:xfrm>
          <a:prstGeom prst="rect">
            <a:avLst/>
          </a:prstGeom>
          <a:noFill/>
        </p:spPr>
        <p:txBody>
          <a:bodyPr wrap="square" rtlCol="0">
            <a:spAutoFit/>
          </a:bodyPr>
          <a:lstStyle/>
          <a:p>
            <a:r>
              <a:rPr lang="en-US" altLang="zh-CN" sz="2000" b="1" dirty="0">
                <a:latin typeface="Arial" panose="020B0604020202020204" pitchFamily="34" charset="0"/>
                <a:ea typeface="微软雅黑" panose="020B0503020204020204" pitchFamily="34" charset="-122"/>
                <a:cs typeface="Arial" panose="020B0604020202020204" pitchFamily="34" charset="0"/>
              </a:rPr>
              <a:t>Transformer</a:t>
            </a:r>
            <a:endParaRPr lang="zh-CN" altLang="en-US" sz="2000" b="1" dirty="0">
              <a:latin typeface="Arial" panose="020B0604020202020204" pitchFamily="34" charset="0"/>
              <a:ea typeface="微软雅黑" panose="020B0503020204020204" pitchFamily="34" charset="-122"/>
              <a:cs typeface="Arial" panose="020B0604020202020204" pitchFamily="34" charset="0"/>
            </a:endParaRP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28</a:t>
            </a:fld>
            <a:endParaRPr lang="zh-CN" altLang="en-US">
              <a:latin typeface="Arial" panose="020B0604020202020204" pitchFamily="34" charset="0"/>
              <a:ea typeface="微软雅黑" panose="020B0503020204020204" pitchFamily="34" charset="-122"/>
            </a:endParaRPr>
          </a:p>
        </p:txBody>
      </p:sp>
      <p:sp>
        <p:nvSpPr>
          <p:cNvPr id="2" name="文本框 1">
            <a:extLst>
              <a:ext uri="{FF2B5EF4-FFF2-40B4-BE49-F238E27FC236}">
                <a16:creationId xmlns:a16="http://schemas.microsoft.com/office/drawing/2014/main" id="{FEDC422A-BE5E-4F9D-9C66-E767C09ED7EB}"/>
              </a:ext>
            </a:extLst>
          </p:cNvPr>
          <p:cNvSpPr txBox="1"/>
          <p:nvPr/>
        </p:nvSpPr>
        <p:spPr>
          <a:xfrm>
            <a:off x="495300" y="1205001"/>
            <a:ext cx="4148708" cy="646331"/>
          </a:xfrm>
          <a:prstGeom prst="rect">
            <a:avLst/>
          </a:prstGeom>
          <a:noFill/>
        </p:spPr>
        <p:txBody>
          <a:bodyPr wrap="square" rtlCol="0">
            <a:spAutoFit/>
          </a:bodyPr>
          <a:lstStyle/>
          <a:p>
            <a:r>
              <a:rPr lang="en-US" altLang="zh-CN" dirty="0"/>
              <a:t>1.</a:t>
            </a:r>
            <a:r>
              <a:rPr lang="zh-CN" altLang="en-US" dirty="0"/>
              <a:t>嵌入层（</a:t>
            </a:r>
            <a:r>
              <a:rPr lang="en-US" altLang="zh-CN" dirty="0"/>
              <a:t>Embedding</a:t>
            </a:r>
            <a:r>
              <a:rPr lang="zh-CN" altLang="en-US" dirty="0"/>
              <a:t>）</a:t>
            </a:r>
            <a:endParaRPr lang="en-US" altLang="zh-CN" dirty="0"/>
          </a:p>
          <a:p>
            <a:r>
              <a:rPr lang="en-US" altLang="zh-CN" dirty="0"/>
              <a:t>    </a:t>
            </a:r>
            <a:r>
              <a:rPr lang="zh-CN" altLang="en-US" dirty="0"/>
              <a:t>将非结构数据转为结构数据（向量）</a:t>
            </a:r>
          </a:p>
        </p:txBody>
      </p:sp>
      <p:sp>
        <p:nvSpPr>
          <p:cNvPr id="3" name="文本框 2">
            <a:extLst>
              <a:ext uri="{FF2B5EF4-FFF2-40B4-BE49-F238E27FC236}">
                <a16:creationId xmlns:a16="http://schemas.microsoft.com/office/drawing/2014/main" id="{DA0145DA-F732-43C9-BCF4-25386064B0A4}"/>
              </a:ext>
            </a:extLst>
          </p:cNvPr>
          <p:cNvSpPr txBox="1"/>
          <p:nvPr/>
        </p:nvSpPr>
        <p:spPr>
          <a:xfrm>
            <a:off x="495300" y="2132856"/>
            <a:ext cx="5588868" cy="3416320"/>
          </a:xfrm>
          <a:prstGeom prst="rect">
            <a:avLst/>
          </a:prstGeom>
          <a:noFill/>
        </p:spPr>
        <p:txBody>
          <a:bodyPr wrap="square" rtlCol="0">
            <a:spAutoFit/>
          </a:bodyPr>
          <a:lstStyle/>
          <a:p>
            <a:r>
              <a:rPr lang="en-US" altLang="zh-CN" dirty="0"/>
              <a:t>One-hot</a:t>
            </a:r>
            <a:r>
              <a:rPr lang="zh-CN" altLang="en-US" dirty="0"/>
              <a:t>编码：</a:t>
            </a:r>
            <a:endParaRPr lang="en-US" altLang="zh-CN" dirty="0"/>
          </a:p>
          <a:p>
            <a:r>
              <a:rPr lang="en-US" altLang="zh-CN" dirty="0"/>
              <a:t>	Car -&gt; [1,0,…,0]</a:t>
            </a:r>
          </a:p>
          <a:p>
            <a:r>
              <a:rPr lang="en-US" altLang="zh-CN" dirty="0"/>
              <a:t>	Vehicle -&gt; [0,1,…,0]</a:t>
            </a:r>
          </a:p>
          <a:p>
            <a:r>
              <a:rPr lang="en-US" altLang="zh-CN" dirty="0" err="1"/>
              <a:t>Onehot</a:t>
            </a:r>
            <a:r>
              <a:rPr lang="zh-CN" altLang="en-US" dirty="0"/>
              <a:t>编码出的单词之间是独立分布的，体现不了关联性</a:t>
            </a:r>
            <a:endParaRPr lang="en-US" altLang="zh-CN" dirty="0"/>
          </a:p>
          <a:p>
            <a:endParaRPr lang="en-US" altLang="zh-CN" dirty="0"/>
          </a:p>
          <a:p>
            <a:endParaRPr lang="en-US" altLang="zh-CN" dirty="0"/>
          </a:p>
          <a:p>
            <a:r>
              <a:rPr lang="zh-CN" altLang="en-US" dirty="0"/>
              <a:t>向量编码：</a:t>
            </a:r>
            <a:endParaRPr lang="en-US" altLang="zh-CN" dirty="0"/>
          </a:p>
          <a:p>
            <a:r>
              <a:rPr lang="en-US" altLang="zh-CN" dirty="0"/>
              <a:t>	Car -&gt; [0.9,0.2,…,0]</a:t>
            </a:r>
          </a:p>
          <a:p>
            <a:r>
              <a:rPr lang="en-US" altLang="zh-CN" dirty="0"/>
              <a:t>	Vehicle -&gt; [0.8,0.3,…,0]</a:t>
            </a:r>
          </a:p>
          <a:p>
            <a:r>
              <a:rPr lang="zh-CN" altLang="en-US" dirty="0"/>
              <a:t>使用神经网络或其它统计学方法进行编码，具有相近意义的单词所编码出的向量是近似的</a:t>
            </a:r>
          </a:p>
        </p:txBody>
      </p:sp>
      <p:sp>
        <p:nvSpPr>
          <p:cNvPr id="9" name="文本框 8">
            <a:extLst>
              <a:ext uri="{FF2B5EF4-FFF2-40B4-BE49-F238E27FC236}">
                <a16:creationId xmlns:a16="http://schemas.microsoft.com/office/drawing/2014/main" id="{7C2EA5ED-8576-4BC0-A25B-622EEA16CDAA}"/>
              </a:ext>
            </a:extLst>
          </p:cNvPr>
          <p:cNvSpPr txBox="1"/>
          <p:nvPr/>
        </p:nvSpPr>
        <p:spPr>
          <a:xfrm>
            <a:off x="1115616" y="5736907"/>
            <a:ext cx="4724772" cy="646331"/>
          </a:xfrm>
          <a:prstGeom prst="rect">
            <a:avLst/>
          </a:prstGeom>
          <a:noFill/>
        </p:spPr>
        <p:txBody>
          <a:bodyPr wrap="square" rtlCol="0">
            <a:spAutoFit/>
          </a:bodyPr>
          <a:lstStyle/>
          <a:p>
            <a:r>
              <a:rPr lang="zh-CN" altLang="en-US" dirty="0"/>
              <a:t>嵌入层就是一个查找表，输入一个单词返回所存储的对应的向量</a:t>
            </a:r>
          </a:p>
        </p:txBody>
      </p:sp>
      <p:pic>
        <p:nvPicPr>
          <p:cNvPr id="13" name="图片 12">
            <a:extLst>
              <a:ext uri="{FF2B5EF4-FFF2-40B4-BE49-F238E27FC236}">
                <a16:creationId xmlns:a16="http://schemas.microsoft.com/office/drawing/2014/main" id="{05C36F25-A0A1-46E8-9A91-E48D51747838}"/>
              </a:ext>
            </a:extLst>
          </p:cNvPr>
          <p:cNvPicPr>
            <a:picLocks noChangeAspect="1"/>
          </p:cNvPicPr>
          <p:nvPr/>
        </p:nvPicPr>
        <p:blipFill>
          <a:blip r:embed="rId4"/>
          <a:stretch>
            <a:fillRect/>
          </a:stretch>
        </p:blipFill>
        <p:spPr>
          <a:xfrm>
            <a:off x="6145135" y="1462637"/>
            <a:ext cx="2954484" cy="4375771"/>
          </a:xfrm>
          <a:prstGeom prst="rect">
            <a:avLst/>
          </a:prstGeom>
        </p:spPr>
      </p:pic>
      <p:sp>
        <p:nvSpPr>
          <p:cNvPr id="8" name="矩形 7">
            <a:extLst>
              <a:ext uri="{FF2B5EF4-FFF2-40B4-BE49-F238E27FC236}">
                <a16:creationId xmlns:a16="http://schemas.microsoft.com/office/drawing/2014/main" id="{1E779ECE-806E-4297-9ED0-09AD2F7B28BB}"/>
              </a:ext>
            </a:extLst>
          </p:cNvPr>
          <p:cNvSpPr/>
          <p:nvPr/>
        </p:nvSpPr>
        <p:spPr>
          <a:xfrm>
            <a:off x="6660231" y="4941167"/>
            <a:ext cx="1916501" cy="3758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952975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4654872" cy="400110"/>
          </a:xfrm>
          <a:prstGeom prst="rect">
            <a:avLst/>
          </a:prstGeom>
          <a:noFill/>
        </p:spPr>
        <p:txBody>
          <a:bodyPr wrap="square" rtlCol="0">
            <a:spAutoFit/>
          </a:bodyPr>
          <a:lstStyle/>
          <a:p>
            <a:r>
              <a:rPr lang="en-US" altLang="zh-CN" sz="2000" b="1" dirty="0">
                <a:latin typeface="Arial" panose="020B0604020202020204" pitchFamily="34" charset="0"/>
                <a:ea typeface="微软雅黑" panose="020B0503020204020204" pitchFamily="34" charset="-122"/>
                <a:cs typeface="Arial" panose="020B0604020202020204" pitchFamily="34" charset="0"/>
              </a:rPr>
              <a:t>Transformer</a:t>
            </a:r>
            <a:endParaRPr lang="zh-CN" altLang="en-US" sz="2000" b="1" dirty="0">
              <a:latin typeface="Arial" panose="020B0604020202020204" pitchFamily="34" charset="0"/>
              <a:ea typeface="微软雅黑" panose="020B0503020204020204" pitchFamily="34" charset="-122"/>
              <a:cs typeface="Arial" panose="020B0604020202020204" pitchFamily="34" charset="0"/>
            </a:endParaRP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29</a:t>
            </a:fld>
            <a:endParaRPr lang="zh-CN" altLang="en-US">
              <a:latin typeface="Arial" panose="020B0604020202020204" pitchFamily="34" charset="0"/>
              <a:ea typeface="微软雅黑" panose="020B0503020204020204" pitchFamily="34" charset="-122"/>
            </a:endParaRPr>
          </a:p>
        </p:txBody>
      </p:sp>
      <p:sp>
        <p:nvSpPr>
          <p:cNvPr id="2" name="文本框 1">
            <a:extLst>
              <a:ext uri="{FF2B5EF4-FFF2-40B4-BE49-F238E27FC236}">
                <a16:creationId xmlns:a16="http://schemas.microsoft.com/office/drawing/2014/main" id="{FEDC422A-BE5E-4F9D-9C66-E767C09ED7EB}"/>
              </a:ext>
            </a:extLst>
          </p:cNvPr>
          <p:cNvSpPr txBox="1"/>
          <p:nvPr/>
        </p:nvSpPr>
        <p:spPr>
          <a:xfrm>
            <a:off x="495299" y="1205001"/>
            <a:ext cx="5649835" cy="923330"/>
          </a:xfrm>
          <a:prstGeom prst="rect">
            <a:avLst/>
          </a:prstGeom>
          <a:noFill/>
        </p:spPr>
        <p:txBody>
          <a:bodyPr wrap="square" rtlCol="0">
            <a:spAutoFit/>
          </a:bodyPr>
          <a:lstStyle/>
          <a:p>
            <a:r>
              <a:rPr lang="en-US" altLang="zh-CN" dirty="0"/>
              <a:t>2.</a:t>
            </a:r>
            <a:r>
              <a:rPr lang="zh-CN" altLang="en-US" dirty="0"/>
              <a:t>位置编码（</a:t>
            </a:r>
            <a:r>
              <a:rPr lang="en-US" altLang="zh-CN" dirty="0"/>
              <a:t>Position Encoding</a:t>
            </a:r>
            <a:r>
              <a:rPr lang="zh-CN" altLang="en-US" dirty="0"/>
              <a:t>）</a:t>
            </a:r>
            <a:endParaRPr lang="en-US" altLang="zh-CN" dirty="0"/>
          </a:p>
          <a:p>
            <a:r>
              <a:rPr lang="en-US" altLang="zh-CN" dirty="0"/>
              <a:t>    </a:t>
            </a:r>
            <a:r>
              <a:rPr lang="zh-CN" altLang="en-US" dirty="0"/>
              <a:t>由于</a:t>
            </a:r>
            <a:r>
              <a:rPr lang="en-US" altLang="zh-CN" dirty="0"/>
              <a:t>Self-Attention</a:t>
            </a:r>
            <a:r>
              <a:rPr lang="zh-CN" altLang="en-US" dirty="0"/>
              <a:t>同时并行输入</a:t>
            </a:r>
            <a:r>
              <a:rPr lang="en-US" altLang="zh-CN" dirty="0"/>
              <a:t>n</a:t>
            </a:r>
            <a:r>
              <a:rPr lang="zh-CN" altLang="en-US" dirty="0"/>
              <a:t>个样本，缺少位置信息，因此增加位置编码。</a:t>
            </a:r>
          </a:p>
        </p:txBody>
      </p:sp>
      <p:grpSp>
        <p:nvGrpSpPr>
          <p:cNvPr id="17" name="组合 16">
            <a:extLst>
              <a:ext uri="{FF2B5EF4-FFF2-40B4-BE49-F238E27FC236}">
                <a16:creationId xmlns:a16="http://schemas.microsoft.com/office/drawing/2014/main" id="{37C0675A-181F-4DBC-A2D6-19E97984157B}"/>
              </a:ext>
            </a:extLst>
          </p:cNvPr>
          <p:cNvGrpSpPr/>
          <p:nvPr/>
        </p:nvGrpSpPr>
        <p:grpSpPr>
          <a:xfrm>
            <a:off x="1349124" y="2060848"/>
            <a:ext cx="3942184" cy="533400"/>
            <a:chOff x="1853952" y="2060848"/>
            <a:chExt cx="3942184" cy="533400"/>
          </a:xfrm>
        </p:grpSpPr>
        <mc:AlternateContent xmlns:mc="http://schemas.openxmlformats.org/markup-compatibility/2006">
          <mc:Choice xmlns:a14="http://schemas.microsoft.com/office/drawing/2010/main" Requires="a14">
            <p:sp>
              <p:nvSpPr>
                <p:cNvPr id="7" name="对象 6">
                  <a:extLst>
                    <a:ext uri="{FF2B5EF4-FFF2-40B4-BE49-F238E27FC236}">
                      <a16:creationId xmlns:a16="http://schemas.microsoft.com/office/drawing/2014/main" id="{1ACC3CBB-E095-4F54-ACE3-3EB12644A52A}"/>
                    </a:ext>
                  </a:extLst>
                </p:cNvPr>
                <p:cNvSpPr txBox="1"/>
                <p:nvPr/>
              </p:nvSpPr>
              <p:spPr>
                <a:xfrm>
                  <a:off x="1853952" y="2060848"/>
                  <a:ext cx="1872208" cy="533400"/>
                </a:xfrm>
                <a:prstGeom prst="rect">
                  <a:avLst/>
                </a:prstGeom>
              </p:spPr>
              <p:txBody>
                <a:bodyPr>
                  <a:normAutofit fontScale="62500" lnSpcReduction="20000"/>
                </a:bodyPr>
                <a:lstStyle/>
                <a:p>
                  <a:pPr/>
                  <a14:m>
                    <m:oMathPara xmlns:m="http://schemas.openxmlformats.org/officeDocument/2006/math">
                      <m:oMathParaPr>
                        <m:jc m:val="left"/>
                      </m:oMathParaPr>
                      <m:oMath xmlns:m="http://schemas.openxmlformats.org/officeDocument/2006/math">
                        <m:sSub>
                          <m:sSubPr>
                            <m:ctrlPr>
                              <a:rPr lang="zh-CN" altLang="en-US" i="1">
                                <a:solidFill>
                                  <a:srgbClr val="000000"/>
                                </a:solidFill>
                                <a:latin typeface="Cambria Math" panose="02040503050406030204" pitchFamily="18" charset="0"/>
                              </a:rPr>
                            </m:ctrlPr>
                          </m:sSubPr>
                          <m:e>
                            <m:r>
                              <a:rPr lang="zh-CN" altLang="en-US" i="1">
                                <a:solidFill>
                                  <a:srgbClr val="000000"/>
                                </a:solidFill>
                                <a:latin typeface="Cambria Math" panose="02040503050406030204" pitchFamily="18" charset="0"/>
                              </a:rPr>
                              <m:t>𝑒</m:t>
                            </m:r>
                          </m:e>
                          <m:sub>
                            <m:r>
                              <a:rPr lang="zh-CN" altLang="en-US" i="1">
                                <a:solidFill>
                                  <a:srgbClr val="000000"/>
                                </a:solidFill>
                                <a:latin typeface="Cambria Math" panose="02040503050406030204" pitchFamily="18" charset="0"/>
                              </a:rPr>
                              <m:t>𝑡</m:t>
                            </m:r>
                            <m:r>
                              <a:rPr lang="zh-CN" altLang="en-US" i="1">
                                <a:solidFill>
                                  <a:srgbClr val="000000"/>
                                </a:solidFill>
                                <a:latin typeface="Cambria Math" panose="02040503050406030204" pitchFamily="18" charset="0"/>
                              </a:rPr>
                              <m:t>,2</m:t>
                            </m:r>
                            <m:r>
                              <a:rPr lang="zh-CN" altLang="en-US" i="1">
                                <a:solidFill>
                                  <a:srgbClr val="000000"/>
                                </a:solidFill>
                                <a:latin typeface="Cambria Math" panose="02040503050406030204" pitchFamily="18" charset="0"/>
                              </a:rPr>
                              <m:t>𝑖</m:t>
                            </m:r>
                          </m:sub>
                        </m:sSub>
                        <m:r>
                          <a:rPr lang="zh-CN" altLang="en-US" i="1">
                            <a:solidFill>
                              <a:srgbClr val="000000"/>
                            </a:solidFill>
                            <a:latin typeface="Cambria Math" panose="02040503050406030204" pitchFamily="18" charset="0"/>
                          </a:rPr>
                          <m:t>=</m:t>
                        </m:r>
                        <m:r>
                          <a:rPr lang="zh-CN" altLang="en-US" i="1">
                            <a:solidFill>
                              <a:srgbClr val="000000"/>
                            </a:solidFill>
                            <a:latin typeface="Cambria Math" panose="02040503050406030204" pitchFamily="18" charset="0"/>
                          </a:rPr>
                          <m:t>𝑠𝑖𝑛</m:t>
                        </m:r>
                        <m:r>
                          <a:rPr lang="zh-CN" altLang="en-US" i="1">
                            <a:solidFill>
                              <a:srgbClr val="000000"/>
                            </a:solidFill>
                            <a:latin typeface="Cambria Math" panose="02040503050406030204" pitchFamily="18" charset="0"/>
                          </a:rPr>
                          <m:t>(</m:t>
                        </m:r>
                        <m:f>
                          <m:fPr>
                            <m:ctrlPr>
                              <a:rPr lang="zh-CN" altLang="en-US" i="1">
                                <a:solidFill>
                                  <a:srgbClr val="000000"/>
                                </a:solidFill>
                                <a:latin typeface="Cambria Math" panose="02040503050406030204" pitchFamily="18" charset="0"/>
                              </a:rPr>
                            </m:ctrlPr>
                          </m:fPr>
                          <m:num>
                            <m:r>
                              <a:rPr lang="zh-CN" altLang="en-US" i="1">
                                <a:solidFill>
                                  <a:srgbClr val="000000"/>
                                </a:solidFill>
                                <a:latin typeface="Cambria Math" panose="02040503050406030204" pitchFamily="18" charset="0"/>
                              </a:rPr>
                              <m:t>𝑡</m:t>
                            </m:r>
                          </m:num>
                          <m:den>
                            <m:r>
                              <a:rPr lang="zh-CN" altLang="en-US" i="1">
                                <a:solidFill>
                                  <a:srgbClr val="000000"/>
                                </a:solidFill>
                                <a:latin typeface="Cambria Math" panose="02040503050406030204" pitchFamily="18" charset="0"/>
                              </a:rPr>
                              <m:t>1000</m:t>
                            </m:r>
                            <m:sSup>
                              <m:sSupPr>
                                <m:ctrlPr>
                                  <a:rPr lang="zh-CN" altLang="en-US" i="1">
                                    <a:solidFill>
                                      <a:srgbClr val="000000"/>
                                    </a:solidFill>
                                    <a:latin typeface="Cambria Math" panose="02040503050406030204" pitchFamily="18" charset="0"/>
                                  </a:rPr>
                                </m:ctrlPr>
                              </m:sSupPr>
                              <m:e>
                                <m:r>
                                  <a:rPr lang="zh-CN" altLang="en-US" i="1">
                                    <a:solidFill>
                                      <a:srgbClr val="000000"/>
                                    </a:solidFill>
                                    <a:latin typeface="Cambria Math" panose="02040503050406030204" pitchFamily="18" charset="0"/>
                                  </a:rPr>
                                  <m:t>0</m:t>
                                </m:r>
                              </m:e>
                              <m:sup>
                                <m:f>
                                  <m:fPr>
                                    <m:ctrlPr>
                                      <a:rPr lang="zh-CN" altLang="en-US" i="1">
                                        <a:solidFill>
                                          <a:srgbClr val="000000"/>
                                        </a:solidFill>
                                        <a:latin typeface="Cambria Math" panose="02040503050406030204" pitchFamily="18" charset="0"/>
                                      </a:rPr>
                                    </m:ctrlPr>
                                  </m:fPr>
                                  <m:num>
                                    <m:r>
                                      <a:rPr lang="zh-CN" altLang="en-US" i="1">
                                        <a:solidFill>
                                          <a:srgbClr val="000000"/>
                                        </a:solidFill>
                                        <a:latin typeface="Cambria Math" panose="02040503050406030204" pitchFamily="18" charset="0"/>
                                      </a:rPr>
                                      <m:t>2</m:t>
                                    </m:r>
                                    <m:r>
                                      <a:rPr lang="zh-CN" altLang="en-US" i="1">
                                        <a:solidFill>
                                          <a:srgbClr val="000000"/>
                                        </a:solidFill>
                                        <a:latin typeface="Cambria Math" panose="02040503050406030204" pitchFamily="18" charset="0"/>
                                      </a:rPr>
                                      <m:t>𝑖</m:t>
                                    </m:r>
                                  </m:num>
                                  <m:den>
                                    <m:r>
                                      <a:rPr lang="zh-CN" altLang="en-US" i="1">
                                        <a:solidFill>
                                          <a:srgbClr val="000000"/>
                                        </a:solidFill>
                                        <a:latin typeface="Cambria Math" panose="02040503050406030204" pitchFamily="18" charset="0"/>
                                      </a:rPr>
                                      <m:t>𝐷</m:t>
                                    </m:r>
                                  </m:den>
                                </m:f>
                              </m:sup>
                            </m:sSup>
                          </m:den>
                        </m:f>
                        <m:r>
                          <a:rPr lang="zh-CN" altLang="en-US" i="1">
                            <a:solidFill>
                              <a:srgbClr val="000000"/>
                            </a:solidFill>
                            <a:latin typeface="Cambria Math" panose="02040503050406030204" pitchFamily="18" charset="0"/>
                          </a:rPr>
                          <m:t>)</m:t>
                        </m:r>
                      </m:oMath>
                    </m:oMathPara>
                  </a14:m>
                  <a:endParaRPr lang="zh-CN" altLang="en-US" dirty="0"/>
                </a:p>
              </p:txBody>
            </p:sp>
          </mc:Choice>
          <mc:Fallback>
            <p:sp>
              <p:nvSpPr>
                <p:cNvPr id="7" name="对象 6">
                  <a:extLst>
                    <a:ext uri="{FF2B5EF4-FFF2-40B4-BE49-F238E27FC236}">
                      <a16:creationId xmlns:a16="http://schemas.microsoft.com/office/drawing/2014/main" id="{1ACC3CBB-E095-4F54-ACE3-3EB12644A52A}"/>
                    </a:ext>
                  </a:extLst>
                </p:cNvPr>
                <p:cNvSpPr txBox="1">
                  <a:spLocks noRot="1" noChangeAspect="1" noMove="1" noResize="1" noEditPoints="1" noAdjustHandles="1" noChangeArrowheads="1" noChangeShapeType="1" noTextEdit="1"/>
                </p:cNvSpPr>
                <p:nvPr/>
              </p:nvSpPr>
              <p:spPr>
                <a:xfrm>
                  <a:off x="1853952" y="2060848"/>
                  <a:ext cx="1872208" cy="533400"/>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3" name="对象 6">
                  <a:extLst>
                    <a:ext uri="{FF2B5EF4-FFF2-40B4-BE49-F238E27FC236}">
                      <a16:creationId xmlns:a16="http://schemas.microsoft.com/office/drawing/2014/main" id="{419A42A3-34E0-40C0-AA45-D65944F33950}"/>
                    </a:ext>
                  </a:extLst>
                </p:cNvPr>
                <p:cNvSpPr txBox="1"/>
                <p:nvPr/>
              </p:nvSpPr>
              <p:spPr>
                <a:xfrm>
                  <a:off x="3923928" y="2060848"/>
                  <a:ext cx="1872208" cy="533400"/>
                </a:xfrm>
                <a:prstGeom prst="rect">
                  <a:avLst/>
                </a:prstGeom>
              </p:spPr>
              <p:txBody>
                <a:bodyPr>
                  <a:normAutofit fontScale="62500" lnSpcReduction="20000"/>
                </a:bodyPr>
                <a:lstStyle/>
                <a:p>
                  <a:pPr/>
                  <a14:m>
                    <m:oMathPara xmlns:m="http://schemas.openxmlformats.org/officeDocument/2006/math">
                      <m:oMathParaPr>
                        <m:jc m:val="left"/>
                      </m:oMathParaPr>
                      <m:oMath xmlns:m="http://schemas.openxmlformats.org/officeDocument/2006/math">
                        <m:sSub>
                          <m:sSubPr>
                            <m:ctrlPr>
                              <a:rPr lang="zh-CN" altLang="en-US" i="1" smtClean="0">
                                <a:solidFill>
                                  <a:srgbClr val="000000"/>
                                </a:solidFill>
                                <a:latin typeface="Cambria Math" panose="02040503050406030204" pitchFamily="18" charset="0"/>
                              </a:rPr>
                            </m:ctrlPr>
                          </m:sSubPr>
                          <m:e>
                            <m:r>
                              <a:rPr lang="zh-CN" altLang="en-US" i="1">
                                <a:solidFill>
                                  <a:srgbClr val="000000"/>
                                </a:solidFill>
                                <a:latin typeface="Cambria Math" panose="02040503050406030204" pitchFamily="18" charset="0"/>
                              </a:rPr>
                              <m:t>𝑒</m:t>
                            </m:r>
                          </m:e>
                          <m:sub>
                            <m:r>
                              <a:rPr lang="zh-CN" altLang="en-US" i="1">
                                <a:solidFill>
                                  <a:srgbClr val="000000"/>
                                </a:solidFill>
                                <a:latin typeface="Cambria Math" panose="02040503050406030204" pitchFamily="18" charset="0"/>
                              </a:rPr>
                              <m:t>𝑡</m:t>
                            </m:r>
                            <m:r>
                              <a:rPr lang="zh-CN" altLang="en-US" i="1">
                                <a:solidFill>
                                  <a:srgbClr val="000000"/>
                                </a:solidFill>
                                <a:latin typeface="Cambria Math" panose="02040503050406030204" pitchFamily="18" charset="0"/>
                              </a:rPr>
                              <m:t>,2</m:t>
                            </m:r>
                            <m:r>
                              <a:rPr lang="zh-CN" altLang="en-US" i="1">
                                <a:solidFill>
                                  <a:srgbClr val="000000"/>
                                </a:solidFill>
                                <a:latin typeface="Cambria Math" panose="02040503050406030204" pitchFamily="18" charset="0"/>
                              </a:rPr>
                              <m:t>𝑖</m:t>
                            </m:r>
                            <m:r>
                              <a:rPr lang="en-US" altLang="zh-CN" b="0" i="1" smtClean="0">
                                <a:solidFill>
                                  <a:srgbClr val="000000"/>
                                </a:solidFill>
                                <a:latin typeface="Cambria Math" panose="02040503050406030204" pitchFamily="18" charset="0"/>
                              </a:rPr>
                              <m:t>+1</m:t>
                            </m:r>
                          </m:sub>
                        </m:sSub>
                        <m:r>
                          <a:rPr lang="zh-CN" altLang="en-US" i="1">
                            <a:solidFill>
                              <a:srgbClr val="000000"/>
                            </a:solidFill>
                            <a:latin typeface="Cambria Math" panose="02040503050406030204" pitchFamily="18" charset="0"/>
                          </a:rPr>
                          <m:t>=</m:t>
                        </m:r>
                        <m:r>
                          <a:rPr lang="en-US" altLang="zh-CN" b="0" i="1" smtClean="0">
                            <a:solidFill>
                              <a:srgbClr val="000000"/>
                            </a:solidFill>
                            <a:latin typeface="Cambria Math" panose="02040503050406030204" pitchFamily="18" charset="0"/>
                          </a:rPr>
                          <m:t>𝑐𝑜𝑠</m:t>
                        </m:r>
                        <m:r>
                          <a:rPr lang="zh-CN" altLang="en-US" i="1">
                            <a:solidFill>
                              <a:srgbClr val="000000"/>
                            </a:solidFill>
                            <a:latin typeface="Cambria Math" panose="02040503050406030204" pitchFamily="18" charset="0"/>
                          </a:rPr>
                          <m:t>(</m:t>
                        </m:r>
                        <m:f>
                          <m:fPr>
                            <m:ctrlPr>
                              <a:rPr lang="zh-CN" altLang="en-US" i="1">
                                <a:solidFill>
                                  <a:srgbClr val="000000"/>
                                </a:solidFill>
                                <a:latin typeface="Cambria Math" panose="02040503050406030204" pitchFamily="18" charset="0"/>
                              </a:rPr>
                            </m:ctrlPr>
                          </m:fPr>
                          <m:num>
                            <m:r>
                              <a:rPr lang="zh-CN" altLang="en-US" i="1">
                                <a:solidFill>
                                  <a:srgbClr val="000000"/>
                                </a:solidFill>
                                <a:latin typeface="Cambria Math" panose="02040503050406030204" pitchFamily="18" charset="0"/>
                              </a:rPr>
                              <m:t>𝑡</m:t>
                            </m:r>
                          </m:num>
                          <m:den>
                            <m:r>
                              <a:rPr lang="zh-CN" altLang="en-US" i="1">
                                <a:solidFill>
                                  <a:srgbClr val="000000"/>
                                </a:solidFill>
                                <a:latin typeface="Cambria Math" panose="02040503050406030204" pitchFamily="18" charset="0"/>
                              </a:rPr>
                              <m:t>1000</m:t>
                            </m:r>
                            <m:sSup>
                              <m:sSupPr>
                                <m:ctrlPr>
                                  <a:rPr lang="zh-CN" altLang="en-US" i="1">
                                    <a:solidFill>
                                      <a:srgbClr val="000000"/>
                                    </a:solidFill>
                                    <a:latin typeface="Cambria Math" panose="02040503050406030204" pitchFamily="18" charset="0"/>
                                  </a:rPr>
                                </m:ctrlPr>
                              </m:sSupPr>
                              <m:e>
                                <m:r>
                                  <a:rPr lang="zh-CN" altLang="en-US" i="1">
                                    <a:solidFill>
                                      <a:srgbClr val="000000"/>
                                    </a:solidFill>
                                    <a:latin typeface="Cambria Math" panose="02040503050406030204" pitchFamily="18" charset="0"/>
                                  </a:rPr>
                                  <m:t>0</m:t>
                                </m:r>
                              </m:e>
                              <m:sup>
                                <m:f>
                                  <m:fPr>
                                    <m:ctrlPr>
                                      <a:rPr lang="zh-CN" altLang="en-US" i="1">
                                        <a:solidFill>
                                          <a:srgbClr val="000000"/>
                                        </a:solidFill>
                                        <a:latin typeface="Cambria Math" panose="02040503050406030204" pitchFamily="18" charset="0"/>
                                      </a:rPr>
                                    </m:ctrlPr>
                                  </m:fPr>
                                  <m:num>
                                    <m:r>
                                      <a:rPr lang="zh-CN" altLang="en-US" i="1">
                                        <a:solidFill>
                                          <a:srgbClr val="000000"/>
                                        </a:solidFill>
                                        <a:latin typeface="Cambria Math" panose="02040503050406030204" pitchFamily="18" charset="0"/>
                                      </a:rPr>
                                      <m:t>2</m:t>
                                    </m:r>
                                    <m:r>
                                      <a:rPr lang="zh-CN" altLang="en-US" i="1">
                                        <a:solidFill>
                                          <a:srgbClr val="000000"/>
                                        </a:solidFill>
                                        <a:latin typeface="Cambria Math" panose="02040503050406030204" pitchFamily="18" charset="0"/>
                                      </a:rPr>
                                      <m:t>𝑖</m:t>
                                    </m:r>
                                  </m:num>
                                  <m:den>
                                    <m:r>
                                      <a:rPr lang="zh-CN" altLang="en-US" i="1">
                                        <a:solidFill>
                                          <a:srgbClr val="000000"/>
                                        </a:solidFill>
                                        <a:latin typeface="Cambria Math" panose="02040503050406030204" pitchFamily="18" charset="0"/>
                                      </a:rPr>
                                      <m:t>𝐷</m:t>
                                    </m:r>
                                  </m:den>
                                </m:f>
                              </m:sup>
                            </m:sSup>
                          </m:den>
                        </m:f>
                        <m:r>
                          <a:rPr lang="zh-CN" altLang="en-US" i="1">
                            <a:solidFill>
                              <a:srgbClr val="000000"/>
                            </a:solidFill>
                            <a:latin typeface="Cambria Math" panose="02040503050406030204" pitchFamily="18" charset="0"/>
                          </a:rPr>
                          <m:t>)</m:t>
                        </m:r>
                      </m:oMath>
                    </m:oMathPara>
                  </a14:m>
                  <a:endParaRPr lang="zh-CN" altLang="en-US" dirty="0"/>
                </a:p>
              </p:txBody>
            </p:sp>
          </mc:Choice>
          <mc:Fallback>
            <p:sp>
              <p:nvSpPr>
                <p:cNvPr id="13" name="对象 6">
                  <a:extLst>
                    <a:ext uri="{FF2B5EF4-FFF2-40B4-BE49-F238E27FC236}">
                      <a16:creationId xmlns:a16="http://schemas.microsoft.com/office/drawing/2014/main" id="{419A42A3-34E0-40C0-AA45-D65944F33950}"/>
                    </a:ext>
                  </a:extLst>
                </p:cNvPr>
                <p:cNvSpPr txBox="1">
                  <a:spLocks noRot="1" noChangeAspect="1" noMove="1" noResize="1" noEditPoints="1" noAdjustHandles="1" noChangeArrowheads="1" noChangeShapeType="1" noTextEdit="1"/>
                </p:cNvSpPr>
                <p:nvPr/>
              </p:nvSpPr>
              <p:spPr>
                <a:xfrm>
                  <a:off x="3923928" y="2060848"/>
                  <a:ext cx="1872208" cy="533400"/>
                </a:xfrm>
                <a:prstGeom prst="rect">
                  <a:avLst/>
                </a:prstGeom>
                <a:blipFill>
                  <a:blip r:embed="rId5"/>
                  <a:stretch>
                    <a:fillRect/>
                  </a:stretch>
                </a:blipFill>
              </p:spPr>
              <p:txBody>
                <a:bodyPr/>
                <a:lstStyle/>
                <a:p>
                  <a:r>
                    <a:rPr lang="zh-CN" altLang="en-US">
                      <a:noFill/>
                    </a:rPr>
                    <a:t> </a:t>
                  </a:r>
                </a:p>
              </p:txBody>
            </p:sp>
          </mc:Fallback>
        </mc:AlternateContent>
      </p:grpSp>
      <p:pic>
        <p:nvPicPr>
          <p:cNvPr id="7173" name="Picture 5">
            <a:extLst>
              <a:ext uri="{FF2B5EF4-FFF2-40B4-BE49-F238E27FC236}">
                <a16:creationId xmlns:a16="http://schemas.microsoft.com/office/drawing/2014/main" id="{EA9D21A5-6126-48BF-A1C3-D0FE069052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2354" y="2598967"/>
            <a:ext cx="4695724" cy="279892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表格 10">
            <a:extLst>
              <a:ext uri="{FF2B5EF4-FFF2-40B4-BE49-F238E27FC236}">
                <a16:creationId xmlns:a16="http://schemas.microsoft.com/office/drawing/2014/main" id="{CCEE845F-C983-4461-A998-B65BFD94C902}"/>
              </a:ext>
            </a:extLst>
          </p:cNvPr>
          <p:cNvGraphicFramePr>
            <a:graphicFrameLocks noGrp="1"/>
          </p:cNvGraphicFramePr>
          <p:nvPr>
            <p:extLst>
              <p:ext uri="{D42A27DB-BD31-4B8C-83A1-F6EECF244321}">
                <p14:modId xmlns:p14="http://schemas.microsoft.com/office/powerpoint/2010/main" val="1026241068"/>
              </p:ext>
            </p:extLst>
          </p:nvPr>
        </p:nvGraphicFramePr>
        <p:xfrm>
          <a:off x="1187624" y="5633040"/>
          <a:ext cx="1095730" cy="1036320"/>
        </p:xfrm>
        <a:graphic>
          <a:graphicData uri="http://schemas.openxmlformats.org/drawingml/2006/table">
            <a:tbl>
              <a:tblPr firstRow="1" bandRow="1">
                <a:tableStyleId>{5940675A-B579-460E-94D1-54222C63F5DA}</a:tableStyleId>
              </a:tblPr>
              <a:tblGrid>
                <a:gridCol w="547865">
                  <a:extLst>
                    <a:ext uri="{9D8B030D-6E8A-4147-A177-3AD203B41FA5}">
                      <a16:colId xmlns:a16="http://schemas.microsoft.com/office/drawing/2014/main" val="2950666743"/>
                    </a:ext>
                  </a:extLst>
                </a:gridCol>
                <a:gridCol w="547865">
                  <a:extLst>
                    <a:ext uri="{9D8B030D-6E8A-4147-A177-3AD203B41FA5}">
                      <a16:colId xmlns:a16="http://schemas.microsoft.com/office/drawing/2014/main" val="2099591927"/>
                    </a:ext>
                  </a:extLst>
                </a:gridCol>
              </a:tblGrid>
              <a:tr h="215265">
                <a:tc>
                  <a:txBody>
                    <a:bodyPr/>
                    <a:lstStyle/>
                    <a:p>
                      <a:pPr algn="ctr"/>
                      <a:r>
                        <a:rPr lang="en-US" altLang="zh-CN" sz="1100" dirty="0"/>
                        <a:t>0</a:t>
                      </a:r>
                      <a:endParaRPr lang="zh-CN" altLang="en-US" sz="1100" dirty="0"/>
                    </a:p>
                  </a:txBody>
                  <a:tcPr/>
                </a:tc>
                <a:tc>
                  <a:txBody>
                    <a:bodyPr/>
                    <a:lstStyle/>
                    <a:p>
                      <a:pPr algn="ctr"/>
                      <a:r>
                        <a:rPr lang="en-US" altLang="zh-CN" sz="1100" dirty="0"/>
                        <a:t>000</a:t>
                      </a:r>
                      <a:endParaRPr lang="zh-CN" altLang="en-US" sz="1100" dirty="0"/>
                    </a:p>
                  </a:txBody>
                  <a:tcPr/>
                </a:tc>
                <a:extLst>
                  <a:ext uri="{0D108BD9-81ED-4DB2-BD59-A6C34878D82A}">
                    <a16:rowId xmlns:a16="http://schemas.microsoft.com/office/drawing/2014/main" val="1949275440"/>
                  </a:ext>
                </a:extLst>
              </a:tr>
              <a:tr h="215265">
                <a:tc>
                  <a:txBody>
                    <a:bodyPr/>
                    <a:lstStyle/>
                    <a:p>
                      <a:pPr algn="ctr"/>
                      <a:r>
                        <a:rPr lang="en-US" altLang="zh-CN" sz="1100" dirty="0"/>
                        <a:t>1</a:t>
                      </a:r>
                      <a:endParaRPr lang="zh-CN" altLang="en-US" sz="1100" dirty="0"/>
                    </a:p>
                  </a:txBody>
                  <a:tcPr/>
                </a:tc>
                <a:tc>
                  <a:txBody>
                    <a:bodyPr/>
                    <a:lstStyle/>
                    <a:p>
                      <a:pPr algn="ctr"/>
                      <a:r>
                        <a:rPr lang="en-US" altLang="zh-CN" sz="1100" dirty="0"/>
                        <a:t>001</a:t>
                      </a:r>
                      <a:endParaRPr lang="zh-CN" altLang="en-US" sz="1100" dirty="0"/>
                    </a:p>
                  </a:txBody>
                  <a:tcPr/>
                </a:tc>
                <a:extLst>
                  <a:ext uri="{0D108BD9-81ED-4DB2-BD59-A6C34878D82A}">
                    <a16:rowId xmlns:a16="http://schemas.microsoft.com/office/drawing/2014/main" val="1862872824"/>
                  </a:ext>
                </a:extLst>
              </a:tr>
              <a:tr h="215265">
                <a:tc>
                  <a:txBody>
                    <a:bodyPr/>
                    <a:lstStyle/>
                    <a:p>
                      <a:pPr algn="ctr"/>
                      <a:r>
                        <a:rPr lang="en-US" altLang="zh-CN" sz="1100" dirty="0"/>
                        <a:t>2</a:t>
                      </a:r>
                      <a:endParaRPr lang="zh-CN" altLang="en-US" sz="1100" dirty="0"/>
                    </a:p>
                  </a:txBody>
                  <a:tcPr/>
                </a:tc>
                <a:tc>
                  <a:txBody>
                    <a:bodyPr/>
                    <a:lstStyle/>
                    <a:p>
                      <a:pPr algn="ctr"/>
                      <a:r>
                        <a:rPr lang="en-US" altLang="zh-CN" sz="1100" dirty="0"/>
                        <a:t>010</a:t>
                      </a:r>
                      <a:endParaRPr lang="zh-CN" altLang="en-US" sz="1100" dirty="0"/>
                    </a:p>
                  </a:txBody>
                  <a:tcPr/>
                </a:tc>
                <a:extLst>
                  <a:ext uri="{0D108BD9-81ED-4DB2-BD59-A6C34878D82A}">
                    <a16:rowId xmlns:a16="http://schemas.microsoft.com/office/drawing/2014/main" val="4110683503"/>
                  </a:ext>
                </a:extLst>
              </a:tr>
              <a:tr h="215265">
                <a:tc>
                  <a:txBody>
                    <a:bodyPr/>
                    <a:lstStyle/>
                    <a:p>
                      <a:pPr algn="ctr"/>
                      <a:r>
                        <a:rPr lang="en-US" altLang="zh-CN" sz="1100" dirty="0"/>
                        <a:t>3</a:t>
                      </a:r>
                      <a:endParaRPr lang="zh-CN" altLang="en-US" sz="1100" dirty="0"/>
                    </a:p>
                  </a:txBody>
                  <a:tcPr/>
                </a:tc>
                <a:tc>
                  <a:txBody>
                    <a:bodyPr/>
                    <a:lstStyle/>
                    <a:p>
                      <a:pPr algn="ctr"/>
                      <a:r>
                        <a:rPr lang="en-US" altLang="zh-CN" sz="1100" dirty="0"/>
                        <a:t>011</a:t>
                      </a:r>
                      <a:endParaRPr lang="zh-CN" altLang="en-US" sz="1100" dirty="0"/>
                    </a:p>
                  </a:txBody>
                  <a:tcPr/>
                </a:tc>
                <a:extLst>
                  <a:ext uri="{0D108BD9-81ED-4DB2-BD59-A6C34878D82A}">
                    <a16:rowId xmlns:a16="http://schemas.microsoft.com/office/drawing/2014/main" val="3344296429"/>
                  </a:ext>
                </a:extLst>
              </a:tr>
            </a:tbl>
          </a:graphicData>
        </a:graphic>
      </p:graphicFrame>
      <p:sp>
        <p:nvSpPr>
          <p:cNvPr id="15" name="文本框 14">
            <a:extLst>
              <a:ext uri="{FF2B5EF4-FFF2-40B4-BE49-F238E27FC236}">
                <a16:creationId xmlns:a16="http://schemas.microsoft.com/office/drawing/2014/main" id="{D66CD914-AB93-4AEB-A525-FFD5B0FAA178}"/>
              </a:ext>
            </a:extLst>
          </p:cNvPr>
          <p:cNvSpPr txBox="1"/>
          <p:nvPr/>
        </p:nvSpPr>
        <p:spPr>
          <a:xfrm>
            <a:off x="2466724" y="5828034"/>
            <a:ext cx="2609332" cy="646331"/>
          </a:xfrm>
          <a:prstGeom prst="rect">
            <a:avLst/>
          </a:prstGeom>
          <a:noFill/>
        </p:spPr>
        <p:txBody>
          <a:bodyPr wrap="square" rtlCol="0">
            <a:spAutoFit/>
          </a:bodyPr>
          <a:lstStyle/>
          <a:p>
            <a:r>
              <a:rPr lang="zh-CN" altLang="en-US" dirty="0"/>
              <a:t>类似二进制编码，对应位置变化的频率不同</a:t>
            </a:r>
          </a:p>
        </p:txBody>
      </p:sp>
      <p:pic>
        <p:nvPicPr>
          <p:cNvPr id="16" name="图片 15">
            <a:extLst>
              <a:ext uri="{FF2B5EF4-FFF2-40B4-BE49-F238E27FC236}">
                <a16:creationId xmlns:a16="http://schemas.microsoft.com/office/drawing/2014/main" id="{2E6F7707-B6E3-45AE-91EB-A215550B7B00}"/>
              </a:ext>
            </a:extLst>
          </p:cNvPr>
          <p:cNvPicPr>
            <a:picLocks noChangeAspect="1"/>
          </p:cNvPicPr>
          <p:nvPr/>
        </p:nvPicPr>
        <p:blipFill>
          <a:blip r:embed="rId7"/>
          <a:stretch>
            <a:fillRect/>
          </a:stretch>
        </p:blipFill>
        <p:spPr>
          <a:xfrm>
            <a:off x="6145135" y="1462637"/>
            <a:ext cx="2954484" cy="4375771"/>
          </a:xfrm>
          <a:prstGeom prst="rect">
            <a:avLst/>
          </a:prstGeom>
        </p:spPr>
      </p:pic>
      <p:sp>
        <p:nvSpPr>
          <p:cNvPr id="19" name="矩形 18">
            <a:extLst>
              <a:ext uri="{FF2B5EF4-FFF2-40B4-BE49-F238E27FC236}">
                <a16:creationId xmlns:a16="http://schemas.microsoft.com/office/drawing/2014/main" id="{63917DF7-B6D8-4060-A6CA-D8DAD564862E}"/>
              </a:ext>
            </a:extLst>
          </p:cNvPr>
          <p:cNvSpPr/>
          <p:nvPr/>
        </p:nvSpPr>
        <p:spPr>
          <a:xfrm>
            <a:off x="6012161" y="4653136"/>
            <a:ext cx="3087458" cy="3758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86581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3358728" cy="400110"/>
          </a:xfrm>
          <a:prstGeom prst="rect">
            <a:avLst/>
          </a:prstGeom>
          <a:noFill/>
        </p:spPr>
        <p:txBody>
          <a:bodyPr wrap="square" rtlCol="0">
            <a:spAutoFit/>
          </a:bodyPr>
          <a:lstStyle/>
          <a:p>
            <a:r>
              <a:rPr lang="zh-CN" altLang="en-US" sz="2000" b="1" dirty="0">
                <a:latin typeface="Arial" panose="020B0604020202020204" pitchFamily="34" charset="0"/>
                <a:ea typeface="微软雅黑" panose="020B0503020204020204" pitchFamily="34" charset="-122"/>
                <a:cs typeface="Arial" panose="020B0604020202020204" pitchFamily="34" charset="0"/>
              </a:rPr>
              <a:t>循环神经网络（</a:t>
            </a:r>
            <a:r>
              <a:rPr lang="en-US" altLang="zh-CN" sz="2000" b="1" dirty="0">
                <a:latin typeface="Arial" panose="020B0604020202020204" pitchFamily="34" charset="0"/>
                <a:ea typeface="微软雅黑" panose="020B0503020204020204" pitchFamily="34" charset="-122"/>
                <a:cs typeface="Arial" panose="020B0604020202020204" pitchFamily="34" charset="0"/>
              </a:rPr>
              <a:t>RNN</a:t>
            </a:r>
            <a:r>
              <a:rPr lang="zh-CN" altLang="en-US" sz="2000" b="1" dirty="0">
                <a:latin typeface="Arial" panose="020B0604020202020204" pitchFamily="34" charset="0"/>
                <a:ea typeface="微软雅黑" panose="020B0503020204020204" pitchFamily="34" charset="-122"/>
                <a:cs typeface="Arial" panose="020B0604020202020204" pitchFamily="34" charset="0"/>
              </a:rPr>
              <a:t>）</a:t>
            </a: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3</a:t>
            </a:fld>
            <a:endParaRPr lang="zh-CN" altLang="en-US">
              <a:latin typeface="Arial" panose="020B0604020202020204" pitchFamily="34" charset="0"/>
              <a:ea typeface="微软雅黑" panose="020B0503020204020204" pitchFamily="34" charset="-122"/>
            </a:endParaRPr>
          </a:p>
        </p:txBody>
      </p:sp>
      <p:pic>
        <p:nvPicPr>
          <p:cNvPr id="2" name="图片 1">
            <a:extLst>
              <a:ext uri="{FF2B5EF4-FFF2-40B4-BE49-F238E27FC236}">
                <a16:creationId xmlns:a16="http://schemas.microsoft.com/office/drawing/2014/main" id="{3AF1847A-7EE3-4CF1-8AB9-BD7726527CDA}"/>
              </a:ext>
            </a:extLst>
          </p:cNvPr>
          <p:cNvPicPr>
            <a:picLocks noChangeAspect="1"/>
          </p:cNvPicPr>
          <p:nvPr/>
        </p:nvPicPr>
        <p:blipFill>
          <a:blip r:embed="rId4"/>
          <a:stretch>
            <a:fillRect/>
          </a:stretch>
        </p:blipFill>
        <p:spPr>
          <a:xfrm>
            <a:off x="1352952" y="2563692"/>
            <a:ext cx="6438095" cy="2809524"/>
          </a:xfrm>
          <a:prstGeom prst="rect">
            <a:avLst/>
          </a:prstGeom>
        </p:spPr>
      </p:pic>
      <p:sp>
        <p:nvSpPr>
          <p:cNvPr id="6" name="文本框 5">
            <a:extLst>
              <a:ext uri="{FF2B5EF4-FFF2-40B4-BE49-F238E27FC236}">
                <a16:creationId xmlns:a16="http://schemas.microsoft.com/office/drawing/2014/main" id="{5B83F661-08E9-4949-9FFE-961926E40F4B}"/>
              </a:ext>
            </a:extLst>
          </p:cNvPr>
          <p:cNvSpPr txBox="1"/>
          <p:nvPr/>
        </p:nvSpPr>
        <p:spPr>
          <a:xfrm>
            <a:off x="1352952" y="5579948"/>
            <a:ext cx="6438095" cy="369332"/>
          </a:xfrm>
          <a:prstGeom prst="rect">
            <a:avLst/>
          </a:prstGeom>
          <a:noFill/>
        </p:spPr>
        <p:txBody>
          <a:bodyPr wrap="square" rtlCol="0">
            <a:spAutoFit/>
          </a:bodyPr>
          <a:lstStyle/>
          <a:p>
            <a:r>
              <a:rPr lang="zh-CN" altLang="en-US" dirty="0"/>
              <a:t>对序列进行建模</a:t>
            </a:r>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5441CDB0-52F8-47BF-A85C-84EC814FAEA3}"/>
                  </a:ext>
                </a:extLst>
              </p:cNvPr>
              <p:cNvSpPr txBox="1"/>
              <p:nvPr/>
            </p:nvSpPr>
            <p:spPr>
              <a:xfrm>
                <a:off x="1352952" y="5949280"/>
                <a:ext cx="6438095" cy="687111"/>
              </a:xfrm>
              <a:prstGeom prst="rect">
                <a:avLst/>
              </a:prstGeom>
              <a:noFill/>
            </p:spPr>
            <p:txBody>
              <a:bodyPr wrap="square" rtlCol="0">
                <a:spAutoFit/>
              </a:bodyPr>
              <a:lstStyle/>
              <a:p>
                <a:r>
                  <a:rPr lang="zh-CN" altLang="en-US" dirty="0"/>
                  <a:t>缺点：数值不稳定</a:t>
                </a:r>
                <a:endParaRPr lang="en-US" altLang="zh-CN" dirty="0"/>
              </a:p>
              <a:p>
                <a:r>
                  <a:rPr lang="zh-CN" altLang="en-US" dirty="0"/>
                  <a:t>假设</a:t>
                </a:r>
                <a14:m>
                  <m:oMath xmlns:m="http://schemas.openxmlformats.org/officeDocument/2006/math">
                    <m:r>
                      <a:rPr lang="en-US" altLang="zh-CN" b="0" i="1" smtClean="0">
                        <a:latin typeface="Cambria Math" panose="02040503050406030204" pitchFamily="18" charset="0"/>
                      </a:rPr>
                      <m:t>𝜙</m:t>
                    </m:r>
                  </m:oMath>
                </a14:m>
                <a:r>
                  <a:rPr lang="zh-CN" altLang="en-US" dirty="0"/>
                  <a:t>是一个线性函数，则有 </a:t>
                </a:r>
                <a14:m>
                  <m:oMath xmlns:m="http://schemas.openxmlformats.org/officeDocument/2006/math">
                    <m:sSub>
                      <m:sSubPr>
                        <m:ctrlPr>
                          <a:rPr lang="en-US" altLang="zh-CN" b="1" i="1" smtClean="0">
                            <a:latin typeface="Cambria Math" panose="02040503050406030204" pitchFamily="18" charset="0"/>
                          </a:rPr>
                        </m:ctrlPr>
                      </m:sSubPr>
                      <m:e>
                        <m:r>
                          <a:rPr lang="en-US" altLang="zh-CN" b="1" i="1" smtClean="0">
                            <a:latin typeface="Cambria Math" panose="02040503050406030204" pitchFamily="18" charset="0"/>
                          </a:rPr>
                          <m:t>𝑯</m:t>
                        </m:r>
                      </m:e>
                      <m:sub>
                        <m:r>
                          <a:rPr lang="en-US" altLang="zh-CN" b="1" i="1" smtClean="0">
                            <a:latin typeface="Cambria Math" panose="02040503050406030204" pitchFamily="18" charset="0"/>
                          </a:rPr>
                          <m:t>𝒕</m:t>
                        </m:r>
                      </m:sub>
                    </m:sSub>
                    <m:r>
                      <a:rPr lang="en-US" altLang="zh-CN" b="1" i="1" smtClean="0">
                        <a:latin typeface="Cambria Math" panose="02040503050406030204" pitchFamily="18" charset="0"/>
                      </a:rPr>
                      <m:t> </m:t>
                    </m:r>
                    <m:r>
                      <a:rPr lang="en-US" altLang="zh-CN" b="1" i="1" smtClean="0">
                        <a:latin typeface="Cambria Math" panose="02040503050406030204" pitchFamily="18" charset="0"/>
                        <a:ea typeface="Cambria Math" panose="02040503050406030204" pitchFamily="18" charset="0"/>
                      </a:rPr>
                      <m:t>~</m:t>
                    </m:r>
                    <m:sSub>
                      <m:sSubPr>
                        <m:ctrlPr>
                          <a:rPr lang="en-US" altLang="zh-CN" b="1" i="1" smtClean="0">
                            <a:latin typeface="Cambria Math" panose="02040503050406030204" pitchFamily="18" charset="0"/>
                          </a:rPr>
                        </m:ctrlPr>
                      </m:sSubPr>
                      <m:e>
                        <m:r>
                          <a:rPr lang="en-US" altLang="zh-CN" b="1" i="1" smtClean="0">
                            <a:latin typeface="Cambria Math" panose="02040503050406030204" pitchFamily="18" charset="0"/>
                          </a:rPr>
                          <m:t>𝑯</m:t>
                        </m:r>
                      </m:e>
                      <m:sub>
                        <m:r>
                          <a:rPr lang="en-US" altLang="zh-CN" b="1" i="1" smtClean="0">
                            <a:latin typeface="Cambria Math" panose="02040503050406030204" pitchFamily="18" charset="0"/>
                          </a:rPr>
                          <m:t>𝒕</m:t>
                        </m:r>
                        <m:r>
                          <a:rPr lang="en-US" altLang="zh-CN" b="1" i="1" smtClean="0">
                            <a:latin typeface="Cambria Math" panose="02040503050406030204" pitchFamily="18" charset="0"/>
                          </a:rPr>
                          <m:t>−</m:t>
                        </m:r>
                        <m:r>
                          <a:rPr lang="en-US" altLang="zh-CN" b="1" i="1" smtClean="0">
                            <a:latin typeface="Cambria Math" panose="02040503050406030204" pitchFamily="18" charset="0"/>
                          </a:rPr>
                          <m:t>𝑵</m:t>
                        </m:r>
                      </m:sub>
                    </m:sSub>
                    <m:sSubSup>
                      <m:sSubSupPr>
                        <m:ctrlPr>
                          <a:rPr lang="en-US" altLang="zh-CN" b="1" i="1" smtClean="0">
                            <a:latin typeface="Cambria Math" panose="02040503050406030204" pitchFamily="18" charset="0"/>
                          </a:rPr>
                        </m:ctrlPr>
                      </m:sSubSupPr>
                      <m:e>
                        <m:r>
                          <a:rPr lang="en-US" altLang="zh-CN" b="1" i="1" smtClean="0">
                            <a:latin typeface="Cambria Math" panose="02040503050406030204" pitchFamily="18" charset="0"/>
                          </a:rPr>
                          <m:t>𝑾</m:t>
                        </m:r>
                      </m:e>
                      <m:sub>
                        <m:r>
                          <a:rPr lang="en-US" altLang="zh-CN" b="1" i="1" smtClean="0">
                            <a:latin typeface="Cambria Math" panose="02040503050406030204" pitchFamily="18" charset="0"/>
                          </a:rPr>
                          <m:t>𝒉𝒉</m:t>
                        </m:r>
                      </m:sub>
                      <m:sup>
                        <m:r>
                          <a:rPr lang="en-US" altLang="zh-CN" b="1" i="1" smtClean="0">
                            <a:latin typeface="Cambria Math" panose="02040503050406030204" pitchFamily="18" charset="0"/>
                          </a:rPr>
                          <m:t>𝑵</m:t>
                        </m:r>
                      </m:sup>
                    </m:sSubSup>
                  </m:oMath>
                </a14:m>
                <a:endParaRPr lang="zh-CN" altLang="en-US" b="1" dirty="0"/>
              </a:p>
            </p:txBody>
          </p:sp>
        </mc:Choice>
        <mc:Fallback xmlns="">
          <p:sp>
            <p:nvSpPr>
              <p:cNvPr id="7" name="文本框 6">
                <a:extLst>
                  <a:ext uri="{FF2B5EF4-FFF2-40B4-BE49-F238E27FC236}">
                    <a16:creationId xmlns:a16="http://schemas.microsoft.com/office/drawing/2014/main" id="{5441CDB0-52F8-47BF-A85C-84EC814FAEA3}"/>
                  </a:ext>
                </a:extLst>
              </p:cNvPr>
              <p:cNvSpPr txBox="1">
                <a:spLocks noRot="1" noChangeAspect="1" noMove="1" noResize="1" noEditPoints="1" noAdjustHandles="1" noChangeArrowheads="1" noChangeShapeType="1" noTextEdit="1"/>
              </p:cNvSpPr>
              <p:nvPr/>
            </p:nvSpPr>
            <p:spPr>
              <a:xfrm>
                <a:off x="1352952" y="5949280"/>
                <a:ext cx="6438095" cy="687111"/>
              </a:xfrm>
              <a:prstGeom prst="rect">
                <a:avLst/>
              </a:prstGeom>
              <a:blipFill>
                <a:blip r:embed="rId5"/>
                <a:stretch>
                  <a:fillRect l="-852" t="-5310" b="-97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5EAAF159-E43F-415F-9CEF-ED28D628478D}"/>
                  </a:ext>
                </a:extLst>
              </p:cNvPr>
              <p:cNvSpPr txBox="1"/>
              <p:nvPr/>
            </p:nvSpPr>
            <p:spPr>
              <a:xfrm>
                <a:off x="495300" y="1052736"/>
                <a:ext cx="8140700" cy="14987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𝐻</m:t>
                          </m:r>
                        </m:e>
                        <m:sub>
                          <m:r>
                            <a:rPr lang="en-US" altLang="zh-CN" b="0" i="1" smtClean="0">
                              <a:latin typeface="Cambria Math" panose="02040503050406030204" pitchFamily="18" charset="0"/>
                            </a:rPr>
                            <m:t>𝑡</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𝜙</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𝑋</m:t>
                          </m:r>
                        </m:e>
                        <m:sub>
                          <m:r>
                            <a:rPr lang="en-US" altLang="zh-CN" b="0" i="1" smtClean="0">
                              <a:latin typeface="Cambria Math" panose="02040503050406030204" pitchFamily="18" charset="0"/>
                            </a:rPr>
                            <m:t>𝑡</m:t>
                          </m:r>
                        </m:sub>
                      </m:sSub>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𝑊</m:t>
                          </m:r>
                        </m:e>
                        <m:sub>
                          <m:r>
                            <a:rPr lang="en-US" altLang="zh-CN" b="0" i="1" smtClean="0">
                              <a:latin typeface="Cambria Math" panose="02040503050406030204" pitchFamily="18" charset="0"/>
                            </a:rPr>
                            <m:t>𝑥h</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𝐻</m:t>
                          </m:r>
                        </m:e>
                        <m:sub>
                          <m:r>
                            <a:rPr lang="en-US" altLang="zh-CN" b="0" i="1" smtClean="0">
                              <a:latin typeface="Cambria Math" panose="02040503050406030204" pitchFamily="18" charset="0"/>
                            </a:rPr>
                            <m:t>𝑡</m:t>
                          </m:r>
                          <m:r>
                            <a:rPr lang="en-US" altLang="zh-CN" b="0" i="1" smtClean="0">
                              <a:latin typeface="Cambria Math" panose="02040503050406030204" pitchFamily="18" charset="0"/>
                            </a:rPr>
                            <m:t>−1</m:t>
                          </m:r>
                        </m:sub>
                      </m:sSub>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𝑊</m:t>
                          </m:r>
                        </m:e>
                        <m:sub>
                          <m:r>
                            <a:rPr lang="en-US" altLang="zh-CN" b="0" i="1" smtClean="0">
                              <a:latin typeface="Cambria Math" panose="02040503050406030204" pitchFamily="18" charset="0"/>
                            </a:rPr>
                            <m:t>hh</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𝑏</m:t>
                          </m:r>
                        </m:e>
                        <m:sub>
                          <m:r>
                            <a:rPr lang="en-US" altLang="zh-CN" b="0" i="1" smtClean="0">
                              <a:latin typeface="Cambria Math" panose="02040503050406030204" pitchFamily="18" charset="0"/>
                            </a:rPr>
                            <m:t>h</m:t>
                          </m:r>
                        </m:sub>
                      </m:sSub>
                      <m:r>
                        <a:rPr lang="en-US" altLang="zh-CN" b="0" i="1" smtClean="0">
                          <a:latin typeface="Cambria Math" panose="02040503050406030204" pitchFamily="18" charset="0"/>
                        </a:rPr>
                        <m:t>)</m:t>
                      </m:r>
                    </m:oMath>
                  </m:oMathPara>
                </a14:m>
                <a:endParaRPr lang="en-US" altLang="zh-CN" dirty="0"/>
              </a:p>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𝑂</m:t>
                          </m:r>
                        </m:e>
                        <m:sub>
                          <m:r>
                            <a:rPr lang="en-US" altLang="zh-CN" b="0" i="1" smtClean="0">
                              <a:latin typeface="Cambria Math" panose="02040503050406030204" pitchFamily="18" charset="0"/>
                            </a:rPr>
                            <m:t>𝑡</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𝐻</m:t>
                          </m:r>
                        </m:e>
                        <m:sub>
                          <m:r>
                            <a:rPr lang="en-US" altLang="zh-CN" b="0" i="1" smtClean="0">
                              <a:latin typeface="Cambria Math" panose="02040503050406030204" pitchFamily="18" charset="0"/>
                            </a:rPr>
                            <m:t>𝑡</m:t>
                          </m:r>
                        </m:sub>
                      </m:sSub>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𝑊</m:t>
                          </m:r>
                        </m:e>
                        <m:sub>
                          <m:r>
                            <a:rPr lang="en-US" altLang="zh-CN" b="0" i="1" smtClean="0">
                              <a:latin typeface="Cambria Math" panose="02040503050406030204" pitchFamily="18" charset="0"/>
                            </a:rPr>
                            <m:t>h𝑞</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𝑏</m:t>
                          </m:r>
                        </m:e>
                        <m:sub>
                          <m:r>
                            <a:rPr lang="en-US" altLang="zh-CN" b="0" i="1" smtClean="0">
                              <a:latin typeface="Cambria Math" panose="02040503050406030204" pitchFamily="18" charset="0"/>
                            </a:rPr>
                            <m:t>𝑞</m:t>
                          </m:r>
                        </m:sub>
                      </m:sSub>
                    </m:oMath>
                  </m:oMathPara>
                </a14:m>
                <a:endParaRPr lang="en-US" altLang="zh-CN" dirty="0"/>
              </a:p>
              <a:p>
                <a:r>
                  <a:rPr lang="en-US" altLang="zh-CN" dirty="0"/>
                  <a:t>	</a:t>
                </a:r>
                <a:r>
                  <a:rPr lang="zh-CN" altLang="en-US" dirty="0"/>
                  <a:t>引入</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𝐻</m:t>
                        </m:r>
                      </m:e>
                      <m:sub>
                        <m:r>
                          <a:rPr lang="en-US" altLang="zh-CN" b="0" i="1" smtClean="0">
                            <a:latin typeface="Cambria Math" panose="02040503050406030204" pitchFamily="18" charset="0"/>
                          </a:rPr>
                          <m:t>𝑡</m:t>
                        </m:r>
                        <m:r>
                          <a:rPr lang="en-US" altLang="zh-CN" b="0" i="1" smtClean="0">
                            <a:latin typeface="Cambria Math" panose="02040503050406030204" pitchFamily="18" charset="0"/>
                          </a:rPr>
                          <m:t>−1</m:t>
                        </m:r>
                      </m:sub>
                    </m:sSub>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𝑊</m:t>
                        </m:r>
                      </m:e>
                      <m:sub>
                        <m:r>
                          <a:rPr lang="en-US" altLang="zh-CN" b="0" i="1" smtClean="0">
                            <a:latin typeface="Cambria Math" panose="02040503050406030204" pitchFamily="18" charset="0"/>
                          </a:rPr>
                          <m:t>hh</m:t>
                        </m:r>
                      </m:sub>
                    </m:sSub>
                    <m:r>
                      <a:rPr lang="en-US" altLang="zh-CN" b="0" i="0" smtClean="0">
                        <a:latin typeface="Cambria Math" panose="02040503050406030204" pitchFamily="18" charset="0"/>
                      </a:rPr>
                      <m:t>,  </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𝑊</m:t>
                        </m:r>
                      </m:e>
                      <m:sub>
                        <m:r>
                          <a:rPr lang="en-US" altLang="zh-CN" b="0" i="1" smtClean="0">
                            <a:latin typeface="Cambria Math" panose="02040503050406030204" pitchFamily="18" charset="0"/>
                          </a:rPr>
                          <m:t>hh</m:t>
                        </m:r>
                      </m:sub>
                    </m:sSub>
                  </m:oMath>
                </a14:m>
                <a:r>
                  <a:rPr lang="zh-CN" altLang="en-US" dirty="0"/>
                  <a:t>捕获</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𝐻</m:t>
                        </m:r>
                      </m:e>
                      <m:sub>
                        <m:r>
                          <a:rPr lang="en-US" altLang="zh-CN" b="0" i="1" smtClean="0">
                            <a:latin typeface="Cambria Math" panose="02040503050406030204" pitchFamily="18" charset="0"/>
                          </a:rPr>
                          <m:t>𝑡</m:t>
                        </m:r>
                      </m:sub>
                    </m:sSub>
                  </m:oMath>
                </a14:m>
                <a:r>
                  <a:rPr lang="zh-CN" altLang="en-US" dirty="0"/>
                  <a:t>和</a:t>
                </a:r>
                <a14:m>
                  <m:oMath xmlns:m="http://schemas.openxmlformats.org/officeDocument/2006/math">
                    <m:sSub>
                      <m:sSubPr>
                        <m:ctrlPr>
                          <a:rPr lang="en-US" altLang="zh-CN" b="0" i="1" dirty="0" smtClean="0">
                            <a:latin typeface="Cambria Math" panose="02040503050406030204" pitchFamily="18" charset="0"/>
                          </a:rPr>
                        </m:ctrlPr>
                      </m:sSubPr>
                      <m:e>
                        <m:r>
                          <a:rPr lang="en-US" altLang="zh-CN" b="0" i="1" dirty="0" smtClean="0">
                            <a:latin typeface="Cambria Math" panose="02040503050406030204" pitchFamily="18" charset="0"/>
                          </a:rPr>
                          <m:t>𝐻</m:t>
                        </m:r>
                      </m:e>
                      <m:sub>
                        <m:r>
                          <a:rPr lang="en-US" altLang="zh-CN" b="0" i="1" dirty="0" smtClean="0">
                            <a:latin typeface="Cambria Math" panose="02040503050406030204" pitchFamily="18" charset="0"/>
                          </a:rPr>
                          <m:t>𝑡</m:t>
                        </m:r>
                        <m:r>
                          <a:rPr lang="en-US" altLang="zh-CN" b="0" i="1" dirty="0" smtClean="0">
                            <a:latin typeface="Cambria Math" panose="02040503050406030204" pitchFamily="18" charset="0"/>
                          </a:rPr>
                          <m:t>−1</m:t>
                        </m:r>
                      </m:sub>
                    </m:sSub>
                  </m:oMath>
                </a14:m>
                <a:r>
                  <a:rPr lang="zh-CN" altLang="en-US" dirty="0"/>
                  <a:t>之间的关系，</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𝐻</m:t>
                        </m:r>
                      </m:e>
                      <m:sub>
                        <m:r>
                          <a:rPr lang="en-US" altLang="zh-CN" b="0" i="1" smtClean="0">
                            <a:latin typeface="Cambria Math" panose="02040503050406030204" pitchFamily="18" charset="0"/>
                          </a:rPr>
                          <m:t>𝑡</m:t>
                        </m:r>
                      </m:sub>
                    </m:sSub>
                  </m:oMath>
                </a14:m>
                <a:r>
                  <a:rPr lang="zh-CN" altLang="en-US" dirty="0"/>
                  <a:t>中保留了序列直到当前时间步的历史信息，就如同当前时间步下神经网络的状态或记忆。当前时间步中隐状态的计算过程和前一个过程相同，因此计算是循环的。</a:t>
                </a:r>
              </a:p>
            </p:txBody>
          </p:sp>
        </mc:Choice>
        <mc:Fallback xmlns="">
          <p:sp>
            <p:nvSpPr>
              <p:cNvPr id="13" name="文本框 12">
                <a:extLst>
                  <a:ext uri="{FF2B5EF4-FFF2-40B4-BE49-F238E27FC236}">
                    <a16:creationId xmlns:a16="http://schemas.microsoft.com/office/drawing/2014/main" id="{5EAAF159-E43F-415F-9CEF-ED28D628478D}"/>
                  </a:ext>
                </a:extLst>
              </p:cNvPr>
              <p:cNvSpPr txBox="1">
                <a:spLocks noRot="1" noChangeAspect="1" noMove="1" noResize="1" noEditPoints="1" noAdjustHandles="1" noChangeArrowheads="1" noChangeShapeType="1" noTextEdit="1"/>
              </p:cNvSpPr>
              <p:nvPr/>
            </p:nvSpPr>
            <p:spPr>
              <a:xfrm>
                <a:off x="495300" y="1052736"/>
                <a:ext cx="8140700" cy="1498744"/>
              </a:xfrm>
              <a:prstGeom prst="rect">
                <a:avLst/>
              </a:prstGeom>
              <a:blipFill>
                <a:blip r:embed="rId6"/>
                <a:stretch>
                  <a:fillRect l="-599" b="-569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7703138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4654872" cy="400110"/>
          </a:xfrm>
          <a:prstGeom prst="rect">
            <a:avLst/>
          </a:prstGeom>
          <a:noFill/>
        </p:spPr>
        <p:txBody>
          <a:bodyPr wrap="square" rtlCol="0">
            <a:spAutoFit/>
          </a:bodyPr>
          <a:lstStyle/>
          <a:p>
            <a:r>
              <a:rPr lang="en-US" altLang="zh-CN" sz="2000" b="1" dirty="0">
                <a:latin typeface="Arial" panose="020B0604020202020204" pitchFamily="34" charset="0"/>
                <a:ea typeface="微软雅黑" panose="020B0503020204020204" pitchFamily="34" charset="-122"/>
                <a:cs typeface="Arial" panose="020B0604020202020204" pitchFamily="34" charset="0"/>
              </a:rPr>
              <a:t>Transformer</a:t>
            </a:r>
            <a:endParaRPr lang="zh-CN" altLang="en-US" sz="2000" b="1" dirty="0">
              <a:latin typeface="Arial" panose="020B0604020202020204" pitchFamily="34" charset="0"/>
              <a:ea typeface="微软雅黑" panose="020B0503020204020204" pitchFamily="34" charset="-122"/>
              <a:cs typeface="Arial" panose="020B0604020202020204" pitchFamily="34" charset="0"/>
            </a:endParaRP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30</a:t>
            </a:fld>
            <a:endParaRPr lang="zh-CN" altLang="en-US">
              <a:latin typeface="Arial" panose="020B0604020202020204" pitchFamily="34" charset="0"/>
              <a:ea typeface="微软雅黑" panose="020B0503020204020204" pitchFamily="34" charset="-122"/>
            </a:endParaRPr>
          </a:p>
        </p:txBody>
      </p:sp>
      <p:sp>
        <p:nvSpPr>
          <p:cNvPr id="2" name="文本框 1">
            <a:extLst>
              <a:ext uri="{FF2B5EF4-FFF2-40B4-BE49-F238E27FC236}">
                <a16:creationId xmlns:a16="http://schemas.microsoft.com/office/drawing/2014/main" id="{FEDC422A-BE5E-4F9D-9C66-E767C09ED7EB}"/>
              </a:ext>
            </a:extLst>
          </p:cNvPr>
          <p:cNvSpPr txBox="1"/>
          <p:nvPr/>
        </p:nvSpPr>
        <p:spPr>
          <a:xfrm>
            <a:off x="495300" y="1205001"/>
            <a:ext cx="4364732" cy="646331"/>
          </a:xfrm>
          <a:prstGeom prst="rect">
            <a:avLst/>
          </a:prstGeom>
          <a:noFill/>
        </p:spPr>
        <p:txBody>
          <a:bodyPr wrap="square" rtlCol="0">
            <a:spAutoFit/>
          </a:bodyPr>
          <a:lstStyle/>
          <a:p>
            <a:r>
              <a:rPr lang="en-US" altLang="zh-CN" dirty="0"/>
              <a:t>3.</a:t>
            </a:r>
            <a:r>
              <a:rPr lang="zh-CN" altLang="en-US" dirty="0"/>
              <a:t>多头注意力（</a:t>
            </a:r>
            <a:r>
              <a:rPr lang="en-US" altLang="zh-CN" dirty="0"/>
              <a:t>Multi-Head Attention</a:t>
            </a:r>
            <a:r>
              <a:rPr lang="zh-CN" altLang="en-US" dirty="0"/>
              <a:t>）</a:t>
            </a:r>
            <a:endParaRPr lang="en-US" altLang="zh-CN" dirty="0"/>
          </a:p>
          <a:p>
            <a:r>
              <a:rPr lang="en-US" altLang="zh-CN" dirty="0"/>
              <a:t>    </a:t>
            </a:r>
            <a:endParaRPr lang="zh-CN" altLang="en-US" dirty="0"/>
          </a:p>
        </p:txBody>
      </p:sp>
      <p:pic>
        <p:nvPicPr>
          <p:cNvPr id="19" name="图片 18">
            <a:extLst>
              <a:ext uri="{FF2B5EF4-FFF2-40B4-BE49-F238E27FC236}">
                <a16:creationId xmlns:a16="http://schemas.microsoft.com/office/drawing/2014/main" id="{318BA127-D1FA-48C5-96ED-5DB603E9784C}"/>
              </a:ext>
            </a:extLst>
          </p:cNvPr>
          <p:cNvPicPr>
            <a:picLocks noChangeAspect="1"/>
          </p:cNvPicPr>
          <p:nvPr/>
        </p:nvPicPr>
        <p:blipFill>
          <a:blip r:embed="rId4"/>
          <a:stretch>
            <a:fillRect/>
          </a:stretch>
        </p:blipFill>
        <p:spPr>
          <a:xfrm>
            <a:off x="611560" y="1904700"/>
            <a:ext cx="2815676" cy="3835407"/>
          </a:xfrm>
          <a:prstGeom prst="rect">
            <a:avLst/>
          </a:prstGeom>
        </p:spPr>
      </p:pic>
      <p:pic>
        <p:nvPicPr>
          <p:cNvPr id="21" name="图片 20">
            <a:extLst>
              <a:ext uri="{FF2B5EF4-FFF2-40B4-BE49-F238E27FC236}">
                <a16:creationId xmlns:a16="http://schemas.microsoft.com/office/drawing/2014/main" id="{B5608A0B-F3F1-442A-B3E6-DB55E27CF173}"/>
              </a:ext>
            </a:extLst>
          </p:cNvPr>
          <p:cNvPicPr>
            <a:picLocks noChangeAspect="1"/>
          </p:cNvPicPr>
          <p:nvPr/>
        </p:nvPicPr>
        <p:blipFill>
          <a:blip r:embed="rId5"/>
          <a:stretch>
            <a:fillRect/>
          </a:stretch>
        </p:blipFill>
        <p:spPr>
          <a:xfrm>
            <a:off x="6145135" y="1462637"/>
            <a:ext cx="2954484" cy="4375771"/>
          </a:xfrm>
          <a:prstGeom prst="rect">
            <a:avLst/>
          </a:prstGeom>
        </p:spPr>
      </p:pic>
      <p:sp>
        <p:nvSpPr>
          <p:cNvPr id="22" name="矩形 21">
            <a:extLst>
              <a:ext uri="{FF2B5EF4-FFF2-40B4-BE49-F238E27FC236}">
                <a16:creationId xmlns:a16="http://schemas.microsoft.com/office/drawing/2014/main" id="{633E8820-EA14-493A-BB00-CCDEF7604A7E}"/>
              </a:ext>
            </a:extLst>
          </p:cNvPr>
          <p:cNvSpPr/>
          <p:nvPr/>
        </p:nvSpPr>
        <p:spPr>
          <a:xfrm>
            <a:off x="6660233" y="4005064"/>
            <a:ext cx="864096" cy="3758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8638A3F6-3339-4108-9E71-E2540EAD1502}"/>
              </a:ext>
            </a:extLst>
          </p:cNvPr>
          <p:cNvSpPr txBox="1"/>
          <p:nvPr/>
        </p:nvSpPr>
        <p:spPr>
          <a:xfrm>
            <a:off x="3524207" y="2276872"/>
            <a:ext cx="2376264" cy="646331"/>
          </a:xfrm>
          <a:prstGeom prst="rect">
            <a:avLst/>
          </a:prstGeom>
          <a:noFill/>
        </p:spPr>
        <p:txBody>
          <a:bodyPr wrap="square" rtlCol="0">
            <a:spAutoFit/>
          </a:bodyPr>
          <a:lstStyle/>
          <a:p>
            <a:r>
              <a:rPr lang="en-US" altLang="zh-CN" dirty="0"/>
              <a:t>Encoder</a:t>
            </a:r>
            <a:r>
              <a:rPr lang="zh-CN" altLang="en-US" dirty="0"/>
              <a:t>的</a:t>
            </a:r>
            <a:r>
              <a:rPr lang="en-US" altLang="zh-CN" dirty="0"/>
              <a:t>Attention</a:t>
            </a:r>
            <a:r>
              <a:rPr lang="zh-CN" altLang="en-US" dirty="0"/>
              <a:t>就是普通的</a:t>
            </a:r>
            <a:r>
              <a:rPr lang="en-US" altLang="zh-CN" dirty="0"/>
              <a:t>Attention</a:t>
            </a:r>
            <a:endParaRPr lang="zh-CN" altLang="en-US" dirty="0"/>
          </a:p>
        </p:txBody>
      </p:sp>
    </p:spTree>
    <p:extLst>
      <p:ext uri="{BB962C8B-B14F-4D97-AF65-F5344CB8AC3E}">
        <p14:creationId xmlns:p14="http://schemas.microsoft.com/office/powerpoint/2010/main" val="39242016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4654872" cy="400110"/>
          </a:xfrm>
          <a:prstGeom prst="rect">
            <a:avLst/>
          </a:prstGeom>
          <a:noFill/>
        </p:spPr>
        <p:txBody>
          <a:bodyPr wrap="square" rtlCol="0">
            <a:spAutoFit/>
          </a:bodyPr>
          <a:lstStyle/>
          <a:p>
            <a:r>
              <a:rPr lang="en-US" altLang="zh-CN" sz="2000" b="1" dirty="0">
                <a:latin typeface="Arial" panose="020B0604020202020204" pitchFamily="34" charset="0"/>
                <a:ea typeface="微软雅黑" panose="020B0503020204020204" pitchFamily="34" charset="-122"/>
                <a:cs typeface="Arial" panose="020B0604020202020204" pitchFamily="34" charset="0"/>
              </a:rPr>
              <a:t>Transformer</a:t>
            </a:r>
            <a:endParaRPr lang="zh-CN" altLang="en-US" sz="2000" b="1" dirty="0">
              <a:latin typeface="Arial" panose="020B0604020202020204" pitchFamily="34" charset="0"/>
              <a:ea typeface="微软雅黑" panose="020B0503020204020204" pitchFamily="34" charset="-122"/>
              <a:cs typeface="Arial" panose="020B0604020202020204" pitchFamily="34" charset="0"/>
            </a:endParaRP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31</a:t>
            </a:fld>
            <a:endParaRPr lang="zh-CN" altLang="en-US">
              <a:latin typeface="Arial" panose="020B0604020202020204" pitchFamily="34" charset="0"/>
              <a:ea typeface="微软雅黑" panose="020B0503020204020204" pitchFamily="34" charset="-122"/>
            </a:endParaRPr>
          </a:p>
        </p:txBody>
      </p:sp>
      <p:sp>
        <p:nvSpPr>
          <p:cNvPr id="2" name="文本框 1">
            <a:extLst>
              <a:ext uri="{FF2B5EF4-FFF2-40B4-BE49-F238E27FC236}">
                <a16:creationId xmlns:a16="http://schemas.microsoft.com/office/drawing/2014/main" id="{FEDC422A-BE5E-4F9D-9C66-E767C09ED7EB}"/>
              </a:ext>
            </a:extLst>
          </p:cNvPr>
          <p:cNvSpPr txBox="1"/>
          <p:nvPr/>
        </p:nvSpPr>
        <p:spPr>
          <a:xfrm>
            <a:off x="495300" y="1205001"/>
            <a:ext cx="4364732" cy="646331"/>
          </a:xfrm>
          <a:prstGeom prst="rect">
            <a:avLst/>
          </a:prstGeom>
          <a:noFill/>
        </p:spPr>
        <p:txBody>
          <a:bodyPr wrap="square" rtlCol="0">
            <a:spAutoFit/>
          </a:bodyPr>
          <a:lstStyle/>
          <a:p>
            <a:r>
              <a:rPr lang="en-US" altLang="zh-CN" dirty="0"/>
              <a:t>3.</a:t>
            </a:r>
            <a:r>
              <a:rPr lang="zh-CN" altLang="en-US" dirty="0"/>
              <a:t>多头注意力（</a:t>
            </a:r>
            <a:r>
              <a:rPr lang="en-US" altLang="zh-CN" dirty="0"/>
              <a:t>Multi-Head Attention</a:t>
            </a:r>
            <a:r>
              <a:rPr lang="zh-CN" altLang="en-US" dirty="0"/>
              <a:t>）</a:t>
            </a:r>
            <a:endParaRPr lang="en-US" altLang="zh-CN" dirty="0"/>
          </a:p>
          <a:p>
            <a:r>
              <a:rPr lang="en-US" altLang="zh-CN" dirty="0"/>
              <a:t>    </a:t>
            </a:r>
            <a:endParaRPr lang="zh-CN" altLang="en-US" dirty="0"/>
          </a:p>
        </p:txBody>
      </p:sp>
      <p:pic>
        <p:nvPicPr>
          <p:cNvPr id="21" name="图片 20">
            <a:extLst>
              <a:ext uri="{FF2B5EF4-FFF2-40B4-BE49-F238E27FC236}">
                <a16:creationId xmlns:a16="http://schemas.microsoft.com/office/drawing/2014/main" id="{B5608A0B-F3F1-442A-B3E6-DB55E27CF173}"/>
              </a:ext>
            </a:extLst>
          </p:cNvPr>
          <p:cNvPicPr>
            <a:picLocks noChangeAspect="1"/>
          </p:cNvPicPr>
          <p:nvPr/>
        </p:nvPicPr>
        <p:blipFill>
          <a:blip r:embed="rId4"/>
          <a:stretch>
            <a:fillRect/>
          </a:stretch>
        </p:blipFill>
        <p:spPr>
          <a:xfrm>
            <a:off x="6145135" y="1462637"/>
            <a:ext cx="2954484" cy="4375771"/>
          </a:xfrm>
          <a:prstGeom prst="rect">
            <a:avLst/>
          </a:prstGeom>
        </p:spPr>
      </p:pic>
      <p:sp>
        <p:nvSpPr>
          <p:cNvPr id="22" name="矩形 21">
            <a:extLst>
              <a:ext uri="{FF2B5EF4-FFF2-40B4-BE49-F238E27FC236}">
                <a16:creationId xmlns:a16="http://schemas.microsoft.com/office/drawing/2014/main" id="{633E8820-EA14-493A-BB00-CCDEF7604A7E}"/>
              </a:ext>
            </a:extLst>
          </p:cNvPr>
          <p:cNvSpPr/>
          <p:nvPr/>
        </p:nvSpPr>
        <p:spPr>
          <a:xfrm>
            <a:off x="7740352" y="3861048"/>
            <a:ext cx="792088"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8373230-B0B7-4246-8C22-4C9474ACAB66}"/>
              </a:ext>
            </a:extLst>
          </p:cNvPr>
          <p:cNvPicPr>
            <a:picLocks noChangeAspect="1"/>
          </p:cNvPicPr>
          <p:nvPr/>
        </p:nvPicPr>
        <p:blipFill>
          <a:blip r:embed="rId5"/>
          <a:stretch>
            <a:fillRect/>
          </a:stretch>
        </p:blipFill>
        <p:spPr>
          <a:xfrm>
            <a:off x="179512" y="1916832"/>
            <a:ext cx="2555552" cy="4122091"/>
          </a:xfrm>
          <a:prstGeom prst="rect">
            <a:avLst/>
          </a:prstGeom>
        </p:spPr>
      </p:pic>
      <p:sp>
        <p:nvSpPr>
          <p:cNvPr id="9" name="文本框 8">
            <a:extLst>
              <a:ext uri="{FF2B5EF4-FFF2-40B4-BE49-F238E27FC236}">
                <a16:creationId xmlns:a16="http://schemas.microsoft.com/office/drawing/2014/main" id="{FCE752F3-0F67-4E09-BB0F-0F13B3395C06}"/>
              </a:ext>
            </a:extLst>
          </p:cNvPr>
          <p:cNvSpPr txBox="1"/>
          <p:nvPr/>
        </p:nvSpPr>
        <p:spPr>
          <a:xfrm>
            <a:off x="2915816" y="1652607"/>
            <a:ext cx="2954484" cy="1200329"/>
          </a:xfrm>
          <a:prstGeom prst="rect">
            <a:avLst/>
          </a:prstGeom>
          <a:noFill/>
        </p:spPr>
        <p:txBody>
          <a:bodyPr wrap="square" rtlCol="0">
            <a:spAutoFit/>
          </a:bodyPr>
          <a:lstStyle/>
          <a:p>
            <a:r>
              <a:rPr lang="en-US" altLang="zh-CN" dirty="0"/>
              <a:t>Decoder</a:t>
            </a:r>
            <a:r>
              <a:rPr lang="zh-CN" altLang="en-US" dirty="0"/>
              <a:t>中有个</a:t>
            </a:r>
            <a:r>
              <a:rPr lang="en-US" altLang="zh-CN" dirty="0"/>
              <a:t>Masked Multi-Head Attention</a:t>
            </a:r>
            <a:r>
              <a:rPr lang="zh-CN" altLang="en-US" dirty="0"/>
              <a:t>，训练时</a:t>
            </a:r>
            <a:r>
              <a:rPr lang="en-US" altLang="zh-CN" dirty="0"/>
              <a:t>MASK</a:t>
            </a:r>
            <a:r>
              <a:rPr lang="zh-CN" altLang="en-US" dirty="0"/>
              <a:t>防止模型看到未来的信息：</a:t>
            </a:r>
          </a:p>
        </p:txBody>
      </p:sp>
      <p:graphicFrame>
        <p:nvGraphicFramePr>
          <p:cNvPr id="11" name="表格 12">
            <a:extLst>
              <a:ext uri="{FF2B5EF4-FFF2-40B4-BE49-F238E27FC236}">
                <a16:creationId xmlns:a16="http://schemas.microsoft.com/office/drawing/2014/main" id="{9F22786A-6E85-4907-80BF-891004443C5E}"/>
              </a:ext>
            </a:extLst>
          </p:cNvPr>
          <p:cNvGraphicFramePr>
            <a:graphicFrameLocks noGrp="1"/>
          </p:cNvGraphicFramePr>
          <p:nvPr>
            <p:extLst>
              <p:ext uri="{D42A27DB-BD31-4B8C-83A1-F6EECF244321}">
                <p14:modId xmlns:p14="http://schemas.microsoft.com/office/powerpoint/2010/main" val="1426827324"/>
              </p:ext>
            </p:extLst>
          </p:nvPr>
        </p:nvGraphicFramePr>
        <p:xfrm>
          <a:off x="3054424" y="2924944"/>
          <a:ext cx="2555550" cy="1854200"/>
        </p:xfrm>
        <a:graphic>
          <a:graphicData uri="http://schemas.openxmlformats.org/drawingml/2006/table">
            <a:tbl>
              <a:tblPr firstRow="1" bandRow="1">
                <a:tableStyleId>{2D5ABB26-0587-4C30-8999-92F81FD0307C}</a:tableStyleId>
              </a:tblPr>
              <a:tblGrid>
                <a:gridCol w="511110">
                  <a:extLst>
                    <a:ext uri="{9D8B030D-6E8A-4147-A177-3AD203B41FA5}">
                      <a16:colId xmlns:a16="http://schemas.microsoft.com/office/drawing/2014/main" val="3588102919"/>
                    </a:ext>
                  </a:extLst>
                </a:gridCol>
                <a:gridCol w="511110">
                  <a:extLst>
                    <a:ext uri="{9D8B030D-6E8A-4147-A177-3AD203B41FA5}">
                      <a16:colId xmlns:a16="http://schemas.microsoft.com/office/drawing/2014/main" val="3471128634"/>
                    </a:ext>
                  </a:extLst>
                </a:gridCol>
                <a:gridCol w="511110">
                  <a:extLst>
                    <a:ext uri="{9D8B030D-6E8A-4147-A177-3AD203B41FA5}">
                      <a16:colId xmlns:a16="http://schemas.microsoft.com/office/drawing/2014/main" val="1833943233"/>
                    </a:ext>
                  </a:extLst>
                </a:gridCol>
                <a:gridCol w="511110">
                  <a:extLst>
                    <a:ext uri="{9D8B030D-6E8A-4147-A177-3AD203B41FA5}">
                      <a16:colId xmlns:a16="http://schemas.microsoft.com/office/drawing/2014/main" val="3194786778"/>
                    </a:ext>
                  </a:extLst>
                </a:gridCol>
                <a:gridCol w="511110">
                  <a:extLst>
                    <a:ext uri="{9D8B030D-6E8A-4147-A177-3AD203B41FA5}">
                      <a16:colId xmlns:a16="http://schemas.microsoft.com/office/drawing/2014/main" val="766534266"/>
                    </a:ext>
                  </a:extLst>
                </a:gridCol>
              </a:tblGrid>
              <a:tr h="370840">
                <a:tc>
                  <a:txBody>
                    <a:bodyPr/>
                    <a:lstStyle/>
                    <a:p>
                      <a:pPr algn="ctr"/>
                      <a:endParaRPr lang="zh-CN" altLang="en-US" dirty="0"/>
                    </a:p>
                  </a:txBody>
                  <a:tcPr/>
                </a:tc>
                <a:tc>
                  <a:txBody>
                    <a:bodyPr/>
                    <a:lstStyle/>
                    <a:p>
                      <a:pPr algn="ctr"/>
                      <a:r>
                        <a:rPr lang="zh-CN" altLang="en-US" dirty="0"/>
                        <a:t>人</a:t>
                      </a:r>
                    </a:p>
                  </a:txBody>
                  <a:tcPr>
                    <a:lnB w="12700" cap="flat" cmpd="sng" algn="ctr">
                      <a:solidFill>
                        <a:schemeClr val="tx1"/>
                      </a:solidFill>
                      <a:prstDash val="solid"/>
                      <a:round/>
                      <a:headEnd type="none" w="med" len="med"/>
                      <a:tailEnd type="none" w="med" len="med"/>
                    </a:lnB>
                  </a:tcPr>
                </a:tc>
                <a:tc>
                  <a:txBody>
                    <a:bodyPr/>
                    <a:lstStyle/>
                    <a:p>
                      <a:pPr algn="ctr"/>
                      <a:r>
                        <a:rPr lang="zh-CN" altLang="en-US" dirty="0"/>
                        <a:t>工</a:t>
                      </a:r>
                    </a:p>
                  </a:txBody>
                  <a:tcPr>
                    <a:lnB w="12700" cap="flat" cmpd="sng" algn="ctr">
                      <a:solidFill>
                        <a:schemeClr val="tx1"/>
                      </a:solidFill>
                      <a:prstDash val="solid"/>
                      <a:round/>
                      <a:headEnd type="none" w="med" len="med"/>
                      <a:tailEnd type="none" w="med" len="med"/>
                    </a:lnB>
                  </a:tcPr>
                </a:tc>
                <a:tc>
                  <a:txBody>
                    <a:bodyPr/>
                    <a:lstStyle/>
                    <a:p>
                      <a:pPr algn="ctr"/>
                      <a:r>
                        <a:rPr lang="zh-CN" altLang="en-US" dirty="0"/>
                        <a:t>智</a:t>
                      </a:r>
                    </a:p>
                  </a:txBody>
                  <a:tcPr>
                    <a:lnB w="12700" cap="flat" cmpd="sng" algn="ctr">
                      <a:solidFill>
                        <a:schemeClr val="tx1"/>
                      </a:solidFill>
                      <a:prstDash val="solid"/>
                      <a:round/>
                      <a:headEnd type="none" w="med" len="med"/>
                      <a:tailEnd type="none" w="med" len="med"/>
                    </a:lnB>
                  </a:tcPr>
                </a:tc>
                <a:tc>
                  <a:txBody>
                    <a:bodyPr/>
                    <a:lstStyle/>
                    <a:p>
                      <a:pPr algn="ctr"/>
                      <a:r>
                        <a:rPr lang="zh-CN" altLang="en-US" dirty="0"/>
                        <a:t>能</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339297"/>
                  </a:ext>
                </a:extLst>
              </a:tr>
              <a:tr h="370840">
                <a:tc>
                  <a:txBody>
                    <a:bodyPr/>
                    <a:lstStyle/>
                    <a:p>
                      <a:pPr algn="ctr"/>
                      <a:r>
                        <a:rPr lang="zh-CN" altLang="en-US" dirty="0"/>
                        <a:t>人</a:t>
                      </a:r>
                    </a:p>
                  </a:txBody>
                  <a:tcPr>
                    <a:lnR w="12700" cap="flat" cmpd="sng" algn="ctr">
                      <a:solidFill>
                        <a:schemeClr val="tx1"/>
                      </a:solidFill>
                      <a:prstDash val="solid"/>
                      <a:round/>
                      <a:headEnd type="none" w="med" len="med"/>
                      <a:tailEnd type="none" w="med" len="med"/>
                    </a:lnR>
                  </a:tcPr>
                </a:tc>
                <a:tc>
                  <a:txBody>
                    <a:bodyPr/>
                    <a:lstStyle/>
                    <a:p>
                      <a:pPr algn="ctr"/>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dirty="0">
                        <a:highlight>
                          <a:srgbClr val="C0C0C0"/>
                        </a:high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lang="zh-CN" altLang="en-US" dirty="0">
                        <a:highlight>
                          <a:srgbClr val="C0C0C0"/>
                        </a:high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lang="zh-CN" altLang="en-US" dirty="0">
                        <a:highlight>
                          <a:srgbClr val="C0C0C0"/>
                        </a:high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154084424"/>
                  </a:ext>
                </a:extLst>
              </a:tr>
              <a:tr h="370840">
                <a:tc>
                  <a:txBody>
                    <a:bodyPr/>
                    <a:lstStyle/>
                    <a:p>
                      <a:pPr algn="ctr"/>
                      <a:r>
                        <a:rPr lang="zh-CN" altLang="en-US" dirty="0"/>
                        <a:t>工</a:t>
                      </a:r>
                    </a:p>
                  </a:txBody>
                  <a:tcPr>
                    <a:lnR w="12700" cap="flat" cmpd="sng" algn="ctr">
                      <a:solidFill>
                        <a:schemeClr val="tx1"/>
                      </a:solidFill>
                      <a:prstDash val="solid"/>
                      <a:round/>
                      <a:headEnd type="none" w="med" len="med"/>
                      <a:tailEnd type="none" w="med" len="med"/>
                    </a:lnR>
                  </a:tcPr>
                </a:tc>
                <a:tc>
                  <a:txBody>
                    <a:bodyPr/>
                    <a:lstStyle/>
                    <a:p>
                      <a:pPr algn="ctr"/>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513284780"/>
                  </a:ext>
                </a:extLst>
              </a:tr>
              <a:tr h="370840">
                <a:tc>
                  <a:txBody>
                    <a:bodyPr/>
                    <a:lstStyle/>
                    <a:p>
                      <a:pPr algn="ctr"/>
                      <a:r>
                        <a:rPr lang="zh-CN" altLang="en-US" dirty="0"/>
                        <a:t>智</a:t>
                      </a:r>
                    </a:p>
                  </a:txBody>
                  <a:tcPr>
                    <a:lnR w="12700" cap="flat" cmpd="sng" algn="ctr">
                      <a:solidFill>
                        <a:schemeClr val="tx1"/>
                      </a:solidFill>
                      <a:prstDash val="solid"/>
                      <a:round/>
                      <a:headEnd type="none" w="med" len="med"/>
                      <a:tailEnd type="none" w="med" len="med"/>
                    </a:lnR>
                  </a:tcPr>
                </a:tc>
                <a:tc>
                  <a:txBody>
                    <a:bodyPr/>
                    <a:lstStyle/>
                    <a:p>
                      <a:pPr algn="ctr"/>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465317821"/>
                  </a:ext>
                </a:extLst>
              </a:tr>
              <a:tr h="370840">
                <a:tc>
                  <a:txBody>
                    <a:bodyPr/>
                    <a:lstStyle/>
                    <a:p>
                      <a:pPr algn="ctr"/>
                      <a:r>
                        <a:rPr lang="zh-CN" altLang="en-US" dirty="0"/>
                        <a:t>能</a:t>
                      </a:r>
                    </a:p>
                  </a:txBody>
                  <a:tcPr>
                    <a:lnR w="12700" cap="flat" cmpd="sng" algn="ctr">
                      <a:solidFill>
                        <a:schemeClr val="tx1"/>
                      </a:solidFill>
                      <a:prstDash val="solid"/>
                      <a:round/>
                      <a:headEnd type="none" w="med" len="med"/>
                      <a:tailEnd type="none" w="med" len="med"/>
                    </a:lnR>
                  </a:tcPr>
                </a:tc>
                <a:tc>
                  <a:txBody>
                    <a:bodyPr/>
                    <a:lstStyle/>
                    <a:p>
                      <a:pPr algn="ctr"/>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8240906"/>
                  </a:ext>
                </a:extLst>
              </a:tr>
            </a:tbl>
          </a:graphicData>
        </a:graphic>
      </p:graphicFrame>
      <p:pic>
        <p:nvPicPr>
          <p:cNvPr id="15" name="图片 14">
            <a:extLst>
              <a:ext uri="{FF2B5EF4-FFF2-40B4-BE49-F238E27FC236}">
                <a16:creationId xmlns:a16="http://schemas.microsoft.com/office/drawing/2014/main" id="{B19B1175-1AB7-4BCA-925B-BF53A923730F}"/>
              </a:ext>
            </a:extLst>
          </p:cNvPr>
          <p:cNvPicPr>
            <a:picLocks noChangeAspect="1"/>
          </p:cNvPicPr>
          <p:nvPr/>
        </p:nvPicPr>
        <p:blipFill>
          <a:blip r:embed="rId6"/>
          <a:stretch>
            <a:fillRect/>
          </a:stretch>
        </p:blipFill>
        <p:spPr>
          <a:xfrm>
            <a:off x="3158987" y="4967287"/>
            <a:ext cx="2562225" cy="1571625"/>
          </a:xfrm>
          <a:prstGeom prst="rect">
            <a:avLst/>
          </a:prstGeom>
        </p:spPr>
      </p:pic>
    </p:spTree>
    <p:extLst>
      <p:ext uri="{BB962C8B-B14F-4D97-AF65-F5344CB8AC3E}">
        <p14:creationId xmlns:p14="http://schemas.microsoft.com/office/powerpoint/2010/main" val="36848622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4654872" cy="400110"/>
          </a:xfrm>
          <a:prstGeom prst="rect">
            <a:avLst/>
          </a:prstGeom>
          <a:noFill/>
        </p:spPr>
        <p:txBody>
          <a:bodyPr wrap="square" rtlCol="0">
            <a:spAutoFit/>
          </a:bodyPr>
          <a:lstStyle/>
          <a:p>
            <a:r>
              <a:rPr lang="en-US" altLang="zh-CN" sz="2000" b="1" dirty="0">
                <a:latin typeface="Arial" panose="020B0604020202020204" pitchFamily="34" charset="0"/>
                <a:ea typeface="微软雅黑" panose="020B0503020204020204" pitchFamily="34" charset="-122"/>
                <a:cs typeface="Arial" panose="020B0604020202020204" pitchFamily="34" charset="0"/>
              </a:rPr>
              <a:t>Transformer</a:t>
            </a:r>
            <a:endParaRPr lang="zh-CN" altLang="en-US" sz="2000" b="1" dirty="0">
              <a:latin typeface="Arial" panose="020B0604020202020204" pitchFamily="34" charset="0"/>
              <a:ea typeface="微软雅黑" panose="020B0503020204020204" pitchFamily="34" charset="-122"/>
              <a:cs typeface="Arial" panose="020B0604020202020204" pitchFamily="34" charset="0"/>
            </a:endParaRP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32</a:t>
            </a:fld>
            <a:endParaRPr lang="zh-CN" altLang="en-US">
              <a:latin typeface="Arial" panose="020B0604020202020204" pitchFamily="34" charset="0"/>
              <a:ea typeface="微软雅黑" panose="020B0503020204020204" pitchFamily="34" charset="-122"/>
            </a:endParaRPr>
          </a:p>
        </p:txBody>
      </p:sp>
      <p:sp>
        <p:nvSpPr>
          <p:cNvPr id="2" name="文本框 1">
            <a:extLst>
              <a:ext uri="{FF2B5EF4-FFF2-40B4-BE49-F238E27FC236}">
                <a16:creationId xmlns:a16="http://schemas.microsoft.com/office/drawing/2014/main" id="{FEDC422A-BE5E-4F9D-9C66-E767C09ED7EB}"/>
              </a:ext>
            </a:extLst>
          </p:cNvPr>
          <p:cNvSpPr txBox="1"/>
          <p:nvPr/>
        </p:nvSpPr>
        <p:spPr>
          <a:xfrm>
            <a:off x="495300" y="1205001"/>
            <a:ext cx="4364732" cy="646331"/>
          </a:xfrm>
          <a:prstGeom prst="rect">
            <a:avLst/>
          </a:prstGeom>
          <a:noFill/>
        </p:spPr>
        <p:txBody>
          <a:bodyPr wrap="square" rtlCol="0">
            <a:spAutoFit/>
          </a:bodyPr>
          <a:lstStyle/>
          <a:p>
            <a:r>
              <a:rPr lang="en-US" altLang="zh-CN" dirty="0"/>
              <a:t>3.</a:t>
            </a:r>
            <a:r>
              <a:rPr lang="zh-CN" altLang="en-US" dirty="0"/>
              <a:t>多头注意力（</a:t>
            </a:r>
            <a:r>
              <a:rPr lang="en-US" altLang="zh-CN" dirty="0"/>
              <a:t>Multi-Head Attention</a:t>
            </a:r>
            <a:r>
              <a:rPr lang="zh-CN" altLang="en-US" dirty="0"/>
              <a:t>）</a:t>
            </a:r>
            <a:endParaRPr lang="en-US" altLang="zh-CN" dirty="0"/>
          </a:p>
          <a:p>
            <a:r>
              <a:rPr lang="en-US" altLang="zh-CN" dirty="0"/>
              <a:t>    </a:t>
            </a:r>
            <a:endParaRPr lang="zh-CN" altLang="en-US" dirty="0"/>
          </a:p>
        </p:txBody>
      </p:sp>
      <p:pic>
        <p:nvPicPr>
          <p:cNvPr id="21" name="图片 20">
            <a:extLst>
              <a:ext uri="{FF2B5EF4-FFF2-40B4-BE49-F238E27FC236}">
                <a16:creationId xmlns:a16="http://schemas.microsoft.com/office/drawing/2014/main" id="{B5608A0B-F3F1-442A-B3E6-DB55E27CF173}"/>
              </a:ext>
            </a:extLst>
          </p:cNvPr>
          <p:cNvPicPr>
            <a:picLocks noChangeAspect="1"/>
          </p:cNvPicPr>
          <p:nvPr/>
        </p:nvPicPr>
        <p:blipFill>
          <a:blip r:embed="rId4"/>
          <a:stretch>
            <a:fillRect/>
          </a:stretch>
        </p:blipFill>
        <p:spPr>
          <a:xfrm>
            <a:off x="6145135" y="1462637"/>
            <a:ext cx="2954484" cy="4375771"/>
          </a:xfrm>
          <a:prstGeom prst="rect">
            <a:avLst/>
          </a:prstGeom>
        </p:spPr>
      </p:pic>
      <p:sp>
        <p:nvSpPr>
          <p:cNvPr id="22" name="矩形 21">
            <a:extLst>
              <a:ext uri="{FF2B5EF4-FFF2-40B4-BE49-F238E27FC236}">
                <a16:creationId xmlns:a16="http://schemas.microsoft.com/office/drawing/2014/main" id="{633E8820-EA14-493A-BB00-CCDEF7604A7E}"/>
              </a:ext>
            </a:extLst>
          </p:cNvPr>
          <p:cNvSpPr/>
          <p:nvPr/>
        </p:nvSpPr>
        <p:spPr>
          <a:xfrm>
            <a:off x="7740352" y="3200400"/>
            <a:ext cx="792088" cy="4656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8373230-B0B7-4246-8C22-4C9474ACAB66}"/>
              </a:ext>
            </a:extLst>
          </p:cNvPr>
          <p:cNvPicPr>
            <a:picLocks noChangeAspect="1"/>
          </p:cNvPicPr>
          <p:nvPr/>
        </p:nvPicPr>
        <p:blipFill>
          <a:blip r:embed="rId5"/>
          <a:stretch>
            <a:fillRect/>
          </a:stretch>
        </p:blipFill>
        <p:spPr>
          <a:xfrm>
            <a:off x="323528" y="1916832"/>
            <a:ext cx="2555552" cy="4122091"/>
          </a:xfrm>
          <a:prstGeom prst="rect">
            <a:avLst/>
          </a:prstGeom>
        </p:spPr>
      </p:pic>
      <p:sp>
        <p:nvSpPr>
          <p:cNvPr id="9" name="文本框 8">
            <a:extLst>
              <a:ext uri="{FF2B5EF4-FFF2-40B4-BE49-F238E27FC236}">
                <a16:creationId xmlns:a16="http://schemas.microsoft.com/office/drawing/2014/main" id="{FCE752F3-0F67-4E09-BB0F-0F13B3395C06}"/>
              </a:ext>
            </a:extLst>
          </p:cNvPr>
          <p:cNvSpPr txBox="1"/>
          <p:nvPr/>
        </p:nvSpPr>
        <p:spPr>
          <a:xfrm>
            <a:off x="2915816" y="1844824"/>
            <a:ext cx="2954484" cy="1200329"/>
          </a:xfrm>
          <a:prstGeom prst="rect">
            <a:avLst/>
          </a:prstGeom>
          <a:noFill/>
        </p:spPr>
        <p:txBody>
          <a:bodyPr wrap="square" rtlCol="0">
            <a:spAutoFit/>
          </a:bodyPr>
          <a:lstStyle/>
          <a:p>
            <a:r>
              <a:rPr lang="en-US" altLang="zh-CN" dirty="0"/>
              <a:t>Decoder</a:t>
            </a:r>
            <a:r>
              <a:rPr lang="zh-CN" altLang="en-US" dirty="0"/>
              <a:t>中两个</a:t>
            </a:r>
            <a:r>
              <a:rPr lang="en-US" altLang="zh-CN" dirty="0"/>
              <a:t>Attention</a:t>
            </a:r>
            <a:r>
              <a:rPr lang="zh-CN" altLang="en-US" dirty="0"/>
              <a:t>，一个是</a:t>
            </a:r>
            <a:r>
              <a:rPr lang="en-US" altLang="zh-CN" dirty="0"/>
              <a:t>Self-Attention</a:t>
            </a:r>
            <a:r>
              <a:rPr lang="zh-CN" altLang="en-US" dirty="0"/>
              <a:t>，另一个是</a:t>
            </a:r>
            <a:r>
              <a:rPr lang="en-US" altLang="zh-CN" dirty="0"/>
              <a:t>Cross-Attention</a:t>
            </a:r>
            <a:r>
              <a:rPr lang="zh-CN" altLang="en-US" dirty="0"/>
              <a:t>，</a:t>
            </a:r>
            <a:r>
              <a:rPr lang="en-US" altLang="zh-CN" dirty="0"/>
              <a:t>Key</a:t>
            </a:r>
            <a:r>
              <a:rPr lang="zh-CN" altLang="en-US" dirty="0"/>
              <a:t>和</a:t>
            </a:r>
            <a:r>
              <a:rPr lang="en-US" altLang="zh-CN" dirty="0"/>
              <a:t>Value</a:t>
            </a:r>
            <a:r>
              <a:rPr lang="zh-CN" altLang="en-US" dirty="0"/>
              <a:t>来自</a:t>
            </a:r>
            <a:r>
              <a:rPr lang="en-US" altLang="zh-CN" dirty="0"/>
              <a:t>Encoder</a:t>
            </a:r>
            <a:endParaRPr lang="zh-CN" altLang="en-US" dirty="0"/>
          </a:p>
        </p:txBody>
      </p:sp>
      <p:graphicFrame>
        <p:nvGraphicFramePr>
          <p:cNvPr id="6" name="表格 6">
            <a:extLst>
              <a:ext uri="{FF2B5EF4-FFF2-40B4-BE49-F238E27FC236}">
                <a16:creationId xmlns:a16="http://schemas.microsoft.com/office/drawing/2014/main" id="{9AD97CA7-4BC4-4C80-916C-9129A9DD63DF}"/>
              </a:ext>
            </a:extLst>
          </p:cNvPr>
          <p:cNvGraphicFramePr>
            <a:graphicFrameLocks noGrp="1"/>
          </p:cNvGraphicFramePr>
          <p:nvPr>
            <p:extLst>
              <p:ext uri="{D42A27DB-BD31-4B8C-83A1-F6EECF244321}">
                <p14:modId xmlns:p14="http://schemas.microsoft.com/office/powerpoint/2010/main" val="2558238644"/>
              </p:ext>
            </p:extLst>
          </p:nvPr>
        </p:nvGraphicFramePr>
        <p:xfrm>
          <a:off x="3140347" y="3501008"/>
          <a:ext cx="429672" cy="2595880"/>
        </p:xfrm>
        <a:graphic>
          <a:graphicData uri="http://schemas.openxmlformats.org/drawingml/2006/table">
            <a:tbl>
              <a:tblPr firstRow="1" bandRow="1">
                <a:tableStyleId>{2D5ABB26-0587-4C30-8999-92F81FD0307C}</a:tableStyleId>
              </a:tblPr>
              <a:tblGrid>
                <a:gridCol w="429672">
                  <a:extLst>
                    <a:ext uri="{9D8B030D-6E8A-4147-A177-3AD203B41FA5}">
                      <a16:colId xmlns:a16="http://schemas.microsoft.com/office/drawing/2014/main" val="1881810720"/>
                    </a:ext>
                  </a:extLst>
                </a:gridCol>
              </a:tblGrid>
              <a:tr h="370840">
                <a:tc>
                  <a:txBody>
                    <a:bodyPr/>
                    <a:lstStyle/>
                    <a:p>
                      <a:pPr algn="ctr"/>
                      <a:r>
                        <a:rPr lang="zh-CN" altLang="en-US" dirty="0"/>
                        <a:t>人</a:t>
                      </a:r>
                    </a:p>
                  </a:txBody>
                  <a:tcPr>
                    <a:solidFill>
                      <a:schemeClr val="accent6">
                        <a:lumMod val="40000"/>
                        <a:lumOff val="60000"/>
                      </a:schemeClr>
                    </a:solidFill>
                  </a:tcPr>
                </a:tc>
                <a:extLst>
                  <a:ext uri="{0D108BD9-81ED-4DB2-BD59-A6C34878D82A}">
                    <a16:rowId xmlns:a16="http://schemas.microsoft.com/office/drawing/2014/main" val="3663471019"/>
                  </a:ext>
                </a:extLst>
              </a:tr>
              <a:tr h="370840">
                <a:tc>
                  <a:txBody>
                    <a:bodyPr/>
                    <a:lstStyle/>
                    <a:p>
                      <a:pPr algn="ctr"/>
                      <a:r>
                        <a:rPr lang="zh-CN" altLang="en-US" dirty="0"/>
                        <a:t>工</a:t>
                      </a:r>
                    </a:p>
                  </a:txBody>
                  <a:tcPr>
                    <a:solidFill>
                      <a:schemeClr val="accent6">
                        <a:lumMod val="40000"/>
                        <a:lumOff val="60000"/>
                      </a:schemeClr>
                    </a:solidFill>
                  </a:tcPr>
                </a:tc>
                <a:extLst>
                  <a:ext uri="{0D108BD9-81ED-4DB2-BD59-A6C34878D82A}">
                    <a16:rowId xmlns:a16="http://schemas.microsoft.com/office/drawing/2014/main" val="1827376478"/>
                  </a:ext>
                </a:extLst>
              </a:tr>
              <a:tr h="370840">
                <a:tc>
                  <a:txBody>
                    <a:bodyPr/>
                    <a:lstStyle/>
                    <a:p>
                      <a:pPr algn="ctr"/>
                      <a:r>
                        <a:rPr lang="zh-CN" altLang="en-US" dirty="0"/>
                        <a:t>智</a:t>
                      </a:r>
                    </a:p>
                  </a:txBody>
                  <a:tcPr>
                    <a:solidFill>
                      <a:schemeClr val="accent6">
                        <a:lumMod val="75000"/>
                      </a:schemeClr>
                    </a:solidFill>
                  </a:tcPr>
                </a:tc>
                <a:extLst>
                  <a:ext uri="{0D108BD9-81ED-4DB2-BD59-A6C34878D82A}">
                    <a16:rowId xmlns:a16="http://schemas.microsoft.com/office/drawing/2014/main" val="3076063397"/>
                  </a:ext>
                </a:extLst>
              </a:tr>
              <a:tr h="370840">
                <a:tc>
                  <a:txBody>
                    <a:bodyPr/>
                    <a:lstStyle/>
                    <a:p>
                      <a:pPr algn="ctr"/>
                      <a:r>
                        <a:rPr lang="zh-CN" altLang="en-US" dirty="0"/>
                        <a:t>能</a:t>
                      </a:r>
                    </a:p>
                  </a:txBody>
                  <a:tcPr>
                    <a:solidFill>
                      <a:schemeClr val="accent6">
                        <a:lumMod val="75000"/>
                      </a:schemeClr>
                    </a:solidFill>
                  </a:tcPr>
                </a:tc>
                <a:extLst>
                  <a:ext uri="{0D108BD9-81ED-4DB2-BD59-A6C34878D82A}">
                    <a16:rowId xmlns:a16="http://schemas.microsoft.com/office/drawing/2014/main" val="764689747"/>
                  </a:ext>
                </a:extLst>
              </a:tr>
              <a:tr h="370840">
                <a:tc>
                  <a:txBody>
                    <a:bodyPr/>
                    <a:lstStyle/>
                    <a:p>
                      <a:pPr algn="ctr"/>
                      <a:r>
                        <a:rPr lang="zh-CN" altLang="en-US" dirty="0"/>
                        <a:t>指</a:t>
                      </a:r>
                    </a:p>
                  </a:txBody>
                  <a:tcPr>
                    <a:solidFill>
                      <a:schemeClr val="accent6">
                        <a:lumMod val="20000"/>
                        <a:lumOff val="80000"/>
                      </a:schemeClr>
                    </a:solidFill>
                  </a:tcPr>
                </a:tc>
                <a:extLst>
                  <a:ext uri="{0D108BD9-81ED-4DB2-BD59-A6C34878D82A}">
                    <a16:rowId xmlns:a16="http://schemas.microsoft.com/office/drawing/2014/main" val="3890664569"/>
                  </a:ext>
                </a:extLst>
              </a:tr>
              <a:tr h="370840">
                <a:tc>
                  <a:txBody>
                    <a:bodyPr/>
                    <a:lstStyle/>
                    <a:p>
                      <a:pPr algn="ctr"/>
                      <a:r>
                        <a:rPr lang="zh-CN" altLang="en-US" dirty="0"/>
                        <a:t>由</a:t>
                      </a:r>
                    </a:p>
                  </a:txBody>
                  <a:tcPr>
                    <a:solidFill>
                      <a:schemeClr val="accent6">
                        <a:lumMod val="20000"/>
                        <a:lumOff val="80000"/>
                      </a:schemeClr>
                    </a:solidFill>
                  </a:tcPr>
                </a:tc>
                <a:extLst>
                  <a:ext uri="{0D108BD9-81ED-4DB2-BD59-A6C34878D82A}">
                    <a16:rowId xmlns:a16="http://schemas.microsoft.com/office/drawing/2014/main" val="4146307011"/>
                  </a:ext>
                </a:extLst>
              </a:tr>
              <a:tr h="370840">
                <a:tc>
                  <a:txBody>
                    <a:bodyPr/>
                    <a:lstStyle/>
                    <a:p>
                      <a:pPr algn="ctr"/>
                      <a:r>
                        <a:rPr lang="en-US" altLang="zh-CN" dirty="0"/>
                        <a:t>…</a:t>
                      </a:r>
                      <a:endParaRPr lang="zh-CN" altLang="en-US" dirty="0"/>
                    </a:p>
                  </a:txBody>
                  <a:tcPr/>
                </a:tc>
                <a:extLst>
                  <a:ext uri="{0D108BD9-81ED-4DB2-BD59-A6C34878D82A}">
                    <a16:rowId xmlns:a16="http://schemas.microsoft.com/office/drawing/2014/main" val="814068113"/>
                  </a:ext>
                </a:extLst>
              </a:tr>
            </a:tbl>
          </a:graphicData>
        </a:graphic>
      </p:graphicFrame>
      <p:graphicFrame>
        <p:nvGraphicFramePr>
          <p:cNvPr id="16" name="表格 6">
            <a:extLst>
              <a:ext uri="{FF2B5EF4-FFF2-40B4-BE49-F238E27FC236}">
                <a16:creationId xmlns:a16="http://schemas.microsoft.com/office/drawing/2014/main" id="{CB2529C5-5E53-4424-ABD5-BAF571BD76D3}"/>
              </a:ext>
            </a:extLst>
          </p:cNvPr>
          <p:cNvGraphicFramePr>
            <a:graphicFrameLocks noGrp="1"/>
          </p:cNvGraphicFramePr>
          <p:nvPr>
            <p:extLst>
              <p:ext uri="{D42A27DB-BD31-4B8C-83A1-F6EECF244321}">
                <p14:modId xmlns:p14="http://schemas.microsoft.com/office/powerpoint/2010/main" val="1062271068"/>
              </p:ext>
            </p:extLst>
          </p:nvPr>
        </p:nvGraphicFramePr>
        <p:xfrm>
          <a:off x="4393058" y="3501008"/>
          <a:ext cx="1354849" cy="1483360"/>
        </p:xfrm>
        <a:graphic>
          <a:graphicData uri="http://schemas.openxmlformats.org/drawingml/2006/table">
            <a:tbl>
              <a:tblPr firstRow="1" bandRow="1">
                <a:tableStyleId>{2D5ABB26-0587-4C30-8999-92F81FD0307C}</a:tableStyleId>
              </a:tblPr>
              <a:tblGrid>
                <a:gridCol w="1354849">
                  <a:extLst>
                    <a:ext uri="{9D8B030D-6E8A-4147-A177-3AD203B41FA5}">
                      <a16:colId xmlns:a16="http://schemas.microsoft.com/office/drawing/2014/main" val="1881810720"/>
                    </a:ext>
                  </a:extLst>
                </a:gridCol>
              </a:tblGrid>
              <a:tr h="370840">
                <a:tc>
                  <a:txBody>
                    <a:bodyPr/>
                    <a:lstStyle/>
                    <a:p>
                      <a:pPr algn="ctr"/>
                      <a:r>
                        <a:rPr lang="en-US" altLang="zh-CN" dirty="0"/>
                        <a:t>Artificial</a:t>
                      </a:r>
                      <a:endParaRPr lang="zh-CN" altLang="en-US" dirty="0"/>
                    </a:p>
                  </a:txBody>
                  <a:tcPr/>
                </a:tc>
                <a:extLst>
                  <a:ext uri="{0D108BD9-81ED-4DB2-BD59-A6C34878D82A}">
                    <a16:rowId xmlns:a16="http://schemas.microsoft.com/office/drawing/2014/main" val="3663471019"/>
                  </a:ext>
                </a:extLst>
              </a:tr>
              <a:tr h="370840">
                <a:tc>
                  <a:txBody>
                    <a:bodyPr/>
                    <a:lstStyle/>
                    <a:p>
                      <a:pPr algn="ctr"/>
                      <a:r>
                        <a:rPr lang="en-US" altLang="zh-CN" dirty="0"/>
                        <a:t>Intelligence</a:t>
                      </a:r>
                      <a:endParaRPr lang="zh-CN" altLang="en-US" dirty="0"/>
                    </a:p>
                  </a:txBody>
                  <a:tcPr/>
                </a:tc>
                <a:extLst>
                  <a:ext uri="{0D108BD9-81ED-4DB2-BD59-A6C34878D82A}">
                    <a16:rowId xmlns:a16="http://schemas.microsoft.com/office/drawing/2014/main" val="1827376478"/>
                  </a:ext>
                </a:extLst>
              </a:tr>
              <a:tr h="370840">
                <a:tc>
                  <a:txBody>
                    <a:bodyPr/>
                    <a:lstStyle/>
                    <a:p>
                      <a:pPr algn="ctr"/>
                      <a:r>
                        <a:rPr lang="zh-CN" altLang="en-US" dirty="0"/>
                        <a:t>refers</a:t>
                      </a:r>
                    </a:p>
                  </a:txBody>
                  <a:tcPr/>
                </a:tc>
                <a:extLst>
                  <a:ext uri="{0D108BD9-81ED-4DB2-BD59-A6C34878D82A}">
                    <a16:rowId xmlns:a16="http://schemas.microsoft.com/office/drawing/2014/main" val="3076063397"/>
                  </a:ext>
                </a:extLst>
              </a:tr>
              <a:tr h="370840">
                <a:tc>
                  <a:txBody>
                    <a:bodyPr/>
                    <a:lstStyle/>
                    <a:p>
                      <a:pPr algn="ctr"/>
                      <a:r>
                        <a:rPr lang="en-US" altLang="zh-CN" dirty="0"/>
                        <a:t>to</a:t>
                      </a:r>
                      <a:endParaRPr lang="zh-CN" altLang="en-US" dirty="0"/>
                    </a:p>
                  </a:txBody>
                  <a:tcPr/>
                </a:tc>
                <a:extLst>
                  <a:ext uri="{0D108BD9-81ED-4DB2-BD59-A6C34878D82A}">
                    <a16:rowId xmlns:a16="http://schemas.microsoft.com/office/drawing/2014/main" val="764689747"/>
                  </a:ext>
                </a:extLst>
              </a:tr>
            </a:tbl>
          </a:graphicData>
        </a:graphic>
      </p:graphicFrame>
      <p:cxnSp>
        <p:nvCxnSpPr>
          <p:cNvPr id="17" name="直接连接符 16">
            <a:extLst>
              <a:ext uri="{FF2B5EF4-FFF2-40B4-BE49-F238E27FC236}">
                <a16:creationId xmlns:a16="http://schemas.microsoft.com/office/drawing/2014/main" id="{FA166511-FA2E-4B29-9674-F365A4ECF975}"/>
              </a:ext>
            </a:extLst>
          </p:cNvPr>
          <p:cNvCxnSpPr/>
          <p:nvPr/>
        </p:nvCxnSpPr>
        <p:spPr>
          <a:xfrm flipV="1">
            <a:off x="3570019" y="4077072"/>
            <a:ext cx="857965" cy="360040"/>
          </a:xfrm>
          <a:prstGeom prst="line">
            <a:avLst/>
          </a:prstGeom>
        </p:spPr>
        <p:style>
          <a:lnRef idx="3">
            <a:schemeClr val="accent6"/>
          </a:lnRef>
          <a:fillRef idx="0">
            <a:schemeClr val="accent6"/>
          </a:fillRef>
          <a:effectRef idx="2">
            <a:schemeClr val="accent6"/>
          </a:effectRef>
          <a:fontRef idx="minor">
            <a:schemeClr val="tx1"/>
          </a:fontRef>
        </p:style>
      </p:cxnSp>
      <p:cxnSp>
        <p:nvCxnSpPr>
          <p:cNvPr id="23" name="直接连接符 22">
            <a:extLst>
              <a:ext uri="{FF2B5EF4-FFF2-40B4-BE49-F238E27FC236}">
                <a16:creationId xmlns:a16="http://schemas.microsoft.com/office/drawing/2014/main" id="{5C4EE144-907E-4E74-B466-814B2142A408}"/>
              </a:ext>
            </a:extLst>
          </p:cNvPr>
          <p:cNvCxnSpPr>
            <a:cxnSpLocks/>
          </p:cNvCxnSpPr>
          <p:nvPr/>
        </p:nvCxnSpPr>
        <p:spPr>
          <a:xfrm flipV="1">
            <a:off x="3574866" y="4075276"/>
            <a:ext cx="862812" cy="723672"/>
          </a:xfrm>
          <a:prstGeom prst="line">
            <a:avLst/>
          </a:prstGeom>
        </p:spPr>
        <p:style>
          <a:lnRef idx="3">
            <a:schemeClr val="accent6"/>
          </a:lnRef>
          <a:fillRef idx="0">
            <a:schemeClr val="accent6"/>
          </a:fillRef>
          <a:effectRef idx="2">
            <a:schemeClr val="accent6"/>
          </a:effectRef>
          <a:fontRef idx="minor">
            <a:schemeClr val="tx1"/>
          </a:fontRef>
        </p:style>
      </p:cxnSp>
      <p:cxnSp>
        <p:nvCxnSpPr>
          <p:cNvPr id="24" name="直接连接符 23">
            <a:extLst>
              <a:ext uri="{FF2B5EF4-FFF2-40B4-BE49-F238E27FC236}">
                <a16:creationId xmlns:a16="http://schemas.microsoft.com/office/drawing/2014/main" id="{AFEF0856-1FC6-44C7-8EBA-592FFB6837BF}"/>
              </a:ext>
            </a:extLst>
          </p:cNvPr>
          <p:cNvCxnSpPr>
            <a:cxnSpLocks/>
          </p:cNvCxnSpPr>
          <p:nvPr/>
        </p:nvCxnSpPr>
        <p:spPr>
          <a:xfrm>
            <a:off x="3584392" y="4075276"/>
            <a:ext cx="803819"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25" name="直接连接符 24">
            <a:extLst>
              <a:ext uri="{FF2B5EF4-FFF2-40B4-BE49-F238E27FC236}">
                <a16:creationId xmlns:a16="http://schemas.microsoft.com/office/drawing/2014/main" id="{D7E302D6-3D2D-4C34-B523-8CB21E090618}"/>
              </a:ext>
            </a:extLst>
          </p:cNvPr>
          <p:cNvCxnSpPr>
            <a:cxnSpLocks/>
          </p:cNvCxnSpPr>
          <p:nvPr/>
        </p:nvCxnSpPr>
        <p:spPr>
          <a:xfrm>
            <a:off x="3584392" y="3666066"/>
            <a:ext cx="834066" cy="409210"/>
          </a:xfrm>
          <a:prstGeom prst="line">
            <a:avLst/>
          </a:prstGeom>
        </p:spPr>
        <p:style>
          <a:lnRef idx="2">
            <a:schemeClr val="accent6"/>
          </a:lnRef>
          <a:fillRef idx="0">
            <a:schemeClr val="accent6"/>
          </a:fillRef>
          <a:effectRef idx="1">
            <a:schemeClr val="accent6"/>
          </a:effectRef>
          <a:fontRef idx="minor">
            <a:schemeClr val="tx1"/>
          </a:fontRef>
        </p:style>
      </p:cxnSp>
      <p:cxnSp>
        <p:nvCxnSpPr>
          <p:cNvPr id="35" name="直接连接符 34">
            <a:extLst>
              <a:ext uri="{FF2B5EF4-FFF2-40B4-BE49-F238E27FC236}">
                <a16:creationId xmlns:a16="http://schemas.microsoft.com/office/drawing/2014/main" id="{BC12B45D-1BFA-4FE8-BD28-A0FCC6E2B76E}"/>
              </a:ext>
            </a:extLst>
          </p:cNvPr>
          <p:cNvCxnSpPr>
            <a:cxnSpLocks/>
          </p:cNvCxnSpPr>
          <p:nvPr/>
        </p:nvCxnSpPr>
        <p:spPr>
          <a:xfrm flipV="1">
            <a:off x="3560325" y="4073481"/>
            <a:ext cx="857965" cy="1095503"/>
          </a:xfrm>
          <a:prstGeom prst="line">
            <a:avLst/>
          </a:prstGeom>
        </p:spPr>
        <p:style>
          <a:lnRef idx="1">
            <a:schemeClr val="accent6"/>
          </a:lnRef>
          <a:fillRef idx="0">
            <a:schemeClr val="accent6"/>
          </a:fillRef>
          <a:effectRef idx="0">
            <a:schemeClr val="accent6"/>
          </a:effectRef>
          <a:fontRef idx="minor">
            <a:schemeClr val="tx1"/>
          </a:fontRef>
        </p:style>
      </p:cxnSp>
      <p:cxnSp>
        <p:nvCxnSpPr>
          <p:cNvPr id="36" name="直接连接符 35">
            <a:extLst>
              <a:ext uri="{FF2B5EF4-FFF2-40B4-BE49-F238E27FC236}">
                <a16:creationId xmlns:a16="http://schemas.microsoft.com/office/drawing/2014/main" id="{0B80CB06-80A6-4684-944C-DFC24BED5D95}"/>
              </a:ext>
            </a:extLst>
          </p:cNvPr>
          <p:cNvCxnSpPr>
            <a:cxnSpLocks/>
          </p:cNvCxnSpPr>
          <p:nvPr/>
        </p:nvCxnSpPr>
        <p:spPr>
          <a:xfrm flipV="1">
            <a:off x="3565172" y="4073481"/>
            <a:ext cx="862812" cy="145734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8348514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4654872" cy="400110"/>
          </a:xfrm>
          <a:prstGeom prst="rect">
            <a:avLst/>
          </a:prstGeom>
          <a:noFill/>
        </p:spPr>
        <p:txBody>
          <a:bodyPr wrap="square" rtlCol="0">
            <a:spAutoFit/>
          </a:bodyPr>
          <a:lstStyle/>
          <a:p>
            <a:r>
              <a:rPr lang="en-US" altLang="zh-CN" sz="2000" b="1" dirty="0">
                <a:latin typeface="Arial" panose="020B0604020202020204" pitchFamily="34" charset="0"/>
                <a:ea typeface="微软雅黑" panose="020B0503020204020204" pitchFamily="34" charset="-122"/>
                <a:cs typeface="Arial" panose="020B0604020202020204" pitchFamily="34" charset="0"/>
              </a:rPr>
              <a:t>Transformer</a:t>
            </a:r>
            <a:endParaRPr lang="zh-CN" altLang="en-US" sz="2000" b="1" dirty="0">
              <a:latin typeface="Arial" panose="020B0604020202020204" pitchFamily="34" charset="0"/>
              <a:ea typeface="微软雅黑" panose="020B0503020204020204" pitchFamily="34" charset="-122"/>
              <a:cs typeface="Arial" panose="020B0604020202020204" pitchFamily="34" charset="0"/>
            </a:endParaRP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33</a:t>
            </a:fld>
            <a:endParaRPr lang="zh-CN" altLang="en-US">
              <a:latin typeface="Arial" panose="020B0604020202020204" pitchFamily="34" charset="0"/>
              <a:ea typeface="微软雅黑" panose="020B0503020204020204" pitchFamily="34" charset="-122"/>
            </a:endParaRPr>
          </a:p>
        </p:txBody>
      </p:sp>
      <p:sp>
        <p:nvSpPr>
          <p:cNvPr id="2" name="文本框 1">
            <a:extLst>
              <a:ext uri="{FF2B5EF4-FFF2-40B4-BE49-F238E27FC236}">
                <a16:creationId xmlns:a16="http://schemas.microsoft.com/office/drawing/2014/main" id="{FEDC422A-BE5E-4F9D-9C66-E767C09ED7EB}"/>
              </a:ext>
            </a:extLst>
          </p:cNvPr>
          <p:cNvSpPr txBox="1"/>
          <p:nvPr/>
        </p:nvSpPr>
        <p:spPr>
          <a:xfrm>
            <a:off x="495300" y="1205001"/>
            <a:ext cx="4364732" cy="923330"/>
          </a:xfrm>
          <a:prstGeom prst="rect">
            <a:avLst/>
          </a:prstGeom>
          <a:noFill/>
        </p:spPr>
        <p:txBody>
          <a:bodyPr wrap="square" rtlCol="0">
            <a:spAutoFit/>
          </a:bodyPr>
          <a:lstStyle/>
          <a:p>
            <a:r>
              <a:rPr lang="en-US" altLang="zh-CN" dirty="0"/>
              <a:t>4.</a:t>
            </a:r>
            <a:r>
              <a:rPr lang="zh-CN" altLang="en-US" dirty="0"/>
              <a:t>加</a:t>
            </a:r>
            <a:r>
              <a:rPr lang="en-US" altLang="zh-CN" dirty="0"/>
              <a:t>&amp;</a:t>
            </a:r>
            <a:r>
              <a:rPr lang="zh-CN" altLang="en-US" dirty="0"/>
              <a:t>规范化</a:t>
            </a:r>
            <a:endParaRPr lang="en-US" altLang="zh-CN" dirty="0"/>
          </a:p>
          <a:p>
            <a:r>
              <a:rPr lang="en-US" altLang="zh-CN" dirty="0"/>
              <a:t>    </a:t>
            </a:r>
            <a:r>
              <a:rPr lang="zh-CN" altLang="en-US" dirty="0"/>
              <a:t>加：借鉴</a:t>
            </a:r>
            <a:r>
              <a:rPr lang="en-US" altLang="zh-CN" dirty="0"/>
              <a:t>Resnet</a:t>
            </a:r>
          </a:p>
          <a:p>
            <a:r>
              <a:rPr lang="en-US" altLang="zh-CN" dirty="0"/>
              <a:t>    </a:t>
            </a:r>
            <a:r>
              <a:rPr lang="zh-CN" altLang="en-US" dirty="0"/>
              <a:t>规范化：稳定数据分布</a:t>
            </a:r>
          </a:p>
        </p:txBody>
      </p:sp>
      <p:pic>
        <p:nvPicPr>
          <p:cNvPr id="9218" name="Picture 2">
            <a:extLst>
              <a:ext uri="{FF2B5EF4-FFF2-40B4-BE49-F238E27FC236}">
                <a16:creationId xmlns:a16="http://schemas.microsoft.com/office/drawing/2014/main" id="{2B2164EA-F056-457D-BDF9-65CC7CE4F5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2908245"/>
            <a:ext cx="2292499" cy="1233556"/>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1D65E2C0-599B-4207-BE3C-6167A93D3BC3}"/>
              </a:ext>
            </a:extLst>
          </p:cNvPr>
          <p:cNvSpPr txBox="1"/>
          <p:nvPr/>
        </p:nvSpPr>
        <p:spPr>
          <a:xfrm>
            <a:off x="464509" y="2481039"/>
            <a:ext cx="6120680" cy="369332"/>
          </a:xfrm>
          <a:prstGeom prst="rect">
            <a:avLst/>
          </a:prstGeom>
          <a:noFill/>
        </p:spPr>
        <p:txBody>
          <a:bodyPr wrap="square" rtlCol="0">
            <a:spAutoFit/>
          </a:bodyPr>
          <a:lstStyle/>
          <a:p>
            <a:r>
              <a:rPr lang="en-US" altLang="zh-CN" dirty="0" err="1"/>
              <a:t>ResNet</a:t>
            </a:r>
            <a:r>
              <a:rPr lang="zh-CN" altLang="en-US" dirty="0"/>
              <a:t>引入残差单元，使得深层网络的学习变得简单</a:t>
            </a:r>
          </a:p>
        </p:txBody>
      </p:sp>
      <p:sp>
        <p:nvSpPr>
          <p:cNvPr id="8" name="文本框 7">
            <a:extLst>
              <a:ext uri="{FF2B5EF4-FFF2-40B4-BE49-F238E27FC236}">
                <a16:creationId xmlns:a16="http://schemas.microsoft.com/office/drawing/2014/main" id="{3C9C593E-020D-4AF2-BB18-872C298C1BA8}"/>
              </a:ext>
            </a:extLst>
          </p:cNvPr>
          <p:cNvSpPr txBox="1"/>
          <p:nvPr/>
        </p:nvSpPr>
        <p:spPr>
          <a:xfrm>
            <a:off x="495300" y="4437112"/>
            <a:ext cx="5444852" cy="369332"/>
          </a:xfrm>
          <a:prstGeom prst="rect">
            <a:avLst/>
          </a:prstGeom>
          <a:noFill/>
        </p:spPr>
        <p:txBody>
          <a:bodyPr wrap="square" rtlCol="0">
            <a:spAutoFit/>
          </a:bodyPr>
          <a:lstStyle/>
          <a:p>
            <a:r>
              <a:rPr lang="zh-CN" altLang="en-US" dirty="0"/>
              <a:t>规范化：让数据分布特征稳定</a:t>
            </a:r>
          </a:p>
        </p:txBody>
      </p:sp>
      <mc:AlternateContent xmlns:mc="http://schemas.openxmlformats.org/markup-compatibility/2006">
        <mc:Choice xmlns:a14="http://schemas.microsoft.com/office/drawing/2010/main" Requires="a14">
          <p:sp>
            <p:nvSpPr>
              <p:cNvPr id="11" name="文本框 10">
                <a:extLst>
                  <a:ext uri="{FF2B5EF4-FFF2-40B4-BE49-F238E27FC236}">
                    <a16:creationId xmlns:a16="http://schemas.microsoft.com/office/drawing/2014/main" id="{B58D84A6-F969-419B-B9E7-D04DE7BDECF6}"/>
                  </a:ext>
                </a:extLst>
              </p:cNvPr>
              <p:cNvSpPr txBox="1"/>
              <p:nvPr/>
            </p:nvSpPr>
            <p:spPr>
              <a:xfrm>
                <a:off x="494308" y="4781871"/>
                <a:ext cx="3168352" cy="736677"/>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𝑦</m:t>
                      </m:r>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𝑥</m:t>
                          </m:r>
                          <m:r>
                            <a:rPr lang="en-US" altLang="zh-CN" b="0" i="1" smtClean="0">
                              <a:latin typeface="Cambria Math" panose="02040503050406030204" pitchFamily="18" charset="0"/>
                            </a:rPr>
                            <m:t>−</m:t>
                          </m:r>
                          <m:r>
                            <a:rPr lang="en-US" altLang="zh-CN" b="0" i="1" smtClean="0">
                              <a:latin typeface="Cambria Math" panose="02040503050406030204" pitchFamily="18" charset="0"/>
                            </a:rPr>
                            <m:t>𝐸</m:t>
                          </m:r>
                          <m:r>
                            <a:rPr lang="en-US" altLang="zh-CN" b="0" i="1" smtClean="0">
                              <a:latin typeface="Cambria Math" panose="02040503050406030204" pitchFamily="18" charset="0"/>
                            </a:rPr>
                            <m:t>[</m:t>
                          </m:r>
                          <m:r>
                            <a:rPr lang="en-US" altLang="zh-CN" b="0" i="1" smtClean="0">
                              <a:latin typeface="Cambria Math" panose="02040503050406030204" pitchFamily="18" charset="0"/>
                            </a:rPr>
                            <m:t>𝑥</m:t>
                          </m:r>
                          <m:r>
                            <a:rPr lang="en-US" altLang="zh-CN" b="0" i="1" smtClean="0">
                              <a:latin typeface="Cambria Math" panose="02040503050406030204" pitchFamily="18" charset="0"/>
                            </a:rPr>
                            <m:t>]</m:t>
                          </m:r>
                        </m:num>
                        <m:den>
                          <m:rad>
                            <m:radPr>
                              <m:degHide m:val="on"/>
                              <m:ctrlPr>
                                <a:rPr lang="en-US" altLang="zh-CN" b="0" i="1" smtClean="0">
                                  <a:latin typeface="Cambria Math" panose="02040503050406030204" pitchFamily="18" charset="0"/>
                                </a:rPr>
                              </m:ctrlPr>
                            </m:radPr>
                            <m:deg/>
                            <m:e>
                              <m:r>
                                <a:rPr lang="en-US" altLang="zh-CN" b="0" i="1" smtClean="0">
                                  <a:latin typeface="Cambria Math" panose="02040503050406030204" pitchFamily="18" charset="0"/>
                                </a:rPr>
                                <m:t>𝑉𝑎𝑟</m:t>
                              </m:r>
                              <m:d>
                                <m:dPr>
                                  <m:begChr m:val="["/>
                                  <m:endChr m:val="]"/>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𝑥</m:t>
                                  </m:r>
                                </m:e>
                              </m:d>
                              <m:r>
                                <a:rPr lang="en-US" altLang="zh-CN" b="0" i="1" smtClean="0">
                                  <a:latin typeface="Cambria Math" panose="02040503050406030204" pitchFamily="18" charset="0"/>
                                </a:rPr>
                                <m:t>+</m:t>
                              </m:r>
                              <m:r>
                                <a:rPr lang="en-US" altLang="zh-CN" b="0" i="1" smtClean="0">
                                  <a:latin typeface="Cambria Math" panose="02040503050406030204" pitchFamily="18" charset="0"/>
                                </a:rPr>
                                <m:t>𝜖</m:t>
                              </m:r>
                            </m:e>
                          </m:rad>
                        </m:den>
                      </m:f>
                      <m:r>
                        <a:rPr lang="en-US" altLang="zh-CN" b="0" i="1" smtClean="0">
                          <a:latin typeface="Cambria Math" panose="02040503050406030204" pitchFamily="18" charset="0"/>
                        </a:rPr>
                        <m:t>∗</m:t>
                      </m:r>
                      <m:r>
                        <a:rPr lang="en-US" altLang="zh-CN" b="0" i="1" smtClean="0">
                          <a:latin typeface="Cambria Math" panose="02040503050406030204" pitchFamily="18" charset="0"/>
                        </a:rPr>
                        <m:t>𝛾</m:t>
                      </m:r>
                      <m:r>
                        <a:rPr lang="en-US" altLang="zh-CN" b="0" i="1" smtClean="0">
                          <a:latin typeface="Cambria Math" panose="02040503050406030204" pitchFamily="18" charset="0"/>
                        </a:rPr>
                        <m:t>+</m:t>
                      </m:r>
                      <m:r>
                        <a:rPr lang="en-US" altLang="zh-CN" b="0" i="1" smtClean="0">
                          <a:latin typeface="Cambria Math" panose="02040503050406030204" pitchFamily="18" charset="0"/>
                        </a:rPr>
                        <m:t>𝛽</m:t>
                      </m:r>
                    </m:oMath>
                  </m:oMathPara>
                </a14:m>
                <a:endParaRPr lang="zh-CN" altLang="en-US" dirty="0"/>
              </a:p>
            </p:txBody>
          </p:sp>
        </mc:Choice>
        <mc:Fallback>
          <p:sp>
            <p:nvSpPr>
              <p:cNvPr id="11" name="文本框 10">
                <a:extLst>
                  <a:ext uri="{FF2B5EF4-FFF2-40B4-BE49-F238E27FC236}">
                    <a16:creationId xmlns:a16="http://schemas.microsoft.com/office/drawing/2014/main" id="{B58D84A6-F969-419B-B9E7-D04DE7BDECF6}"/>
                  </a:ext>
                </a:extLst>
              </p:cNvPr>
              <p:cNvSpPr txBox="1">
                <a:spLocks noRot="1" noChangeAspect="1" noMove="1" noResize="1" noEditPoints="1" noAdjustHandles="1" noChangeArrowheads="1" noChangeShapeType="1" noTextEdit="1"/>
              </p:cNvSpPr>
              <p:nvPr/>
            </p:nvSpPr>
            <p:spPr>
              <a:xfrm>
                <a:off x="494308" y="4781871"/>
                <a:ext cx="3168352" cy="736677"/>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6" name="文本框 15">
                <a:extLst>
                  <a:ext uri="{FF2B5EF4-FFF2-40B4-BE49-F238E27FC236}">
                    <a16:creationId xmlns:a16="http://schemas.microsoft.com/office/drawing/2014/main" id="{39397B1F-C3A5-455E-B480-C066A296D7EF}"/>
                  </a:ext>
                </a:extLst>
              </p:cNvPr>
              <p:cNvSpPr txBox="1"/>
              <p:nvPr/>
            </p:nvSpPr>
            <p:spPr>
              <a:xfrm>
                <a:off x="539552" y="5484054"/>
                <a:ext cx="3384376" cy="1223989"/>
              </a:xfrm>
              <a:prstGeom prst="rect">
                <a:avLst/>
              </a:prstGeom>
              <a:noFill/>
            </p:spPr>
            <p:txBody>
              <a:bodyPr wrap="square" rtlCol="0">
                <a:spAutoFit/>
              </a:bodyPr>
              <a:lstStyle/>
              <a:p>
                <a14:m>
                  <m:oMath xmlns:m="http://schemas.openxmlformats.org/officeDocument/2006/math">
                    <m:r>
                      <a:rPr lang="en-US" altLang="zh-CN" i="1" dirty="0" smtClean="0">
                        <a:latin typeface="Cambria Math" panose="02040503050406030204" pitchFamily="18" charset="0"/>
                      </a:rPr>
                      <m:t>𝐸</m:t>
                    </m:r>
                    <m:d>
                      <m:dPr>
                        <m:begChr m:val="["/>
                        <m:endChr m:val="]"/>
                        <m:ctrlPr>
                          <a:rPr lang="en-US" altLang="zh-CN" b="0" i="1" dirty="0" smtClean="0">
                            <a:latin typeface="Cambria Math" panose="02040503050406030204" pitchFamily="18" charset="0"/>
                          </a:rPr>
                        </m:ctrlPr>
                      </m:dPr>
                      <m:e>
                        <m:r>
                          <a:rPr lang="en-US" altLang="zh-CN" b="0" i="1" dirty="0" smtClean="0">
                            <a:latin typeface="Cambria Math" panose="02040503050406030204" pitchFamily="18" charset="0"/>
                          </a:rPr>
                          <m:t>𝑥</m:t>
                        </m:r>
                      </m:e>
                    </m:d>
                    <m:r>
                      <a:rPr lang="zh-CN" altLang="en-US" i="1" dirty="0">
                        <a:latin typeface="Cambria Math" panose="02040503050406030204" pitchFamily="18" charset="0"/>
                      </a:rPr>
                      <m:t>：</m:t>
                    </m:r>
                  </m:oMath>
                </a14:m>
                <a:r>
                  <a:rPr lang="zh-CN" altLang="en-US" dirty="0"/>
                  <a:t>均值</a:t>
                </a:r>
                <a:endParaRPr lang="en-US" altLang="zh-CN" dirty="0"/>
              </a:p>
              <a:p>
                <a14:m>
                  <m:oMath xmlns:m="http://schemas.openxmlformats.org/officeDocument/2006/math">
                    <m:r>
                      <a:rPr lang="en-US" altLang="zh-CN" b="0" i="1" smtClean="0">
                        <a:latin typeface="Cambria Math" panose="02040503050406030204" pitchFamily="18" charset="0"/>
                      </a:rPr>
                      <m:t>𝑉𝑎𝑟</m:t>
                    </m:r>
                    <m:r>
                      <a:rPr lang="en-US" altLang="zh-CN" b="0" i="1" smtClean="0">
                        <a:latin typeface="Cambria Math" panose="02040503050406030204" pitchFamily="18" charset="0"/>
                      </a:rPr>
                      <m:t>[</m:t>
                    </m:r>
                    <m:r>
                      <a:rPr lang="en-US" altLang="zh-CN" b="0" i="1" smtClean="0">
                        <a:latin typeface="Cambria Math" panose="02040503050406030204" pitchFamily="18" charset="0"/>
                      </a:rPr>
                      <m:t>𝑥</m:t>
                    </m:r>
                    <m:r>
                      <a:rPr lang="en-US" altLang="zh-CN" b="0" i="1" smtClean="0">
                        <a:latin typeface="Cambria Math" panose="02040503050406030204" pitchFamily="18" charset="0"/>
                      </a:rPr>
                      <m:t>]</m:t>
                    </m:r>
                    <m:r>
                      <a:rPr lang="zh-CN" altLang="en-US" i="1">
                        <a:latin typeface="Cambria Math" panose="02040503050406030204" pitchFamily="18" charset="0"/>
                      </a:rPr>
                      <m:t>：</m:t>
                    </m:r>
                  </m:oMath>
                </a14:m>
                <a:r>
                  <a:rPr lang="zh-CN" altLang="en-US" dirty="0"/>
                  <a:t>方差</a:t>
                </a:r>
                <a:endParaRPr lang="en-US" altLang="zh-CN" dirty="0"/>
              </a:p>
              <a:p>
                <a14:m>
                  <m:oMath xmlns:m="http://schemas.openxmlformats.org/officeDocument/2006/math">
                    <m:r>
                      <a:rPr lang="en-US" altLang="zh-CN" b="0" i="1" smtClean="0">
                        <a:latin typeface="Cambria Math" panose="02040503050406030204" pitchFamily="18" charset="0"/>
                      </a:rPr>
                      <m:t>𝛾</m:t>
                    </m:r>
                    <m:r>
                      <a:rPr lang="zh-CN" altLang="en-US" i="1">
                        <a:latin typeface="Cambria Math" panose="02040503050406030204" pitchFamily="18" charset="0"/>
                      </a:rPr>
                      <m:t>，</m:t>
                    </m:r>
                    <m:r>
                      <a:rPr lang="en-US" altLang="zh-CN" b="0" i="1" smtClean="0">
                        <a:latin typeface="Cambria Math" panose="02040503050406030204" pitchFamily="18" charset="0"/>
                      </a:rPr>
                      <m:t>𝛽</m:t>
                    </m:r>
                  </m:oMath>
                </a14:m>
                <a:r>
                  <a:rPr lang="zh-CN" altLang="en-US" dirty="0"/>
                  <a:t>：可学习参数</a:t>
                </a:r>
                <a:endParaRPr lang="en-US" altLang="zh-CN" dirty="0"/>
              </a:p>
              <a:p>
                <a14:m>
                  <m:oMath xmlns:m="http://schemas.openxmlformats.org/officeDocument/2006/math">
                    <m:r>
                      <a:rPr lang="en-US" altLang="zh-CN" b="0" i="1" smtClean="0">
                        <a:latin typeface="Cambria Math" panose="02040503050406030204" pitchFamily="18" charset="0"/>
                      </a:rPr>
                      <m:t>𝜖</m:t>
                    </m:r>
                    <m:r>
                      <a:rPr lang="zh-CN" altLang="en-US" i="1">
                        <a:latin typeface="Cambria Math" panose="02040503050406030204" pitchFamily="18" charset="0"/>
                      </a:rPr>
                      <m:t>：</m:t>
                    </m:r>
                    <m:r>
                      <a:rPr lang="en-US" altLang="zh-CN" b="0" i="0" smtClean="0">
                        <a:latin typeface="Cambria Math" panose="02040503050406030204" pitchFamily="18" charset="0"/>
                      </a:rPr>
                      <m:t>1</m:t>
                    </m:r>
                    <m:sSup>
                      <m:sSupPr>
                        <m:ctrlPr>
                          <a:rPr lang="en-US" altLang="zh-CN" b="0" i="1" smtClean="0">
                            <a:latin typeface="Cambria Math" panose="02040503050406030204" pitchFamily="18" charset="0"/>
                          </a:rPr>
                        </m:ctrlPr>
                      </m:sSupPr>
                      <m:e>
                        <m:r>
                          <m:rPr>
                            <m:sty m:val="p"/>
                          </m:rPr>
                          <a:rPr lang="en-US" altLang="zh-CN" i="1">
                            <a:latin typeface="Cambria Math" panose="02040503050406030204" pitchFamily="18" charset="0"/>
                          </a:rPr>
                          <m:t>e</m:t>
                        </m:r>
                      </m:e>
                      <m:sup>
                        <m:r>
                          <a:rPr lang="en-US" altLang="zh-CN" b="0" i="1" smtClean="0">
                            <a:latin typeface="Cambria Math" panose="02040503050406030204" pitchFamily="18" charset="0"/>
                          </a:rPr>
                          <m:t>−6</m:t>
                        </m:r>
                      </m:sup>
                    </m:sSup>
                  </m:oMath>
                </a14:m>
                <a:r>
                  <a:rPr lang="zh-CN" altLang="en-US" dirty="0"/>
                  <a:t>防止分母为</a:t>
                </a:r>
                <a:r>
                  <a:rPr lang="en-US" altLang="zh-CN" dirty="0"/>
                  <a:t>0</a:t>
                </a:r>
                <a:endParaRPr lang="zh-CN" altLang="en-US" dirty="0"/>
              </a:p>
            </p:txBody>
          </p:sp>
        </mc:Choice>
        <mc:Fallback>
          <p:sp>
            <p:nvSpPr>
              <p:cNvPr id="16" name="文本框 15">
                <a:extLst>
                  <a:ext uri="{FF2B5EF4-FFF2-40B4-BE49-F238E27FC236}">
                    <a16:creationId xmlns:a16="http://schemas.microsoft.com/office/drawing/2014/main" id="{39397B1F-C3A5-455E-B480-C066A296D7EF}"/>
                  </a:ext>
                </a:extLst>
              </p:cNvPr>
              <p:cNvSpPr txBox="1">
                <a:spLocks noRot="1" noChangeAspect="1" noMove="1" noResize="1" noEditPoints="1" noAdjustHandles="1" noChangeArrowheads="1" noChangeShapeType="1" noTextEdit="1"/>
              </p:cNvSpPr>
              <p:nvPr/>
            </p:nvSpPr>
            <p:spPr>
              <a:xfrm>
                <a:off x="539552" y="5484054"/>
                <a:ext cx="3384376" cy="1223989"/>
              </a:xfrm>
              <a:prstGeom prst="rect">
                <a:avLst/>
              </a:prstGeom>
              <a:blipFill>
                <a:blip r:embed="rId6"/>
                <a:stretch>
                  <a:fillRect t="-3000" b="-5500"/>
                </a:stretch>
              </a:blipFill>
            </p:spPr>
            <p:txBody>
              <a:bodyPr/>
              <a:lstStyle/>
              <a:p>
                <a:r>
                  <a:rPr lang="zh-CN" altLang="en-US">
                    <a:noFill/>
                  </a:rPr>
                  <a:t> </a:t>
                </a:r>
              </a:p>
            </p:txBody>
          </p:sp>
        </mc:Fallback>
      </mc:AlternateContent>
      <p:pic>
        <p:nvPicPr>
          <p:cNvPr id="19" name="图片 18">
            <a:extLst>
              <a:ext uri="{FF2B5EF4-FFF2-40B4-BE49-F238E27FC236}">
                <a16:creationId xmlns:a16="http://schemas.microsoft.com/office/drawing/2014/main" id="{EE200BA6-4ABB-46FA-8009-435DF38E814B}"/>
              </a:ext>
            </a:extLst>
          </p:cNvPr>
          <p:cNvPicPr>
            <a:picLocks noChangeAspect="1"/>
          </p:cNvPicPr>
          <p:nvPr/>
        </p:nvPicPr>
        <p:blipFill>
          <a:blip r:embed="rId7"/>
          <a:stretch>
            <a:fillRect/>
          </a:stretch>
        </p:blipFill>
        <p:spPr>
          <a:xfrm>
            <a:off x="6145135" y="1462637"/>
            <a:ext cx="2954484" cy="4375771"/>
          </a:xfrm>
          <a:prstGeom prst="rect">
            <a:avLst/>
          </a:prstGeom>
        </p:spPr>
      </p:pic>
      <p:sp>
        <p:nvSpPr>
          <p:cNvPr id="20" name="矩形 19">
            <a:extLst>
              <a:ext uri="{FF2B5EF4-FFF2-40B4-BE49-F238E27FC236}">
                <a16:creationId xmlns:a16="http://schemas.microsoft.com/office/drawing/2014/main" id="{F672535B-91E2-4E49-A677-4B1F4B7CE127}"/>
              </a:ext>
            </a:extLst>
          </p:cNvPr>
          <p:cNvSpPr/>
          <p:nvPr/>
        </p:nvSpPr>
        <p:spPr>
          <a:xfrm>
            <a:off x="6516216" y="3818466"/>
            <a:ext cx="1008112" cy="2878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827489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4654872" cy="400110"/>
          </a:xfrm>
          <a:prstGeom prst="rect">
            <a:avLst/>
          </a:prstGeom>
          <a:noFill/>
        </p:spPr>
        <p:txBody>
          <a:bodyPr wrap="square" rtlCol="0">
            <a:spAutoFit/>
          </a:bodyPr>
          <a:lstStyle/>
          <a:p>
            <a:r>
              <a:rPr lang="en-US" altLang="zh-CN" sz="2000" b="1" dirty="0">
                <a:latin typeface="Arial" panose="020B0604020202020204" pitchFamily="34" charset="0"/>
                <a:ea typeface="微软雅黑" panose="020B0503020204020204" pitchFamily="34" charset="-122"/>
                <a:cs typeface="Arial" panose="020B0604020202020204" pitchFamily="34" charset="0"/>
              </a:rPr>
              <a:t>Transformer</a:t>
            </a:r>
            <a:endParaRPr lang="zh-CN" altLang="en-US" sz="2000" b="1" dirty="0">
              <a:latin typeface="Arial" panose="020B0604020202020204" pitchFamily="34" charset="0"/>
              <a:ea typeface="微软雅黑" panose="020B0503020204020204" pitchFamily="34" charset="-122"/>
              <a:cs typeface="Arial" panose="020B0604020202020204" pitchFamily="34" charset="0"/>
            </a:endParaRP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34</a:t>
            </a:fld>
            <a:endParaRPr lang="zh-CN" altLang="en-US">
              <a:latin typeface="Arial" panose="020B0604020202020204" pitchFamily="34" charset="0"/>
              <a:ea typeface="微软雅黑" panose="020B0503020204020204" pitchFamily="34" charset="-122"/>
            </a:endParaRPr>
          </a:p>
        </p:txBody>
      </p:sp>
      <p:sp>
        <p:nvSpPr>
          <p:cNvPr id="2" name="文本框 1">
            <a:extLst>
              <a:ext uri="{FF2B5EF4-FFF2-40B4-BE49-F238E27FC236}">
                <a16:creationId xmlns:a16="http://schemas.microsoft.com/office/drawing/2014/main" id="{FEDC422A-BE5E-4F9D-9C66-E767C09ED7EB}"/>
              </a:ext>
            </a:extLst>
          </p:cNvPr>
          <p:cNvSpPr txBox="1"/>
          <p:nvPr/>
        </p:nvSpPr>
        <p:spPr>
          <a:xfrm>
            <a:off x="495300" y="1205001"/>
            <a:ext cx="5804892" cy="923330"/>
          </a:xfrm>
          <a:prstGeom prst="rect">
            <a:avLst/>
          </a:prstGeom>
          <a:noFill/>
        </p:spPr>
        <p:txBody>
          <a:bodyPr wrap="square" rtlCol="0">
            <a:spAutoFit/>
          </a:bodyPr>
          <a:lstStyle/>
          <a:p>
            <a:r>
              <a:rPr lang="en-US" altLang="zh-CN" dirty="0"/>
              <a:t>5.</a:t>
            </a:r>
            <a:r>
              <a:rPr lang="zh-CN" altLang="en-US" dirty="0"/>
              <a:t>逐位前馈网络</a:t>
            </a:r>
            <a:endParaRPr lang="en-US" altLang="zh-CN" dirty="0"/>
          </a:p>
          <a:p>
            <a:r>
              <a:rPr lang="en-US" altLang="zh-CN" dirty="0"/>
              <a:t>    </a:t>
            </a:r>
            <a:r>
              <a:rPr lang="zh-CN" altLang="en-US" dirty="0"/>
              <a:t>逐位：基于位置的（每个位置所应用的变换是相同的）</a:t>
            </a:r>
            <a:endParaRPr lang="en-US" altLang="zh-CN" dirty="0"/>
          </a:p>
          <a:p>
            <a:r>
              <a:rPr lang="en-US" altLang="zh-CN" dirty="0"/>
              <a:t>    </a:t>
            </a:r>
            <a:r>
              <a:rPr lang="zh-CN" altLang="en-US" dirty="0"/>
              <a:t>前馈网络：前连接层</a:t>
            </a:r>
          </a:p>
        </p:txBody>
      </p:sp>
      <mc:AlternateContent xmlns:mc="http://schemas.openxmlformats.org/markup-compatibility/2006">
        <mc:Choice xmlns:a14="http://schemas.microsoft.com/office/drawing/2010/main" Requires="a14">
          <p:sp>
            <p:nvSpPr>
              <p:cNvPr id="17" name="文本框 16">
                <a:extLst>
                  <a:ext uri="{FF2B5EF4-FFF2-40B4-BE49-F238E27FC236}">
                    <a16:creationId xmlns:a16="http://schemas.microsoft.com/office/drawing/2014/main" id="{D9AED1E3-784B-4C78-81B6-7503168E1931}"/>
                  </a:ext>
                </a:extLst>
              </p:cNvPr>
              <p:cNvSpPr txBox="1"/>
              <p:nvPr/>
            </p:nvSpPr>
            <p:spPr>
              <a:xfrm>
                <a:off x="1331640" y="4437112"/>
                <a:ext cx="5221560" cy="369332"/>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𝑌</m:t>
                      </m:r>
                      <m:r>
                        <a:rPr lang="en-US" altLang="zh-CN" b="0" i="1" smtClean="0">
                          <a:latin typeface="Cambria Math" panose="02040503050406030204" pitchFamily="18" charset="0"/>
                        </a:rPr>
                        <m:t>=</m:t>
                      </m:r>
                      <m:r>
                        <m:rPr>
                          <m:sty m:val="p"/>
                        </m:rPr>
                        <a:rPr lang="en-US" altLang="zh-CN" b="0" i="0" smtClean="0">
                          <a:latin typeface="Cambria Math" panose="02040503050406030204" pitchFamily="18" charset="0"/>
                        </a:rPr>
                        <m:t>Relu</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𝑥</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𝑊</m:t>
                              </m:r>
                            </m:e>
                            <m:sub>
                              <m:r>
                                <a:rPr lang="en-US" altLang="zh-CN" b="0" i="1" smtClean="0">
                                  <a:latin typeface="Cambria Math" panose="02040503050406030204" pitchFamily="18" charset="0"/>
                                </a:rPr>
                                <m:t>1</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𝑏</m:t>
                              </m:r>
                            </m:e>
                            <m:sub>
                              <m:r>
                                <a:rPr lang="en-US" altLang="zh-CN" b="0" i="1" smtClean="0">
                                  <a:latin typeface="Cambria Math" panose="02040503050406030204" pitchFamily="18" charset="0"/>
                                </a:rPr>
                                <m:t>1</m:t>
                              </m:r>
                            </m:sub>
                          </m:sSub>
                        </m:e>
                      </m:d>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𝑊</m:t>
                          </m:r>
                        </m:e>
                        <m:sub>
                          <m:r>
                            <a:rPr lang="en-US" altLang="zh-CN" b="0" i="1" smtClean="0">
                              <a:latin typeface="Cambria Math" panose="02040503050406030204" pitchFamily="18" charset="0"/>
                            </a:rPr>
                            <m:t>2</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𝑏</m:t>
                          </m:r>
                        </m:e>
                        <m:sub>
                          <m:r>
                            <a:rPr lang="en-US" altLang="zh-CN" b="0" i="1" smtClean="0">
                              <a:latin typeface="Cambria Math" panose="02040503050406030204" pitchFamily="18" charset="0"/>
                            </a:rPr>
                            <m:t>2</m:t>
                          </m:r>
                        </m:sub>
                      </m:sSub>
                    </m:oMath>
                  </m:oMathPara>
                </a14:m>
                <a:endParaRPr lang="zh-CN" altLang="en-US" dirty="0"/>
              </a:p>
            </p:txBody>
          </p:sp>
        </mc:Choice>
        <mc:Fallback>
          <p:sp>
            <p:nvSpPr>
              <p:cNvPr id="17" name="文本框 16">
                <a:extLst>
                  <a:ext uri="{FF2B5EF4-FFF2-40B4-BE49-F238E27FC236}">
                    <a16:creationId xmlns:a16="http://schemas.microsoft.com/office/drawing/2014/main" id="{D9AED1E3-784B-4C78-81B6-7503168E1931}"/>
                  </a:ext>
                </a:extLst>
              </p:cNvPr>
              <p:cNvSpPr txBox="1">
                <a:spLocks noRot="1" noChangeAspect="1" noMove="1" noResize="1" noEditPoints="1" noAdjustHandles="1" noChangeArrowheads="1" noChangeShapeType="1" noTextEdit="1"/>
              </p:cNvSpPr>
              <p:nvPr/>
            </p:nvSpPr>
            <p:spPr>
              <a:xfrm>
                <a:off x="1331640" y="4437112"/>
                <a:ext cx="5221560" cy="369332"/>
              </a:xfrm>
              <a:prstGeom prst="rect">
                <a:avLst/>
              </a:prstGeom>
              <a:blipFill>
                <a:blip r:embed="rId4"/>
                <a:stretch>
                  <a:fillRect b="-1667"/>
                </a:stretch>
              </a:blipFill>
            </p:spPr>
            <p:txBody>
              <a:bodyPr/>
              <a:lstStyle/>
              <a:p>
                <a:r>
                  <a:rPr lang="zh-CN" altLang="en-US">
                    <a:noFill/>
                  </a:rPr>
                  <a:t> </a:t>
                </a:r>
              </a:p>
            </p:txBody>
          </p:sp>
        </mc:Fallback>
      </mc:AlternateContent>
      <p:pic>
        <p:nvPicPr>
          <p:cNvPr id="19" name="图片 18">
            <a:extLst>
              <a:ext uri="{FF2B5EF4-FFF2-40B4-BE49-F238E27FC236}">
                <a16:creationId xmlns:a16="http://schemas.microsoft.com/office/drawing/2014/main" id="{929E4F30-F005-44D5-BAEF-E8E39990F420}"/>
              </a:ext>
            </a:extLst>
          </p:cNvPr>
          <p:cNvPicPr>
            <a:picLocks noChangeAspect="1"/>
          </p:cNvPicPr>
          <p:nvPr/>
        </p:nvPicPr>
        <p:blipFill>
          <a:blip r:embed="rId5"/>
          <a:stretch>
            <a:fillRect/>
          </a:stretch>
        </p:blipFill>
        <p:spPr>
          <a:xfrm>
            <a:off x="899592" y="2420723"/>
            <a:ext cx="5120208" cy="1567818"/>
          </a:xfrm>
          <a:prstGeom prst="rect">
            <a:avLst/>
          </a:prstGeom>
        </p:spPr>
      </p:pic>
      <p:pic>
        <p:nvPicPr>
          <p:cNvPr id="21" name="图片 20">
            <a:extLst>
              <a:ext uri="{FF2B5EF4-FFF2-40B4-BE49-F238E27FC236}">
                <a16:creationId xmlns:a16="http://schemas.microsoft.com/office/drawing/2014/main" id="{2012E0DF-27B4-4664-BA66-1ADF64F161CC}"/>
              </a:ext>
            </a:extLst>
          </p:cNvPr>
          <p:cNvPicPr>
            <a:picLocks noChangeAspect="1"/>
          </p:cNvPicPr>
          <p:nvPr/>
        </p:nvPicPr>
        <p:blipFill>
          <a:blip r:embed="rId6"/>
          <a:stretch>
            <a:fillRect/>
          </a:stretch>
        </p:blipFill>
        <p:spPr>
          <a:xfrm>
            <a:off x="6145135" y="1462637"/>
            <a:ext cx="2954484" cy="4375771"/>
          </a:xfrm>
          <a:prstGeom prst="rect">
            <a:avLst/>
          </a:prstGeom>
        </p:spPr>
      </p:pic>
      <p:sp>
        <p:nvSpPr>
          <p:cNvPr id="22" name="矩形 21">
            <a:extLst>
              <a:ext uri="{FF2B5EF4-FFF2-40B4-BE49-F238E27FC236}">
                <a16:creationId xmlns:a16="http://schemas.microsoft.com/office/drawing/2014/main" id="{DFA9B176-F6A2-4005-8B0E-55AADCA344B0}"/>
              </a:ext>
            </a:extLst>
          </p:cNvPr>
          <p:cNvSpPr/>
          <p:nvPr/>
        </p:nvSpPr>
        <p:spPr>
          <a:xfrm>
            <a:off x="6654799" y="3274623"/>
            <a:ext cx="846667" cy="4168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668118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4654872" cy="400110"/>
          </a:xfrm>
          <a:prstGeom prst="rect">
            <a:avLst/>
          </a:prstGeom>
          <a:noFill/>
        </p:spPr>
        <p:txBody>
          <a:bodyPr wrap="square" rtlCol="0">
            <a:spAutoFit/>
          </a:bodyPr>
          <a:lstStyle/>
          <a:p>
            <a:r>
              <a:rPr lang="en-US" altLang="zh-CN" sz="2000" b="1" dirty="0">
                <a:latin typeface="Arial" panose="020B0604020202020204" pitchFamily="34" charset="0"/>
                <a:ea typeface="微软雅黑" panose="020B0503020204020204" pitchFamily="34" charset="-122"/>
                <a:cs typeface="Arial" panose="020B0604020202020204" pitchFamily="34" charset="0"/>
              </a:rPr>
              <a:t>Transformer</a:t>
            </a:r>
            <a:endParaRPr lang="zh-CN" altLang="en-US" sz="2000" b="1" dirty="0">
              <a:latin typeface="Arial" panose="020B0604020202020204" pitchFamily="34" charset="0"/>
              <a:ea typeface="微软雅黑" panose="020B0503020204020204" pitchFamily="34" charset="-122"/>
              <a:cs typeface="Arial" panose="020B0604020202020204" pitchFamily="34" charset="0"/>
            </a:endParaRP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35</a:t>
            </a:fld>
            <a:endParaRPr lang="zh-CN" altLang="en-US">
              <a:latin typeface="Arial" panose="020B0604020202020204" pitchFamily="34" charset="0"/>
              <a:ea typeface="微软雅黑" panose="020B0503020204020204" pitchFamily="34" charset="-122"/>
            </a:endParaRPr>
          </a:p>
        </p:txBody>
      </p:sp>
      <p:pic>
        <p:nvPicPr>
          <p:cNvPr id="21" name="图片 20">
            <a:extLst>
              <a:ext uri="{FF2B5EF4-FFF2-40B4-BE49-F238E27FC236}">
                <a16:creationId xmlns:a16="http://schemas.microsoft.com/office/drawing/2014/main" id="{2012E0DF-27B4-4664-BA66-1ADF64F161CC}"/>
              </a:ext>
            </a:extLst>
          </p:cNvPr>
          <p:cNvPicPr>
            <a:picLocks noChangeAspect="1"/>
          </p:cNvPicPr>
          <p:nvPr/>
        </p:nvPicPr>
        <p:blipFill>
          <a:blip r:embed="rId4"/>
          <a:stretch>
            <a:fillRect/>
          </a:stretch>
        </p:blipFill>
        <p:spPr>
          <a:xfrm>
            <a:off x="6145135" y="1462637"/>
            <a:ext cx="2954484" cy="4375771"/>
          </a:xfrm>
          <a:prstGeom prst="rect">
            <a:avLst/>
          </a:prstGeom>
        </p:spPr>
      </p:pic>
      <p:pic>
        <p:nvPicPr>
          <p:cNvPr id="10242" name="Picture 2">
            <a:extLst>
              <a:ext uri="{FF2B5EF4-FFF2-40B4-BE49-F238E27FC236}">
                <a16:creationId xmlns:a16="http://schemas.microsoft.com/office/drawing/2014/main" id="{54C59D2D-0D04-4D2F-8F07-25E8522797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10" y="1739286"/>
            <a:ext cx="6023024" cy="3921239"/>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95AC1125-67DF-45C9-9E20-E8C36518748A}"/>
              </a:ext>
            </a:extLst>
          </p:cNvPr>
          <p:cNvSpPr txBox="1"/>
          <p:nvPr/>
        </p:nvSpPr>
        <p:spPr>
          <a:xfrm>
            <a:off x="755576" y="1268760"/>
            <a:ext cx="4680520" cy="369332"/>
          </a:xfrm>
          <a:prstGeom prst="rect">
            <a:avLst/>
          </a:prstGeom>
          <a:noFill/>
        </p:spPr>
        <p:txBody>
          <a:bodyPr wrap="square" rtlCol="0">
            <a:spAutoFit/>
          </a:bodyPr>
          <a:lstStyle/>
          <a:p>
            <a:r>
              <a:rPr lang="en-US" altLang="zh-CN" dirty="0"/>
              <a:t>Transformer</a:t>
            </a:r>
            <a:r>
              <a:rPr lang="zh-CN" altLang="en-US" dirty="0"/>
              <a:t>中的</a:t>
            </a:r>
            <a:r>
              <a:rPr lang="en-US" altLang="zh-CN" dirty="0"/>
              <a:t>Encoder-Decoder</a:t>
            </a:r>
            <a:r>
              <a:rPr lang="zh-CN" altLang="en-US" dirty="0"/>
              <a:t>架构</a:t>
            </a:r>
          </a:p>
        </p:txBody>
      </p:sp>
      <p:sp>
        <p:nvSpPr>
          <p:cNvPr id="6" name="文本框 5">
            <a:extLst>
              <a:ext uri="{FF2B5EF4-FFF2-40B4-BE49-F238E27FC236}">
                <a16:creationId xmlns:a16="http://schemas.microsoft.com/office/drawing/2014/main" id="{9622BA0C-7DD2-4353-893A-815ACF08693E}"/>
              </a:ext>
            </a:extLst>
          </p:cNvPr>
          <p:cNvSpPr txBox="1"/>
          <p:nvPr/>
        </p:nvSpPr>
        <p:spPr>
          <a:xfrm>
            <a:off x="539552" y="5838408"/>
            <a:ext cx="6840760" cy="923330"/>
          </a:xfrm>
          <a:prstGeom prst="rect">
            <a:avLst/>
          </a:prstGeom>
          <a:noFill/>
        </p:spPr>
        <p:txBody>
          <a:bodyPr wrap="square" rtlCol="0">
            <a:spAutoFit/>
          </a:bodyPr>
          <a:lstStyle/>
          <a:p>
            <a:r>
              <a:rPr lang="zh-CN" altLang="en-US" dirty="0"/>
              <a:t>每个</a:t>
            </a:r>
            <a:r>
              <a:rPr lang="en-US" altLang="zh-CN" dirty="0"/>
              <a:t>Encoder</a:t>
            </a:r>
            <a:r>
              <a:rPr lang="zh-CN" altLang="en-US" dirty="0"/>
              <a:t>包含：一个多头自注意力，一个</a:t>
            </a:r>
            <a:r>
              <a:rPr lang="en-US" altLang="zh-CN" dirty="0"/>
              <a:t>FFN</a:t>
            </a:r>
          </a:p>
          <a:p>
            <a:r>
              <a:rPr lang="zh-CN" altLang="en-US" dirty="0"/>
              <a:t>每个</a:t>
            </a:r>
            <a:r>
              <a:rPr lang="en-US" altLang="zh-CN" dirty="0"/>
              <a:t>Decoder</a:t>
            </a:r>
            <a:r>
              <a:rPr lang="zh-CN" altLang="en-US" dirty="0"/>
              <a:t>包含：一个</a:t>
            </a:r>
            <a:r>
              <a:rPr lang="en-US" altLang="zh-CN" dirty="0"/>
              <a:t>Masked</a:t>
            </a:r>
            <a:r>
              <a:rPr lang="zh-CN" altLang="en-US" dirty="0"/>
              <a:t>的多头自注意力，</a:t>
            </a:r>
            <a:endParaRPr lang="en-US" altLang="zh-CN" dirty="0"/>
          </a:p>
          <a:p>
            <a:r>
              <a:rPr lang="en-US" altLang="zh-CN" dirty="0"/>
              <a:t>		   </a:t>
            </a:r>
            <a:r>
              <a:rPr lang="zh-CN" altLang="en-US" dirty="0"/>
              <a:t>一个多头交叉注意力，一个</a:t>
            </a:r>
            <a:r>
              <a:rPr lang="en-US" altLang="zh-CN" dirty="0"/>
              <a:t>FFN</a:t>
            </a:r>
            <a:endParaRPr lang="zh-CN" altLang="en-US" dirty="0"/>
          </a:p>
        </p:txBody>
      </p:sp>
    </p:spTree>
    <p:extLst>
      <p:ext uri="{BB962C8B-B14F-4D97-AF65-F5344CB8AC3E}">
        <p14:creationId xmlns:p14="http://schemas.microsoft.com/office/powerpoint/2010/main" val="22921417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4654872" cy="400110"/>
          </a:xfrm>
          <a:prstGeom prst="rect">
            <a:avLst/>
          </a:prstGeom>
          <a:noFill/>
        </p:spPr>
        <p:txBody>
          <a:bodyPr wrap="square" rtlCol="0">
            <a:spAutoFit/>
          </a:bodyPr>
          <a:lstStyle/>
          <a:p>
            <a:r>
              <a:rPr lang="en-US" altLang="zh-CN" sz="2000" b="1" dirty="0">
                <a:latin typeface="Arial" panose="020B0604020202020204" pitchFamily="34" charset="0"/>
                <a:ea typeface="微软雅黑" panose="020B0503020204020204" pitchFamily="34" charset="-122"/>
                <a:cs typeface="Arial" panose="020B0604020202020204" pitchFamily="34" charset="0"/>
              </a:rPr>
              <a:t>Transformer</a:t>
            </a:r>
            <a:endParaRPr lang="zh-CN" altLang="en-US" sz="2000" b="1" dirty="0">
              <a:latin typeface="Arial" panose="020B0604020202020204" pitchFamily="34" charset="0"/>
              <a:ea typeface="微软雅黑" panose="020B0503020204020204" pitchFamily="34" charset="-122"/>
              <a:cs typeface="Arial" panose="020B0604020202020204" pitchFamily="34" charset="0"/>
            </a:endParaRP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36</a:t>
            </a:fld>
            <a:endParaRPr lang="zh-CN" altLang="en-US">
              <a:latin typeface="Arial" panose="020B0604020202020204" pitchFamily="34" charset="0"/>
              <a:ea typeface="微软雅黑" panose="020B0503020204020204" pitchFamily="34" charset="-122"/>
            </a:endParaRPr>
          </a:p>
        </p:txBody>
      </p:sp>
      <p:sp>
        <p:nvSpPr>
          <p:cNvPr id="3" name="文本框 2">
            <a:extLst>
              <a:ext uri="{FF2B5EF4-FFF2-40B4-BE49-F238E27FC236}">
                <a16:creationId xmlns:a16="http://schemas.microsoft.com/office/drawing/2014/main" id="{95AC1125-67DF-45C9-9E20-E8C36518748A}"/>
              </a:ext>
            </a:extLst>
          </p:cNvPr>
          <p:cNvSpPr txBox="1"/>
          <p:nvPr/>
        </p:nvSpPr>
        <p:spPr>
          <a:xfrm>
            <a:off x="755576" y="1268760"/>
            <a:ext cx="4680520" cy="369332"/>
          </a:xfrm>
          <a:prstGeom prst="rect">
            <a:avLst/>
          </a:prstGeom>
          <a:noFill/>
        </p:spPr>
        <p:txBody>
          <a:bodyPr wrap="square" rtlCol="0">
            <a:spAutoFit/>
          </a:bodyPr>
          <a:lstStyle/>
          <a:p>
            <a:r>
              <a:rPr lang="en-US" altLang="zh-CN" dirty="0"/>
              <a:t>Transformer</a:t>
            </a:r>
            <a:r>
              <a:rPr lang="zh-CN" altLang="en-US" dirty="0"/>
              <a:t>中的</a:t>
            </a:r>
            <a:r>
              <a:rPr lang="en-US" altLang="zh-CN" dirty="0"/>
              <a:t>Encoder-Decoder</a:t>
            </a:r>
            <a:r>
              <a:rPr lang="zh-CN" altLang="en-US" dirty="0"/>
              <a:t>架构</a:t>
            </a:r>
          </a:p>
        </p:txBody>
      </p:sp>
      <p:pic>
        <p:nvPicPr>
          <p:cNvPr id="14338" name="Picture 2">
            <a:extLst>
              <a:ext uri="{FF2B5EF4-FFF2-40B4-BE49-F238E27FC236}">
                <a16:creationId xmlns:a16="http://schemas.microsoft.com/office/drawing/2014/main" id="{7B03FBBF-B760-4601-AB51-0D56F183A18D}"/>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1987556"/>
            <a:ext cx="4862178" cy="2670821"/>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549820C3-B581-4514-A88C-F548AA0D774A}"/>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7214" y="2104028"/>
            <a:ext cx="4438104" cy="243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4599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4654872" cy="400110"/>
          </a:xfrm>
          <a:prstGeom prst="rect">
            <a:avLst/>
          </a:prstGeom>
          <a:noFill/>
        </p:spPr>
        <p:txBody>
          <a:bodyPr wrap="square" rtlCol="0">
            <a:spAutoFit/>
          </a:bodyPr>
          <a:lstStyle/>
          <a:p>
            <a:r>
              <a:rPr lang="en-US" altLang="zh-CN" sz="2000" b="1" dirty="0">
                <a:latin typeface="Arial" panose="020B0604020202020204" pitchFamily="34" charset="0"/>
                <a:ea typeface="微软雅黑" panose="020B0503020204020204" pitchFamily="34" charset="-122"/>
                <a:cs typeface="Arial" panose="020B0604020202020204" pitchFamily="34" charset="0"/>
              </a:rPr>
              <a:t>Transformer</a:t>
            </a:r>
            <a:r>
              <a:rPr lang="zh-CN" altLang="en-US" sz="2000" b="1" dirty="0">
                <a:latin typeface="Arial" panose="020B0604020202020204" pitchFamily="34" charset="0"/>
                <a:ea typeface="微软雅黑" panose="020B0503020204020204" pitchFamily="34" charset="-122"/>
                <a:cs typeface="Arial" panose="020B0604020202020204" pitchFamily="34" charset="0"/>
              </a:rPr>
              <a:t>的加速</a:t>
            </a: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37</a:t>
            </a:fld>
            <a:endParaRPr lang="zh-CN" altLang="en-US">
              <a:latin typeface="Arial" panose="020B0604020202020204" pitchFamily="34" charset="0"/>
              <a:ea typeface="微软雅黑" panose="020B0503020204020204" pitchFamily="34" charset="-122"/>
            </a:endParaRPr>
          </a:p>
        </p:txBody>
      </p:sp>
      <p:sp>
        <p:nvSpPr>
          <p:cNvPr id="16" name="文本框 15">
            <a:extLst>
              <a:ext uri="{FF2B5EF4-FFF2-40B4-BE49-F238E27FC236}">
                <a16:creationId xmlns:a16="http://schemas.microsoft.com/office/drawing/2014/main" id="{90D39503-46BC-4597-BB11-6AACA120453B}"/>
              </a:ext>
            </a:extLst>
          </p:cNvPr>
          <p:cNvSpPr txBox="1"/>
          <p:nvPr/>
        </p:nvSpPr>
        <p:spPr>
          <a:xfrm>
            <a:off x="444004" y="6023029"/>
            <a:ext cx="8376468" cy="646331"/>
          </a:xfrm>
          <a:prstGeom prst="rect">
            <a:avLst/>
          </a:prstGeom>
          <a:noFill/>
        </p:spPr>
        <p:txBody>
          <a:bodyPr wrap="square">
            <a:spAutoFit/>
          </a:bodyPr>
          <a:lstStyle/>
          <a:p>
            <a:r>
              <a:rPr lang="en-US" altLang="zh-CN" sz="1200" dirty="0">
                <a:effectLst/>
              </a:rPr>
              <a:t>[1] X. Yang, B. Yan, H. Li, and Y. Chen, “</a:t>
            </a:r>
            <a:r>
              <a:rPr lang="en-US" altLang="zh-CN" sz="1200" dirty="0" err="1">
                <a:effectLst/>
              </a:rPr>
              <a:t>ReTransformer</a:t>
            </a:r>
            <a:r>
              <a:rPr lang="en-US" altLang="zh-CN" sz="1200" dirty="0">
                <a:effectLst/>
              </a:rPr>
              <a:t>: ReRAM-based processing-in-memory architecture for transformer acceleration,” in </a:t>
            </a:r>
            <a:r>
              <a:rPr lang="en-US" altLang="zh-CN" sz="1200" i="1" dirty="0">
                <a:effectLst/>
              </a:rPr>
              <a:t>Proceedings of the 39th International Conference on Computer-Aided Design</a:t>
            </a:r>
            <a:r>
              <a:rPr lang="en-US" altLang="zh-CN" sz="1200" dirty="0">
                <a:effectLst/>
              </a:rPr>
              <a:t>, in ICCAD ’20. New York, NY, USA: Association for Computing Machinery, Dec. 2020, pp. 1–9. </a:t>
            </a:r>
            <a:r>
              <a:rPr lang="en-US" altLang="zh-CN" sz="1200" dirty="0" err="1">
                <a:effectLst/>
              </a:rPr>
              <a:t>doi</a:t>
            </a:r>
            <a:r>
              <a:rPr lang="en-US" altLang="zh-CN" sz="1200" dirty="0">
                <a:effectLst/>
              </a:rPr>
              <a:t>: </a:t>
            </a:r>
            <a:r>
              <a:rPr lang="en-US" altLang="zh-CN" sz="1200" dirty="0">
                <a:effectLst/>
                <a:hlinkClick r:id="rId4"/>
              </a:rPr>
              <a:t>10.1145/3400302.3415640</a:t>
            </a:r>
            <a:r>
              <a:rPr lang="en-US" altLang="zh-CN" sz="1200" dirty="0">
                <a:effectLst/>
              </a:rPr>
              <a:t>.</a:t>
            </a:r>
          </a:p>
        </p:txBody>
      </p:sp>
      <p:sp>
        <p:nvSpPr>
          <p:cNvPr id="2" name="文本框 1">
            <a:extLst>
              <a:ext uri="{FF2B5EF4-FFF2-40B4-BE49-F238E27FC236}">
                <a16:creationId xmlns:a16="http://schemas.microsoft.com/office/drawing/2014/main" id="{0171D0FC-913B-4BE3-9304-2F8A7FD1E26B}"/>
              </a:ext>
            </a:extLst>
          </p:cNvPr>
          <p:cNvSpPr txBox="1"/>
          <p:nvPr/>
        </p:nvSpPr>
        <p:spPr>
          <a:xfrm>
            <a:off x="495300" y="1198493"/>
            <a:ext cx="8140700" cy="3693319"/>
          </a:xfrm>
          <a:prstGeom prst="rect">
            <a:avLst/>
          </a:prstGeom>
          <a:noFill/>
        </p:spPr>
        <p:txBody>
          <a:bodyPr wrap="square" rtlCol="0">
            <a:spAutoFit/>
          </a:bodyPr>
          <a:lstStyle/>
          <a:p>
            <a:r>
              <a:rPr lang="zh-CN" altLang="en-US" dirty="0"/>
              <a:t>针对通用</a:t>
            </a:r>
            <a:r>
              <a:rPr lang="en-US" altLang="zh-CN" dirty="0"/>
              <a:t>CNN</a:t>
            </a:r>
            <a:r>
              <a:rPr lang="zh-CN" altLang="en-US" dirty="0"/>
              <a:t>和</a:t>
            </a:r>
            <a:r>
              <a:rPr lang="en-US" altLang="zh-CN" dirty="0"/>
              <a:t>RNN</a:t>
            </a:r>
            <a:r>
              <a:rPr lang="zh-CN" altLang="en-US" dirty="0"/>
              <a:t>设计的加速器不能直接用于</a:t>
            </a:r>
            <a:r>
              <a:rPr lang="en-US" altLang="zh-CN" dirty="0"/>
              <a:t>Transformer</a:t>
            </a:r>
            <a:r>
              <a:rPr lang="en-US" altLang="zh-CN" baseline="30000" dirty="0"/>
              <a:t>[1]:</a:t>
            </a:r>
          </a:p>
          <a:p>
            <a:pPr marL="285750" indent="-285750">
              <a:buFont typeface="Arial" panose="020B0604020202020204" pitchFamily="34" charset="0"/>
              <a:buChar char="•"/>
            </a:pPr>
            <a:r>
              <a:rPr lang="en-US" altLang="zh-CN" dirty="0"/>
              <a:t>Transformer</a:t>
            </a:r>
            <a:r>
              <a:rPr lang="zh-CN" altLang="en-US" dirty="0"/>
              <a:t>中有大量矩阵乘矩阵，而且其中的参数都是来自上一层的中间结果，先前设计的加速器需要重新编程计算阵列的权重。</a:t>
            </a:r>
            <a:endParaRPr lang="en-US" altLang="zh-CN" dirty="0"/>
          </a:p>
          <a:p>
            <a:pPr marL="285750" indent="-285750">
              <a:buFont typeface="Arial" panose="020B0604020202020204" pitchFamily="34" charset="0"/>
              <a:buChar char="•"/>
            </a:pPr>
            <a:r>
              <a:rPr lang="en-US" altLang="zh-CN" dirty="0"/>
              <a:t>Transformer</a:t>
            </a:r>
            <a:r>
              <a:rPr lang="zh-CN" altLang="en-US" dirty="0"/>
              <a:t>引入了缩放点积注意力，计算模式更复杂。</a:t>
            </a:r>
            <a:endParaRPr lang="en-US" altLang="zh-CN" dirty="0"/>
          </a:p>
          <a:p>
            <a:pPr marL="285750" indent="-285750">
              <a:buFont typeface="Arial" panose="020B0604020202020204" pitchFamily="34" charset="0"/>
              <a:buChar char="•"/>
            </a:pPr>
            <a:r>
              <a:rPr lang="zh-CN" altLang="en-US" dirty="0"/>
              <a:t>先前设计的加速器流水线粒度是层，对于</a:t>
            </a:r>
            <a:r>
              <a:rPr lang="en-US" altLang="zh-CN" dirty="0"/>
              <a:t>transformer</a:t>
            </a:r>
            <a:r>
              <a:rPr lang="zh-CN" altLang="en-US" dirty="0"/>
              <a:t>来说较粗。</a:t>
            </a:r>
            <a:endParaRPr lang="en-US" altLang="zh-CN" dirty="0"/>
          </a:p>
          <a:p>
            <a:pPr marL="285750" indent="-285750">
              <a:buFont typeface="Arial" panose="020B0604020202020204" pitchFamily="34" charset="0"/>
              <a:buChar char="•"/>
            </a:pPr>
            <a:endParaRPr lang="en-US" altLang="zh-CN" dirty="0"/>
          </a:p>
          <a:p>
            <a:r>
              <a:rPr lang="zh-CN" altLang="en-US" dirty="0"/>
              <a:t>本文的贡献：</a:t>
            </a:r>
            <a:endParaRPr lang="en-US" altLang="zh-CN" dirty="0"/>
          </a:p>
          <a:p>
            <a:pPr marL="285750" indent="-285750">
              <a:buFont typeface="Arial" panose="020B0604020202020204" pitchFamily="34" charset="0"/>
              <a:buChar char="•"/>
            </a:pPr>
            <a:r>
              <a:rPr lang="zh-CN" altLang="en-US" dirty="0"/>
              <a:t>提出了</a:t>
            </a:r>
            <a:r>
              <a:rPr lang="en-US" altLang="zh-CN" dirty="0" err="1"/>
              <a:t>ReTransformer</a:t>
            </a:r>
            <a:r>
              <a:rPr lang="zh-CN" altLang="en-US" dirty="0"/>
              <a:t>，基于</a:t>
            </a:r>
            <a:r>
              <a:rPr lang="en-US" altLang="zh-CN" dirty="0"/>
              <a:t>ReRAM</a:t>
            </a:r>
            <a:r>
              <a:rPr lang="zh-CN" altLang="en-US" dirty="0"/>
              <a:t>的存内计算架构，用于加速</a:t>
            </a:r>
            <a:r>
              <a:rPr lang="en-US" altLang="zh-CN" dirty="0"/>
              <a:t>Transformer</a:t>
            </a:r>
            <a:r>
              <a:rPr lang="zh-CN" altLang="en-US" dirty="0"/>
              <a:t>的推理</a:t>
            </a:r>
            <a:endParaRPr lang="en-US" altLang="zh-CN" dirty="0"/>
          </a:p>
          <a:p>
            <a:pPr marL="285750" indent="-285750">
              <a:buFont typeface="Arial" panose="020B0604020202020204" pitchFamily="34" charset="0"/>
              <a:buChar char="•"/>
            </a:pPr>
            <a:r>
              <a:rPr lang="zh-CN" altLang="en-US" dirty="0"/>
              <a:t>使用矩阵分解优化缩放点积注意力中的矩阵乘法，消除数据依赖，降低计算延迟</a:t>
            </a:r>
            <a:endParaRPr lang="en-US" altLang="zh-CN" dirty="0"/>
          </a:p>
          <a:p>
            <a:pPr marL="285750" indent="-285750">
              <a:buFont typeface="Arial" panose="020B0604020202020204" pitchFamily="34" charset="0"/>
              <a:buChar char="•"/>
            </a:pPr>
            <a:r>
              <a:rPr lang="zh-CN" altLang="en-US" dirty="0"/>
              <a:t>使用存内计算实现的逻辑计算来实现混合</a:t>
            </a:r>
            <a:r>
              <a:rPr lang="en-US" altLang="zh-CN" dirty="0" err="1"/>
              <a:t>softmax</a:t>
            </a:r>
            <a:endParaRPr lang="en-US" altLang="zh-CN" dirty="0"/>
          </a:p>
          <a:p>
            <a:pPr marL="285750" indent="-285750">
              <a:buFont typeface="Arial" panose="020B0604020202020204" pitchFamily="34" charset="0"/>
              <a:buChar char="•"/>
            </a:pPr>
            <a:r>
              <a:rPr lang="zh-CN" altLang="en-US" dirty="0"/>
              <a:t>子矩阵级的流水线粒度</a:t>
            </a:r>
          </a:p>
        </p:txBody>
      </p:sp>
    </p:spTree>
    <p:extLst>
      <p:ext uri="{BB962C8B-B14F-4D97-AF65-F5344CB8AC3E}">
        <p14:creationId xmlns:p14="http://schemas.microsoft.com/office/powerpoint/2010/main" val="35527591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4654872" cy="400110"/>
          </a:xfrm>
          <a:prstGeom prst="rect">
            <a:avLst/>
          </a:prstGeom>
          <a:noFill/>
        </p:spPr>
        <p:txBody>
          <a:bodyPr wrap="square" rtlCol="0">
            <a:spAutoFit/>
          </a:bodyPr>
          <a:lstStyle/>
          <a:p>
            <a:r>
              <a:rPr lang="en-US" altLang="zh-CN" sz="2000" b="1" dirty="0">
                <a:latin typeface="Arial" panose="020B0604020202020204" pitchFamily="34" charset="0"/>
                <a:ea typeface="微软雅黑" panose="020B0503020204020204" pitchFamily="34" charset="-122"/>
                <a:cs typeface="Arial" panose="020B0604020202020204" pitchFamily="34" charset="0"/>
              </a:rPr>
              <a:t>Transformer</a:t>
            </a:r>
            <a:r>
              <a:rPr lang="zh-CN" altLang="en-US" sz="2000" b="1" dirty="0">
                <a:latin typeface="Arial" panose="020B0604020202020204" pitchFamily="34" charset="0"/>
                <a:ea typeface="微软雅黑" panose="020B0503020204020204" pitchFamily="34" charset="-122"/>
                <a:cs typeface="Arial" panose="020B0604020202020204" pitchFamily="34" charset="0"/>
              </a:rPr>
              <a:t>的加速</a:t>
            </a: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38</a:t>
            </a:fld>
            <a:endParaRPr lang="zh-CN" altLang="en-US">
              <a:latin typeface="Arial" panose="020B0604020202020204" pitchFamily="34" charset="0"/>
              <a:ea typeface="微软雅黑" panose="020B0503020204020204" pitchFamily="34" charset="-122"/>
            </a:endParaRPr>
          </a:p>
        </p:txBody>
      </p:sp>
      <p:sp>
        <p:nvSpPr>
          <p:cNvPr id="16" name="文本框 15">
            <a:extLst>
              <a:ext uri="{FF2B5EF4-FFF2-40B4-BE49-F238E27FC236}">
                <a16:creationId xmlns:a16="http://schemas.microsoft.com/office/drawing/2014/main" id="{90D39503-46BC-4597-BB11-6AACA120453B}"/>
              </a:ext>
            </a:extLst>
          </p:cNvPr>
          <p:cNvSpPr txBox="1"/>
          <p:nvPr/>
        </p:nvSpPr>
        <p:spPr>
          <a:xfrm>
            <a:off x="444004" y="6023029"/>
            <a:ext cx="8376468" cy="646331"/>
          </a:xfrm>
          <a:prstGeom prst="rect">
            <a:avLst/>
          </a:prstGeom>
          <a:noFill/>
        </p:spPr>
        <p:txBody>
          <a:bodyPr wrap="square">
            <a:spAutoFit/>
          </a:bodyPr>
          <a:lstStyle/>
          <a:p>
            <a:r>
              <a:rPr lang="en-US" altLang="zh-CN" sz="1200" dirty="0">
                <a:effectLst/>
              </a:rPr>
              <a:t>[1] X. Yang, B. Yan, H. Li, and Y. Chen, “</a:t>
            </a:r>
            <a:r>
              <a:rPr lang="en-US" altLang="zh-CN" sz="1200" dirty="0" err="1">
                <a:effectLst/>
              </a:rPr>
              <a:t>ReTransformer</a:t>
            </a:r>
            <a:r>
              <a:rPr lang="en-US" altLang="zh-CN" sz="1200" dirty="0">
                <a:effectLst/>
              </a:rPr>
              <a:t>: ReRAM-based processing-in-memory architecture for transformer acceleration,” in </a:t>
            </a:r>
            <a:r>
              <a:rPr lang="en-US" altLang="zh-CN" sz="1200" i="1" dirty="0">
                <a:effectLst/>
              </a:rPr>
              <a:t>Proceedings of the 39th International Conference on Computer-Aided Design</a:t>
            </a:r>
            <a:r>
              <a:rPr lang="en-US" altLang="zh-CN" sz="1200" dirty="0">
                <a:effectLst/>
              </a:rPr>
              <a:t>, in ICCAD ’20. New York, NY, USA: Association for Computing Machinery, Dec. 2020, pp. 1–9. </a:t>
            </a:r>
            <a:r>
              <a:rPr lang="en-US" altLang="zh-CN" sz="1200" dirty="0" err="1">
                <a:effectLst/>
              </a:rPr>
              <a:t>doi</a:t>
            </a:r>
            <a:r>
              <a:rPr lang="en-US" altLang="zh-CN" sz="1200" dirty="0">
                <a:effectLst/>
              </a:rPr>
              <a:t>: </a:t>
            </a:r>
            <a:r>
              <a:rPr lang="en-US" altLang="zh-CN" sz="1200" dirty="0">
                <a:effectLst/>
                <a:hlinkClick r:id="rId4"/>
              </a:rPr>
              <a:t>10.1145/3400302.3415640</a:t>
            </a:r>
            <a:r>
              <a:rPr lang="en-US" altLang="zh-CN" sz="1200" dirty="0">
                <a:effectLst/>
              </a:rPr>
              <a:t>.</a:t>
            </a:r>
          </a:p>
        </p:txBody>
      </p:sp>
      <p:pic>
        <p:nvPicPr>
          <p:cNvPr id="3" name="图片 2">
            <a:extLst>
              <a:ext uri="{FF2B5EF4-FFF2-40B4-BE49-F238E27FC236}">
                <a16:creationId xmlns:a16="http://schemas.microsoft.com/office/drawing/2014/main" id="{26832BF6-EDEC-436E-8B3E-466E82ADC524}"/>
              </a:ext>
            </a:extLst>
          </p:cNvPr>
          <p:cNvPicPr>
            <a:picLocks noChangeAspect="1"/>
          </p:cNvPicPr>
          <p:nvPr/>
        </p:nvPicPr>
        <p:blipFill>
          <a:blip r:embed="rId5"/>
          <a:stretch>
            <a:fillRect/>
          </a:stretch>
        </p:blipFill>
        <p:spPr>
          <a:xfrm>
            <a:off x="3884893" y="1130300"/>
            <a:ext cx="4532954" cy="2501205"/>
          </a:xfrm>
          <a:prstGeom prst="rect">
            <a:avLst/>
          </a:prstGeom>
        </p:spPr>
      </p:pic>
      <p:pic>
        <p:nvPicPr>
          <p:cNvPr id="6" name="图片 5">
            <a:extLst>
              <a:ext uri="{FF2B5EF4-FFF2-40B4-BE49-F238E27FC236}">
                <a16:creationId xmlns:a16="http://schemas.microsoft.com/office/drawing/2014/main" id="{A9EEEF4F-2776-4565-862B-0A9263023BD2}"/>
              </a:ext>
            </a:extLst>
          </p:cNvPr>
          <p:cNvPicPr>
            <a:picLocks noChangeAspect="1"/>
          </p:cNvPicPr>
          <p:nvPr/>
        </p:nvPicPr>
        <p:blipFill>
          <a:blip r:embed="rId6"/>
          <a:stretch>
            <a:fillRect/>
          </a:stretch>
        </p:blipFill>
        <p:spPr>
          <a:xfrm>
            <a:off x="467544" y="1052736"/>
            <a:ext cx="2666667" cy="3057143"/>
          </a:xfrm>
          <a:prstGeom prst="rect">
            <a:avLst/>
          </a:prstGeom>
        </p:spPr>
      </p:pic>
      <p:pic>
        <p:nvPicPr>
          <p:cNvPr id="7" name="图片 6">
            <a:extLst>
              <a:ext uri="{FF2B5EF4-FFF2-40B4-BE49-F238E27FC236}">
                <a16:creationId xmlns:a16="http://schemas.microsoft.com/office/drawing/2014/main" id="{8778DBA6-7E69-45B9-ACB2-54A2D9FB5523}"/>
              </a:ext>
            </a:extLst>
          </p:cNvPr>
          <p:cNvPicPr>
            <a:picLocks noChangeAspect="1"/>
          </p:cNvPicPr>
          <p:nvPr/>
        </p:nvPicPr>
        <p:blipFill>
          <a:blip r:embed="rId7"/>
          <a:stretch>
            <a:fillRect/>
          </a:stretch>
        </p:blipFill>
        <p:spPr>
          <a:xfrm>
            <a:off x="457002" y="4077072"/>
            <a:ext cx="2971429" cy="314286"/>
          </a:xfrm>
          <a:prstGeom prst="rect">
            <a:avLst/>
          </a:prstGeom>
        </p:spPr>
      </p:pic>
      <p:pic>
        <p:nvPicPr>
          <p:cNvPr id="8" name="图片 7">
            <a:extLst>
              <a:ext uri="{FF2B5EF4-FFF2-40B4-BE49-F238E27FC236}">
                <a16:creationId xmlns:a16="http://schemas.microsoft.com/office/drawing/2014/main" id="{838537DF-A2D7-448D-B7A4-319EC4DE016F}"/>
              </a:ext>
            </a:extLst>
          </p:cNvPr>
          <p:cNvPicPr>
            <a:picLocks noChangeAspect="1"/>
          </p:cNvPicPr>
          <p:nvPr/>
        </p:nvPicPr>
        <p:blipFill>
          <a:blip r:embed="rId8"/>
          <a:stretch>
            <a:fillRect/>
          </a:stretch>
        </p:blipFill>
        <p:spPr>
          <a:xfrm>
            <a:off x="19485" y="4437112"/>
            <a:ext cx="3676190" cy="619048"/>
          </a:xfrm>
          <a:prstGeom prst="rect">
            <a:avLst/>
          </a:prstGeom>
        </p:spPr>
      </p:pic>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7F92B4EE-1683-40FC-9CD3-804CD9ADD32E}"/>
                  </a:ext>
                </a:extLst>
              </p:cNvPr>
              <p:cNvSpPr txBox="1"/>
              <p:nvPr/>
            </p:nvSpPr>
            <p:spPr>
              <a:xfrm>
                <a:off x="3884894" y="3665068"/>
                <a:ext cx="4532954" cy="1477328"/>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𝐾</m:t>
                        </m:r>
                      </m:e>
                      <m:sup>
                        <m:r>
                          <a:rPr lang="en-US" altLang="zh-CN" b="0" i="1" smtClean="0">
                            <a:latin typeface="Cambria Math" panose="02040503050406030204" pitchFamily="18" charset="0"/>
                          </a:rPr>
                          <m:t>𝑇</m:t>
                        </m:r>
                      </m:sup>
                    </m:sSup>
                    <m:r>
                      <a:rPr lang="zh-CN" altLang="en-US" i="1">
                        <a:latin typeface="Cambria Math" panose="02040503050406030204" pitchFamily="18" charset="0"/>
                      </a:rPr>
                      <m:t>是</m:t>
                    </m:r>
                  </m:oMath>
                </a14:m>
                <a:r>
                  <a:rPr lang="zh-CN" altLang="en-US" dirty="0"/>
                  <a:t>中间计算结果，需要在运行中对</a:t>
                </a:r>
                <a:r>
                  <a:rPr lang="en-US" altLang="zh-CN" dirty="0"/>
                  <a:t>ReRAM</a:t>
                </a:r>
                <a:r>
                  <a:rPr lang="zh-CN" altLang="en-US" dirty="0"/>
                  <a:t>重新编程，造成较高的写延迟</a:t>
                </a:r>
                <a:endParaRPr lang="en-US" altLang="zh-CN" dirty="0"/>
              </a:p>
              <a:p>
                <a:pPr marL="285750" indent="-285750">
                  <a:buFont typeface="Arial" panose="020B0604020202020204" pitchFamily="34" charset="0"/>
                  <a:buChar char="•"/>
                </a:pPr>
                <a:r>
                  <a:rPr lang="en-US" altLang="zh-CN" dirty="0" err="1"/>
                  <a:t>Softmax</a:t>
                </a:r>
                <a:r>
                  <a:rPr lang="zh-CN" altLang="en-US" dirty="0"/>
                  <a:t>的计算涉及除法和指数运算，如何高效的使用存内计算实现</a:t>
                </a:r>
                <a:endParaRPr lang="en-US" altLang="zh-CN" dirty="0"/>
              </a:p>
              <a:p>
                <a:pPr marL="285750" indent="-285750">
                  <a:buFont typeface="Arial" panose="020B0604020202020204" pitchFamily="34" charset="0"/>
                  <a:buChar char="•"/>
                </a:pPr>
                <a:r>
                  <a:rPr lang="zh-CN" altLang="en-US" dirty="0"/>
                  <a:t>计算资源的利用率低（数据依赖太多）</a:t>
                </a:r>
              </a:p>
            </p:txBody>
          </p:sp>
        </mc:Choice>
        <mc:Fallback xmlns="">
          <p:sp>
            <p:nvSpPr>
              <p:cNvPr id="9" name="文本框 8">
                <a:extLst>
                  <a:ext uri="{FF2B5EF4-FFF2-40B4-BE49-F238E27FC236}">
                    <a16:creationId xmlns:a16="http://schemas.microsoft.com/office/drawing/2014/main" id="{7F92B4EE-1683-40FC-9CD3-804CD9ADD32E}"/>
                  </a:ext>
                </a:extLst>
              </p:cNvPr>
              <p:cNvSpPr txBox="1">
                <a:spLocks noRot="1" noChangeAspect="1" noMove="1" noResize="1" noEditPoints="1" noAdjustHandles="1" noChangeArrowheads="1" noChangeShapeType="1" noTextEdit="1"/>
              </p:cNvSpPr>
              <p:nvPr/>
            </p:nvSpPr>
            <p:spPr>
              <a:xfrm>
                <a:off x="3884894" y="3665068"/>
                <a:ext cx="4532954" cy="1477328"/>
              </a:xfrm>
              <a:prstGeom prst="rect">
                <a:avLst/>
              </a:prstGeom>
              <a:blipFill>
                <a:blip r:embed="rId9"/>
                <a:stretch>
                  <a:fillRect l="-806" t="-2058" r="-941" b="-5350"/>
                </a:stretch>
              </a:blipFill>
            </p:spPr>
            <p:txBody>
              <a:bodyPr/>
              <a:lstStyle/>
              <a:p>
                <a:r>
                  <a:rPr lang="zh-CN" altLang="en-US">
                    <a:noFill/>
                  </a:rPr>
                  <a:t> </a:t>
                </a:r>
              </a:p>
            </p:txBody>
          </p:sp>
        </mc:Fallback>
      </mc:AlternateContent>
      <p:pic>
        <p:nvPicPr>
          <p:cNvPr id="2" name="图片 1">
            <a:extLst>
              <a:ext uri="{FF2B5EF4-FFF2-40B4-BE49-F238E27FC236}">
                <a16:creationId xmlns:a16="http://schemas.microsoft.com/office/drawing/2014/main" id="{F87722C4-F945-4E0E-AD51-E273595FEDFE}"/>
              </a:ext>
            </a:extLst>
          </p:cNvPr>
          <p:cNvPicPr>
            <a:picLocks noChangeAspect="1"/>
          </p:cNvPicPr>
          <p:nvPr/>
        </p:nvPicPr>
        <p:blipFill>
          <a:blip r:embed="rId10"/>
          <a:stretch>
            <a:fillRect/>
          </a:stretch>
        </p:blipFill>
        <p:spPr>
          <a:xfrm>
            <a:off x="795675" y="5056160"/>
            <a:ext cx="2123810" cy="666667"/>
          </a:xfrm>
          <a:prstGeom prst="rect">
            <a:avLst/>
          </a:prstGeom>
        </p:spPr>
      </p:pic>
    </p:spTree>
    <p:extLst>
      <p:ext uri="{BB962C8B-B14F-4D97-AF65-F5344CB8AC3E}">
        <p14:creationId xmlns:p14="http://schemas.microsoft.com/office/powerpoint/2010/main" val="6192887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4654872" cy="400110"/>
          </a:xfrm>
          <a:prstGeom prst="rect">
            <a:avLst/>
          </a:prstGeom>
          <a:noFill/>
        </p:spPr>
        <p:txBody>
          <a:bodyPr wrap="square" rtlCol="0">
            <a:spAutoFit/>
          </a:bodyPr>
          <a:lstStyle/>
          <a:p>
            <a:r>
              <a:rPr lang="en-US" altLang="zh-CN" sz="2000" b="1" dirty="0">
                <a:latin typeface="Arial" panose="020B0604020202020204" pitchFamily="34" charset="0"/>
                <a:ea typeface="微软雅黑" panose="020B0503020204020204" pitchFamily="34" charset="-122"/>
                <a:cs typeface="Arial" panose="020B0604020202020204" pitchFamily="34" charset="0"/>
              </a:rPr>
              <a:t>Transformer</a:t>
            </a:r>
            <a:r>
              <a:rPr lang="zh-CN" altLang="en-US" sz="2000" b="1" dirty="0">
                <a:latin typeface="Arial" panose="020B0604020202020204" pitchFamily="34" charset="0"/>
                <a:ea typeface="微软雅黑" panose="020B0503020204020204" pitchFamily="34" charset="-122"/>
                <a:cs typeface="Arial" panose="020B0604020202020204" pitchFamily="34" charset="0"/>
              </a:rPr>
              <a:t>的加速</a:t>
            </a: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39</a:t>
            </a:fld>
            <a:endParaRPr lang="zh-CN" altLang="en-US">
              <a:latin typeface="Arial" panose="020B0604020202020204" pitchFamily="34" charset="0"/>
              <a:ea typeface="微软雅黑" panose="020B0503020204020204" pitchFamily="34" charset="-122"/>
            </a:endParaRPr>
          </a:p>
        </p:txBody>
      </p:sp>
      <p:sp>
        <p:nvSpPr>
          <p:cNvPr id="15" name="文本框 14">
            <a:extLst>
              <a:ext uri="{FF2B5EF4-FFF2-40B4-BE49-F238E27FC236}">
                <a16:creationId xmlns:a16="http://schemas.microsoft.com/office/drawing/2014/main" id="{CCC8471B-52A7-43CB-A357-83E979EF942D}"/>
              </a:ext>
            </a:extLst>
          </p:cNvPr>
          <p:cNvSpPr txBox="1"/>
          <p:nvPr/>
        </p:nvSpPr>
        <p:spPr>
          <a:xfrm>
            <a:off x="495300" y="1164977"/>
            <a:ext cx="8191500" cy="369332"/>
          </a:xfrm>
          <a:prstGeom prst="rect">
            <a:avLst/>
          </a:prstGeom>
          <a:noFill/>
        </p:spPr>
        <p:txBody>
          <a:bodyPr wrap="square">
            <a:spAutoFit/>
          </a:bodyPr>
          <a:lstStyle/>
          <a:p>
            <a:r>
              <a:rPr lang="en-US" altLang="zh-CN" dirty="0" err="1"/>
              <a:t>ReTransformer</a:t>
            </a:r>
            <a:r>
              <a:rPr lang="zh-CN" altLang="en-US" dirty="0"/>
              <a:t>架构：</a:t>
            </a:r>
          </a:p>
        </p:txBody>
      </p:sp>
      <p:sp>
        <p:nvSpPr>
          <p:cNvPr id="16" name="文本框 15">
            <a:extLst>
              <a:ext uri="{FF2B5EF4-FFF2-40B4-BE49-F238E27FC236}">
                <a16:creationId xmlns:a16="http://schemas.microsoft.com/office/drawing/2014/main" id="{90D39503-46BC-4597-BB11-6AACA120453B}"/>
              </a:ext>
            </a:extLst>
          </p:cNvPr>
          <p:cNvSpPr txBox="1"/>
          <p:nvPr/>
        </p:nvSpPr>
        <p:spPr>
          <a:xfrm>
            <a:off x="444004" y="6023029"/>
            <a:ext cx="8376468" cy="646331"/>
          </a:xfrm>
          <a:prstGeom prst="rect">
            <a:avLst/>
          </a:prstGeom>
          <a:noFill/>
        </p:spPr>
        <p:txBody>
          <a:bodyPr wrap="square">
            <a:spAutoFit/>
          </a:bodyPr>
          <a:lstStyle/>
          <a:p>
            <a:r>
              <a:rPr lang="en-US" altLang="zh-CN" sz="1200" dirty="0">
                <a:effectLst/>
              </a:rPr>
              <a:t>[1] X. Yang, B. Yan, H. Li, and Y. Chen, “</a:t>
            </a:r>
            <a:r>
              <a:rPr lang="en-US" altLang="zh-CN" sz="1200" dirty="0" err="1">
                <a:effectLst/>
              </a:rPr>
              <a:t>ReTransformer</a:t>
            </a:r>
            <a:r>
              <a:rPr lang="en-US" altLang="zh-CN" sz="1200" dirty="0">
                <a:effectLst/>
              </a:rPr>
              <a:t>: ReRAM-based processing-in-memory architecture for transformer acceleration,” in </a:t>
            </a:r>
            <a:r>
              <a:rPr lang="en-US" altLang="zh-CN" sz="1200" i="1" dirty="0">
                <a:effectLst/>
              </a:rPr>
              <a:t>Proceedings of the 39th International Conference on Computer-Aided Design</a:t>
            </a:r>
            <a:r>
              <a:rPr lang="en-US" altLang="zh-CN" sz="1200" dirty="0">
                <a:effectLst/>
              </a:rPr>
              <a:t>, in ICCAD ’20. New York, NY, USA: Association for Computing Machinery, Dec. 2020, pp. 1–9. </a:t>
            </a:r>
            <a:r>
              <a:rPr lang="en-US" altLang="zh-CN" sz="1200" dirty="0" err="1">
                <a:effectLst/>
              </a:rPr>
              <a:t>doi</a:t>
            </a:r>
            <a:r>
              <a:rPr lang="en-US" altLang="zh-CN" sz="1200" dirty="0">
                <a:effectLst/>
              </a:rPr>
              <a:t>: </a:t>
            </a:r>
            <a:r>
              <a:rPr lang="en-US" altLang="zh-CN" sz="1200" dirty="0">
                <a:effectLst/>
                <a:hlinkClick r:id="rId4"/>
              </a:rPr>
              <a:t>10.1145/3400302.3415640</a:t>
            </a:r>
            <a:r>
              <a:rPr lang="en-US" altLang="zh-CN" sz="1200" dirty="0">
                <a:effectLst/>
              </a:rPr>
              <a:t>.</a:t>
            </a:r>
          </a:p>
        </p:txBody>
      </p:sp>
      <p:pic>
        <p:nvPicPr>
          <p:cNvPr id="6" name="图片 5">
            <a:extLst>
              <a:ext uri="{FF2B5EF4-FFF2-40B4-BE49-F238E27FC236}">
                <a16:creationId xmlns:a16="http://schemas.microsoft.com/office/drawing/2014/main" id="{38A50428-868F-44E2-BCCC-721E650842C4}"/>
              </a:ext>
            </a:extLst>
          </p:cNvPr>
          <p:cNvPicPr>
            <a:picLocks noChangeAspect="1"/>
          </p:cNvPicPr>
          <p:nvPr/>
        </p:nvPicPr>
        <p:blipFill>
          <a:blip r:embed="rId5"/>
          <a:stretch>
            <a:fillRect/>
          </a:stretch>
        </p:blipFill>
        <p:spPr>
          <a:xfrm>
            <a:off x="1619672" y="1617707"/>
            <a:ext cx="5533333" cy="2847619"/>
          </a:xfrm>
          <a:prstGeom prst="rect">
            <a:avLst/>
          </a:prstGeom>
        </p:spPr>
      </p:pic>
    </p:spTree>
    <p:extLst>
      <p:ext uri="{BB962C8B-B14F-4D97-AF65-F5344CB8AC3E}">
        <p14:creationId xmlns:p14="http://schemas.microsoft.com/office/powerpoint/2010/main" val="3664007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5" y="129116"/>
            <a:ext cx="5441557" cy="400110"/>
          </a:xfrm>
          <a:prstGeom prst="rect">
            <a:avLst/>
          </a:prstGeom>
          <a:noFill/>
        </p:spPr>
        <p:txBody>
          <a:bodyPr wrap="square" rtlCol="0">
            <a:spAutoFit/>
          </a:bodyPr>
          <a:lstStyle/>
          <a:p>
            <a:r>
              <a:rPr lang="zh-CN" altLang="en-US" sz="2000" b="1" dirty="0">
                <a:latin typeface="Arial" panose="020B0604020202020204" pitchFamily="34" charset="0"/>
                <a:ea typeface="微软雅黑" panose="020B0503020204020204" pitchFamily="34" charset="-122"/>
                <a:cs typeface="Arial" panose="020B0604020202020204" pitchFamily="34" charset="0"/>
              </a:rPr>
              <a:t>现代循环神经网络（门控循环神经网络</a:t>
            </a:r>
            <a:r>
              <a:rPr lang="en-US" altLang="zh-CN" sz="2000" b="1" dirty="0">
                <a:latin typeface="Arial" panose="020B0604020202020204" pitchFamily="34" charset="0"/>
                <a:ea typeface="微软雅黑" panose="020B0503020204020204" pitchFamily="34" charset="-122"/>
                <a:cs typeface="Arial" panose="020B0604020202020204" pitchFamily="34" charset="0"/>
              </a:rPr>
              <a:t>GRU</a:t>
            </a:r>
            <a:r>
              <a:rPr lang="zh-CN" altLang="en-US" sz="2000" b="1" dirty="0">
                <a:latin typeface="Arial" panose="020B0604020202020204" pitchFamily="34" charset="0"/>
                <a:ea typeface="微软雅黑" panose="020B0503020204020204" pitchFamily="34" charset="-122"/>
                <a:cs typeface="Arial" panose="020B0604020202020204" pitchFamily="34" charset="0"/>
              </a:rPr>
              <a:t>）</a:t>
            </a: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3" name="矩形 2"/>
          <p:cNvSpPr/>
          <p:nvPr/>
        </p:nvSpPr>
        <p:spPr>
          <a:xfrm>
            <a:off x="107504" y="1268760"/>
            <a:ext cx="184731" cy="400110"/>
          </a:xfrm>
          <a:prstGeom prst="rect">
            <a:avLst/>
          </a:prstGeom>
        </p:spPr>
        <p:txBody>
          <a:bodyPr wrap="none">
            <a:spAutoFit/>
          </a:bodyPr>
          <a:lstStyle/>
          <a:p>
            <a:endParaRPr lang="zh-CN" altLang="en-US" sz="2000">
              <a:solidFill>
                <a:srgbClr val="002060"/>
              </a:solidFill>
            </a:endParaRPr>
          </a:p>
        </p:txBody>
      </p:sp>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4</a:t>
            </a:fld>
            <a:endParaRPr lang="zh-CN" altLang="en-US">
              <a:latin typeface="Arial" panose="020B0604020202020204" pitchFamily="34" charset="0"/>
              <a:ea typeface="微软雅黑" panose="020B0503020204020204" pitchFamily="34" charset="-122"/>
            </a:endParaRPr>
          </a:p>
        </p:txBody>
      </p:sp>
      <p:sp>
        <p:nvSpPr>
          <p:cNvPr id="2" name="文本框 1">
            <a:extLst>
              <a:ext uri="{FF2B5EF4-FFF2-40B4-BE49-F238E27FC236}">
                <a16:creationId xmlns:a16="http://schemas.microsoft.com/office/drawing/2014/main" id="{E9F1ED9F-4804-446D-9245-96A5441DF6E4}"/>
              </a:ext>
            </a:extLst>
          </p:cNvPr>
          <p:cNvSpPr txBox="1"/>
          <p:nvPr/>
        </p:nvSpPr>
        <p:spPr>
          <a:xfrm>
            <a:off x="495300" y="1124744"/>
            <a:ext cx="8140700" cy="1200329"/>
          </a:xfrm>
          <a:prstGeom prst="rect">
            <a:avLst/>
          </a:prstGeom>
          <a:noFill/>
        </p:spPr>
        <p:txBody>
          <a:bodyPr wrap="square" rtlCol="0">
            <a:spAutoFit/>
          </a:bodyPr>
          <a:lstStyle/>
          <a:p>
            <a:r>
              <a:rPr lang="zh-CN" altLang="en-US" dirty="0"/>
              <a:t>门控隐状态：模型有专门的机制来确定应该何时</a:t>
            </a:r>
            <a:r>
              <a:rPr lang="zh-CN" altLang="en-US" b="1" dirty="0"/>
              <a:t>更新隐状态，</a:t>
            </a:r>
            <a:r>
              <a:rPr lang="zh-CN" altLang="en-US" dirty="0"/>
              <a:t>何时</a:t>
            </a:r>
            <a:r>
              <a:rPr lang="zh-CN" altLang="en-US" b="1" dirty="0"/>
              <a:t>重置隐状态。</a:t>
            </a:r>
            <a:r>
              <a:rPr lang="zh-CN" altLang="en-US" dirty="0"/>
              <a:t>并且，这些机制是可学习的。</a:t>
            </a:r>
            <a:r>
              <a:rPr lang="zh-CN" altLang="en-US" dirty="0">
                <a:solidFill>
                  <a:schemeClr val="bg1">
                    <a:lumMod val="50000"/>
                  </a:schemeClr>
                </a:solidFill>
              </a:rPr>
              <a:t>门控机制的引入不仅增强了模型的表达能力，还有效限制了数值范围，避免梯度爆炸的问题</a:t>
            </a:r>
          </a:p>
          <a:p>
            <a:endParaRPr lang="en-US" altLang="zh-CN" dirty="0"/>
          </a:p>
        </p:txBody>
      </p:sp>
      <p:grpSp>
        <p:nvGrpSpPr>
          <p:cNvPr id="25" name="组合 24">
            <a:extLst>
              <a:ext uri="{FF2B5EF4-FFF2-40B4-BE49-F238E27FC236}">
                <a16:creationId xmlns:a16="http://schemas.microsoft.com/office/drawing/2014/main" id="{06FE99D9-BEEA-4874-8330-5BD84F80DB32}"/>
              </a:ext>
            </a:extLst>
          </p:cNvPr>
          <p:cNvGrpSpPr/>
          <p:nvPr/>
        </p:nvGrpSpPr>
        <p:grpSpPr>
          <a:xfrm>
            <a:off x="510924" y="2107913"/>
            <a:ext cx="3442154" cy="3625343"/>
            <a:chOff x="5580112" y="1951123"/>
            <a:chExt cx="3442154" cy="3625343"/>
          </a:xfrm>
        </p:grpSpPr>
        <p:pic>
          <p:nvPicPr>
            <p:cNvPr id="17" name="图片 16">
              <a:extLst>
                <a:ext uri="{FF2B5EF4-FFF2-40B4-BE49-F238E27FC236}">
                  <a16:creationId xmlns:a16="http://schemas.microsoft.com/office/drawing/2014/main" id="{139E8EE3-61E4-4715-805D-3D0C71D3E727}"/>
                </a:ext>
              </a:extLst>
            </p:cNvPr>
            <p:cNvPicPr>
              <a:picLocks noChangeAspect="1"/>
            </p:cNvPicPr>
            <p:nvPr/>
          </p:nvPicPr>
          <p:blipFill>
            <a:blip r:embed="rId4"/>
            <a:stretch>
              <a:fillRect/>
            </a:stretch>
          </p:blipFill>
          <p:spPr>
            <a:xfrm>
              <a:off x="5743688" y="1951123"/>
              <a:ext cx="2590476" cy="428571"/>
            </a:xfrm>
            <a:prstGeom prst="rect">
              <a:avLst/>
            </a:prstGeom>
          </p:spPr>
        </p:pic>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8EFA3BFE-0529-4DD8-A8E6-CDA4841C2766}"/>
                    </a:ext>
                  </a:extLst>
                </p:cNvPr>
                <p:cNvSpPr txBox="1"/>
                <p:nvPr/>
              </p:nvSpPr>
              <p:spPr>
                <a:xfrm>
                  <a:off x="5580112" y="2448229"/>
                  <a:ext cx="3442154" cy="646331"/>
                </a:xfrm>
                <a:prstGeom prst="rect">
                  <a:avLst/>
                </a:prstGeom>
                <a:noFill/>
              </p:spPr>
              <p:txBody>
                <a:bodyPr wrap="square" rtlCol="0">
                  <a:spAutoFit/>
                </a:bodyPr>
                <a:lstStyle/>
                <a:p>
                  <a:r>
                    <a:rPr lang="zh-CN" altLang="en-US" dirty="0"/>
                    <a:t>重置门和更新门，</a:t>
                  </a:r>
                  <a14:m>
                    <m:oMath xmlns:m="http://schemas.openxmlformats.org/officeDocument/2006/math">
                      <m:r>
                        <a:rPr lang="en-US" altLang="zh-CN" b="0" i="1" smtClean="0">
                          <a:latin typeface="Cambria Math" panose="02040503050406030204" pitchFamily="18" charset="0"/>
                        </a:rPr>
                        <m:t>𝜎</m:t>
                      </m:r>
                      <m:r>
                        <a:rPr lang="en-US" altLang="zh-CN" b="0" i="1" smtClean="0">
                          <a:latin typeface="Cambria Math" panose="02040503050406030204" pitchFamily="18" charset="0"/>
                        </a:rPr>
                        <m:t>=</m:t>
                      </m:r>
                      <m:r>
                        <a:rPr lang="en-US" altLang="zh-CN" b="0" i="1" smtClean="0">
                          <a:latin typeface="Cambria Math" panose="02040503050406030204" pitchFamily="18" charset="0"/>
                        </a:rPr>
                        <m:t>𝑠𝑖𝑔𝑚𝑜𝑖𝑑</m:t>
                      </m:r>
                    </m:oMath>
                  </a14:m>
                  <a:r>
                    <a:rPr lang="zh-CN" altLang="en-US" dirty="0"/>
                    <a:t>将输入映射到</a:t>
                  </a:r>
                  <a:r>
                    <a:rPr lang="en-US" altLang="zh-CN" dirty="0"/>
                    <a:t>[0,1]</a:t>
                  </a:r>
                  <a:endParaRPr lang="zh-CN" altLang="en-US" dirty="0"/>
                </a:p>
              </p:txBody>
            </p:sp>
          </mc:Choice>
          <mc:Fallback xmlns="">
            <p:sp>
              <p:nvSpPr>
                <p:cNvPr id="18" name="文本框 17">
                  <a:extLst>
                    <a:ext uri="{FF2B5EF4-FFF2-40B4-BE49-F238E27FC236}">
                      <a16:creationId xmlns:a16="http://schemas.microsoft.com/office/drawing/2014/main" id="{8EFA3BFE-0529-4DD8-A8E6-CDA4841C2766}"/>
                    </a:ext>
                  </a:extLst>
                </p:cNvPr>
                <p:cNvSpPr txBox="1">
                  <a:spLocks noRot="1" noChangeAspect="1" noMove="1" noResize="1" noEditPoints="1" noAdjustHandles="1" noChangeArrowheads="1" noChangeShapeType="1" noTextEdit="1"/>
                </p:cNvSpPr>
                <p:nvPr/>
              </p:nvSpPr>
              <p:spPr>
                <a:xfrm>
                  <a:off x="5580112" y="2448229"/>
                  <a:ext cx="3442154" cy="646331"/>
                </a:xfrm>
                <a:prstGeom prst="rect">
                  <a:avLst/>
                </a:prstGeom>
                <a:blipFill>
                  <a:blip r:embed="rId5"/>
                  <a:stretch>
                    <a:fillRect l="-1416" t="-4717" b="-14151"/>
                  </a:stretch>
                </a:blipFill>
              </p:spPr>
              <p:txBody>
                <a:bodyPr/>
                <a:lstStyle/>
                <a:p>
                  <a:r>
                    <a:rPr lang="zh-CN" altLang="en-US">
                      <a:noFill/>
                    </a:rPr>
                    <a:t> </a:t>
                  </a:r>
                </a:p>
              </p:txBody>
            </p:sp>
          </mc:Fallback>
        </mc:AlternateContent>
        <p:pic>
          <p:nvPicPr>
            <p:cNvPr id="19" name="图片 18">
              <a:extLst>
                <a:ext uri="{FF2B5EF4-FFF2-40B4-BE49-F238E27FC236}">
                  <a16:creationId xmlns:a16="http://schemas.microsoft.com/office/drawing/2014/main" id="{2C317FE6-454B-4603-8C30-3336C024E8E5}"/>
                </a:ext>
              </a:extLst>
            </p:cNvPr>
            <p:cNvPicPr>
              <a:picLocks noChangeAspect="1"/>
            </p:cNvPicPr>
            <p:nvPr/>
          </p:nvPicPr>
          <p:blipFill>
            <a:blip r:embed="rId6"/>
            <a:stretch>
              <a:fillRect/>
            </a:stretch>
          </p:blipFill>
          <p:spPr>
            <a:xfrm>
              <a:off x="5580112" y="3184752"/>
              <a:ext cx="3400000" cy="285714"/>
            </a:xfrm>
            <a:prstGeom prst="rect">
              <a:avLst/>
            </a:prstGeom>
          </p:spPr>
        </p:pic>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FA0524FC-6DCF-4354-895B-72F7E9A4CD81}"/>
                    </a:ext>
                  </a:extLst>
                </p:cNvPr>
                <p:cNvSpPr txBox="1"/>
                <p:nvPr/>
              </p:nvSpPr>
              <p:spPr>
                <a:xfrm>
                  <a:off x="5580112" y="3560658"/>
                  <a:ext cx="3183976" cy="653512"/>
                </a:xfrm>
                <a:prstGeom prst="rect">
                  <a:avLst/>
                </a:prstGeom>
                <a:noFill/>
              </p:spPr>
              <p:txBody>
                <a:bodyPr wrap="square" rtlCol="0">
                  <a:spAutoFit/>
                </a:bodyPr>
                <a:lstStyle/>
                <a:p>
                  <a:r>
                    <a:rPr lang="zh-CN" altLang="en-US" dirty="0"/>
                    <a:t>候选隐状态</a:t>
                  </a:r>
                  <a14:m>
                    <m:oMath xmlns:m="http://schemas.openxmlformats.org/officeDocument/2006/math">
                      <m:acc>
                        <m:accPr>
                          <m:chr m:val="̂"/>
                          <m:ctrlPr>
                            <a:rPr lang="en-US" altLang="zh-CN" b="0" i="1" smtClean="0">
                              <a:latin typeface="Cambria Math" panose="02040503050406030204" pitchFamily="18" charset="0"/>
                            </a:rPr>
                          </m:ctrlPr>
                        </m:accPr>
                        <m:e>
                          <m:sSub>
                            <m:sSubPr>
                              <m:ctrlPr>
                                <a:rPr lang="en-US" altLang="zh-CN" i="1">
                                  <a:latin typeface="Cambria Math" panose="02040503050406030204" pitchFamily="18" charset="0"/>
                                </a:rPr>
                              </m:ctrlPr>
                            </m:sSubPr>
                            <m:e>
                              <m:r>
                                <a:rPr lang="en-US" altLang="zh-CN" i="1">
                                  <a:latin typeface="Cambria Math" panose="02040503050406030204" pitchFamily="18" charset="0"/>
                                </a:rPr>
                                <m:t>𝐻</m:t>
                              </m:r>
                            </m:e>
                            <m:sub>
                              <m:r>
                                <a:rPr lang="en-US" altLang="zh-CN" i="1">
                                  <a:latin typeface="Cambria Math" panose="02040503050406030204" pitchFamily="18" charset="0"/>
                                </a:rPr>
                                <m:t>𝑡</m:t>
                              </m:r>
                              <m:r>
                                <a:rPr lang="en-US" altLang="zh-CN" i="1">
                                  <a:latin typeface="Cambria Math" panose="02040503050406030204" pitchFamily="18" charset="0"/>
                                </a:rPr>
                                <m:t> </m:t>
                              </m:r>
                            </m:sub>
                          </m:sSub>
                        </m:e>
                      </m:acc>
                      <m:r>
                        <a:rPr lang="zh-CN" altLang="en-US" i="1" dirty="0">
                          <a:latin typeface="Cambria Math" panose="02040503050406030204" pitchFamily="18" charset="0"/>
                        </a:rPr>
                        <m:t>，</m:t>
                      </m:r>
                    </m:oMath>
                  </a14:m>
                  <a:r>
                    <a:rPr lang="zh-CN" altLang="en-US" dirty="0"/>
                    <a:t>当</a:t>
                  </a:r>
                  <a14:m>
                    <m:oMath xmlns:m="http://schemas.openxmlformats.org/officeDocument/2006/math">
                      <m:sSub>
                        <m:sSubPr>
                          <m:ctrlPr>
                            <a:rPr lang="en-US" altLang="zh-CN" b="0" i="1" dirty="0" smtClean="0">
                              <a:latin typeface="Cambria Math" panose="02040503050406030204" pitchFamily="18" charset="0"/>
                            </a:rPr>
                          </m:ctrlPr>
                        </m:sSubPr>
                        <m:e>
                          <m:r>
                            <a:rPr lang="en-US" altLang="zh-CN" b="0" i="1" dirty="0" smtClean="0">
                              <a:latin typeface="Cambria Math" panose="02040503050406030204" pitchFamily="18" charset="0"/>
                            </a:rPr>
                            <m:t>𝑅</m:t>
                          </m:r>
                        </m:e>
                        <m:sub>
                          <m:r>
                            <a:rPr lang="en-US" altLang="zh-CN" b="0" i="1" dirty="0" smtClean="0">
                              <a:latin typeface="Cambria Math" panose="02040503050406030204" pitchFamily="18" charset="0"/>
                            </a:rPr>
                            <m:t>𝑡</m:t>
                          </m:r>
                        </m:sub>
                      </m:sSub>
                    </m:oMath>
                  </a14:m>
                  <a:r>
                    <a:rPr lang="zh-CN" altLang="en-US" dirty="0"/>
                    <a:t>等于</a:t>
                  </a:r>
                  <a:r>
                    <a:rPr lang="en-US" altLang="zh-CN" dirty="0"/>
                    <a:t>1</a:t>
                  </a:r>
                  <a:r>
                    <a:rPr lang="zh-CN" altLang="en-US" dirty="0"/>
                    <a:t>时，就是普通的循环神经网络</a:t>
                  </a:r>
                </a:p>
              </p:txBody>
            </p:sp>
          </mc:Choice>
          <mc:Fallback xmlns="">
            <p:sp>
              <p:nvSpPr>
                <p:cNvPr id="20" name="文本框 19">
                  <a:extLst>
                    <a:ext uri="{FF2B5EF4-FFF2-40B4-BE49-F238E27FC236}">
                      <a16:creationId xmlns:a16="http://schemas.microsoft.com/office/drawing/2014/main" id="{FA0524FC-6DCF-4354-895B-72F7E9A4CD81}"/>
                    </a:ext>
                  </a:extLst>
                </p:cNvPr>
                <p:cNvSpPr txBox="1">
                  <a:spLocks noRot="1" noChangeAspect="1" noMove="1" noResize="1" noEditPoints="1" noAdjustHandles="1" noChangeArrowheads="1" noChangeShapeType="1" noTextEdit="1"/>
                </p:cNvSpPr>
                <p:nvPr/>
              </p:nvSpPr>
              <p:spPr>
                <a:xfrm>
                  <a:off x="5580112" y="3560658"/>
                  <a:ext cx="3183976" cy="653512"/>
                </a:xfrm>
                <a:prstGeom prst="rect">
                  <a:avLst/>
                </a:prstGeom>
                <a:blipFill>
                  <a:blip r:embed="rId7"/>
                  <a:stretch>
                    <a:fillRect l="-1530" t="-4673" r="-8604" b="-14019"/>
                  </a:stretch>
                </a:blipFill>
              </p:spPr>
              <p:txBody>
                <a:bodyPr/>
                <a:lstStyle/>
                <a:p>
                  <a:r>
                    <a:rPr lang="zh-CN" altLang="en-US">
                      <a:noFill/>
                    </a:rPr>
                    <a:t> </a:t>
                  </a:r>
                </a:p>
              </p:txBody>
            </p:sp>
          </mc:Fallback>
        </mc:AlternateContent>
        <p:pic>
          <p:nvPicPr>
            <p:cNvPr id="21" name="图片 20">
              <a:extLst>
                <a:ext uri="{FF2B5EF4-FFF2-40B4-BE49-F238E27FC236}">
                  <a16:creationId xmlns:a16="http://schemas.microsoft.com/office/drawing/2014/main" id="{F0DD61C6-5CEF-486D-B5BE-51F1ADA5F05C}"/>
                </a:ext>
              </a:extLst>
            </p:cNvPr>
            <p:cNvPicPr>
              <a:picLocks noChangeAspect="1"/>
            </p:cNvPicPr>
            <p:nvPr/>
          </p:nvPicPr>
          <p:blipFill>
            <a:blip r:embed="rId8"/>
            <a:stretch>
              <a:fillRect/>
            </a:stretch>
          </p:blipFill>
          <p:spPr>
            <a:xfrm>
              <a:off x="5773559" y="4293096"/>
              <a:ext cx="2542857" cy="228571"/>
            </a:xfrm>
            <a:prstGeom prst="rect">
              <a:avLst/>
            </a:prstGeom>
          </p:spPr>
        </p:pic>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4C60CEF6-F13C-4357-8FFC-CBDAED261072}"/>
                    </a:ext>
                  </a:extLst>
                </p:cNvPr>
                <p:cNvSpPr txBox="1"/>
                <p:nvPr/>
              </p:nvSpPr>
              <p:spPr>
                <a:xfrm>
                  <a:off x="5580112" y="4653136"/>
                  <a:ext cx="3183976" cy="923330"/>
                </a:xfrm>
                <a:prstGeom prst="rect">
                  <a:avLst/>
                </a:prstGeom>
                <a:noFill/>
              </p:spPr>
              <p:txBody>
                <a:bodyPr wrap="square" rtlCol="0">
                  <a:spAutoFit/>
                </a:bodyPr>
                <a:lstStyle/>
                <a:p>
                  <a:r>
                    <a:rPr lang="zh-CN" altLang="en-US" dirty="0"/>
                    <a:t>更新门</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𝑍</m:t>
                          </m:r>
                        </m:e>
                        <m:sub>
                          <m:r>
                            <a:rPr lang="en-US" altLang="zh-CN" b="0" i="1" smtClean="0">
                              <a:latin typeface="Cambria Math" panose="02040503050406030204" pitchFamily="18" charset="0"/>
                            </a:rPr>
                            <m:t>𝑡</m:t>
                          </m:r>
                        </m:sub>
                      </m:sSub>
                    </m:oMath>
                  </a14:m>
                  <a:r>
                    <a:rPr lang="zh-CN" altLang="en-US" dirty="0"/>
                    <a:t>在旧状态和候选隐状态之间选择，当</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𝑍</m:t>
                          </m:r>
                        </m:e>
                        <m:sub>
                          <m:r>
                            <a:rPr lang="en-US" altLang="zh-CN" b="0" i="1" smtClean="0">
                              <a:latin typeface="Cambria Math" panose="02040503050406030204" pitchFamily="18" charset="0"/>
                            </a:rPr>
                            <m:t>𝑡</m:t>
                          </m:r>
                        </m:sub>
                      </m:sSub>
                    </m:oMath>
                  </a14:m>
                  <a:r>
                    <a:rPr lang="zh-CN" altLang="en-US" dirty="0"/>
                    <a:t>接近</a:t>
                  </a:r>
                  <a:r>
                    <a:rPr lang="en-US" altLang="zh-CN" dirty="0"/>
                    <a:t>1</a:t>
                  </a:r>
                  <a:r>
                    <a:rPr lang="zh-CN" altLang="en-US" dirty="0"/>
                    <a:t>时，模型倾向于只保留旧状态</a:t>
                  </a:r>
                </a:p>
              </p:txBody>
            </p:sp>
          </mc:Choice>
          <mc:Fallback xmlns="">
            <p:sp>
              <p:nvSpPr>
                <p:cNvPr id="22" name="文本框 21">
                  <a:extLst>
                    <a:ext uri="{FF2B5EF4-FFF2-40B4-BE49-F238E27FC236}">
                      <a16:creationId xmlns:a16="http://schemas.microsoft.com/office/drawing/2014/main" id="{4C60CEF6-F13C-4357-8FFC-CBDAED261072}"/>
                    </a:ext>
                  </a:extLst>
                </p:cNvPr>
                <p:cNvSpPr txBox="1">
                  <a:spLocks noRot="1" noChangeAspect="1" noMove="1" noResize="1" noEditPoints="1" noAdjustHandles="1" noChangeArrowheads="1" noChangeShapeType="1" noTextEdit="1"/>
                </p:cNvSpPr>
                <p:nvPr/>
              </p:nvSpPr>
              <p:spPr>
                <a:xfrm>
                  <a:off x="5580112" y="4653136"/>
                  <a:ext cx="3183976" cy="923330"/>
                </a:xfrm>
                <a:prstGeom prst="rect">
                  <a:avLst/>
                </a:prstGeom>
                <a:blipFill>
                  <a:blip r:embed="rId9"/>
                  <a:stretch>
                    <a:fillRect l="-1530" t="-3311" r="-765" b="-9934"/>
                  </a:stretch>
                </a:blipFill>
              </p:spPr>
              <p:txBody>
                <a:bodyPr/>
                <a:lstStyle/>
                <a:p>
                  <a:r>
                    <a:rPr lang="zh-CN" altLang="en-US">
                      <a:noFill/>
                    </a:rPr>
                    <a:t> </a:t>
                  </a:r>
                </a:p>
              </p:txBody>
            </p:sp>
          </mc:Fallback>
        </mc:AlternateContent>
      </p:grpSp>
      <p:grpSp>
        <p:nvGrpSpPr>
          <p:cNvPr id="28" name="组合 27">
            <a:extLst>
              <a:ext uri="{FF2B5EF4-FFF2-40B4-BE49-F238E27FC236}">
                <a16:creationId xmlns:a16="http://schemas.microsoft.com/office/drawing/2014/main" id="{E98EC2F4-60A9-4C61-8D93-009191376220}"/>
              </a:ext>
            </a:extLst>
          </p:cNvPr>
          <p:cNvGrpSpPr/>
          <p:nvPr/>
        </p:nvGrpSpPr>
        <p:grpSpPr>
          <a:xfrm>
            <a:off x="3937454" y="2130465"/>
            <a:ext cx="4955026" cy="4394879"/>
            <a:chOff x="379912" y="2197250"/>
            <a:chExt cx="5050780" cy="4394879"/>
          </a:xfrm>
        </p:grpSpPr>
        <p:pic>
          <p:nvPicPr>
            <p:cNvPr id="26" name="图片 25">
              <a:extLst>
                <a:ext uri="{FF2B5EF4-FFF2-40B4-BE49-F238E27FC236}">
                  <a16:creationId xmlns:a16="http://schemas.microsoft.com/office/drawing/2014/main" id="{D8865E15-B9BC-43C6-9C62-DFEEEE49A902}"/>
                </a:ext>
              </a:extLst>
            </p:cNvPr>
            <p:cNvPicPr>
              <a:picLocks noChangeAspect="1"/>
            </p:cNvPicPr>
            <p:nvPr/>
          </p:nvPicPr>
          <p:blipFill>
            <a:blip r:embed="rId10"/>
            <a:stretch>
              <a:fillRect/>
            </a:stretch>
          </p:blipFill>
          <p:spPr>
            <a:xfrm>
              <a:off x="395536" y="2197250"/>
              <a:ext cx="4968552" cy="2671910"/>
            </a:xfrm>
            <a:prstGeom prst="rect">
              <a:avLst/>
            </a:prstGeom>
          </p:spPr>
        </p:pic>
        <p:sp>
          <p:nvSpPr>
            <p:cNvPr id="27" name="文本框 26">
              <a:extLst>
                <a:ext uri="{FF2B5EF4-FFF2-40B4-BE49-F238E27FC236}">
                  <a16:creationId xmlns:a16="http://schemas.microsoft.com/office/drawing/2014/main" id="{F8D84292-A8CB-4C3D-8D31-5D322537B14F}"/>
                </a:ext>
              </a:extLst>
            </p:cNvPr>
            <p:cNvSpPr txBox="1"/>
            <p:nvPr/>
          </p:nvSpPr>
          <p:spPr>
            <a:xfrm>
              <a:off x="379912" y="5114801"/>
              <a:ext cx="5050780" cy="1477328"/>
            </a:xfrm>
            <a:prstGeom prst="rect">
              <a:avLst/>
            </a:prstGeom>
            <a:noFill/>
          </p:spPr>
          <p:txBody>
            <a:bodyPr wrap="square">
              <a:spAutoFit/>
            </a:bodyPr>
            <a:lstStyle/>
            <a:p>
              <a:pPr algn="l"/>
              <a:r>
                <a:rPr lang="zh-CN" altLang="en-US" b="0" i="0" dirty="0">
                  <a:effectLst/>
                  <a:latin typeface="Roboto" panose="02000000000000000000" pitchFamily="2" charset="0"/>
                </a:rPr>
                <a:t>总之，门控循环单元具有以下两个显著特征：</a:t>
              </a:r>
            </a:p>
            <a:p>
              <a:pPr marL="285750" indent="-285750" algn="l">
                <a:buFont typeface="Arial" panose="020B0604020202020204" pitchFamily="34" charset="0"/>
                <a:buChar char="•"/>
              </a:pPr>
              <a:r>
                <a:rPr lang="zh-CN" altLang="en-US" b="0" i="0" dirty="0">
                  <a:effectLst/>
                  <a:latin typeface="Roboto" panose="02000000000000000000" pitchFamily="2" charset="0"/>
                </a:rPr>
                <a:t>重置门有助于捕获序列中的短期依赖关系（及时丢掉过去的无用信息）；</a:t>
              </a:r>
            </a:p>
            <a:p>
              <a:pPr marL="285750" indent="-285750" algn="l">
                <a:buFont typeface="Arial" panose="020B0604020202020204" pitchFamily="34" charset="0"/>
                <a:buChar char="•"/>
              </a:pPr>
              <a:r>
                <a:rPr lang="zh-CN" altLang="en-US" b="0" i="0" dirty="0">
                  <a:effectLst/>
                  <a:latin typeface="Roboto" panose="02000000000000000000" pitchFamily="2" charset="0"/>
                </a:rPr>
                <a:t>更新门有助于捕获序列中的长期依赖关系（保留过去信息）。</a:t>
              </a:r>
            </a:p>
          </p:txBody>
        </p:sp>
      </p:grpSp>
    </p:spTree>
    <p:extLst>
      <p:ext uri="{BB962C8B-B14F-4D97-AF65-F5344CB8AC3E}">
        <p14:creationId xmlns:p14="http://schemas.microsoft.com/office/powerpoint/2010/main" val="35222067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4654872" cy="400110"/>
          </a:xfrm>
          <a:prstGeom prst="rect">
            <a:avLst/>
          </a:prstGeom>
          <a:noFill/>
        </p:spPr>
        <p:txBody>
          <a:bodyPr wrap="square" rtlCol="0">
            <a:spAutoFit/>
          </a:bodyPr>
          <a:lstStyle/>
          <a:p>
            <a:r>
              <a:rPr lang="en-US" altLang="zh-CN" sz="2000" b="1" dirty="0">
                <a:latin typeface="Arial" panose="020B0604020202020204" pitchFamily="34" charset="0"/>
                <a:ea typeface="微软雅黑" panose="020B0503020204020204" pitchFamily="34" charset="-122"/>
                <a:cs typeface="Arial" panose="020B0604020202020204" pitchFamily="34" charset="0"/>
              </a:rPr>
              <a:t>Transformer</a:t>
            </a:r>
            <a:r>
              <a:rPr lang="zh-CN" altLang="en-US" sz="2000" b="1" dirty="0">
                <a:latin typeface="Arial" panose="020B0604020202020204" pitchFamily="34" charset="0"/>
                <a:ea typeface="微软雅黑" panose="020B0503020204020204" pitchFamily="34" charset="-122"/>
                <a:cs typeface="Arial" panose="020B0604020202020204" pitchFamily="34" charset="0"/>
              </a:rPr>
              <a:t>的加速</a:t>
            </a: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40</a:t>
            </a:fld>
            <a:endParaRPr lang="zh-CN" altLang="en-US">
              <a:latin typeface="Arial" panose="020B0604020202020204" pitchFamily="34" charset="0"/>
              <a:ea typeface="微软雅黑" panose="020B0503020204020204" pitchFamily="34" charset="-122"/>
            </a:endParaRPr>
          </a:p>
        </p:txBody>
      </p:sp>
      <p:sp>
        <p:nvSpPr>
          <p:cNvPr id="16" name="文本框 15">
            <a:extLst>
              <a:ext uri="{FF2B5EF4-FFF2-40B4-BE49-F238E27FC236}">
                <a16:creationId xmlns:a16="http://schemas.microsoft.com/office/drawing/2014/main" id="{90D39503-46BC-4597-BB11-6AACA120453B}"/>
              </a:ext>
            </a:extLst>
          </p:cNvPr>
          <p:cNvSpPr txBox="1"/>
          <p:nvPr/>
        </p:nvSpPr>
        <p:spPr>
          <a:xfrm>
            <a:off x="444004" y="6023029"/>
            <a:ext cx="8376468" cy="646331"/>
          </a:xfrm>
          <a:prstGeom prst="rect">
            <a:avLst/>
          </a:prstGeom>
          <a:noFill/>
        </p:spPr>
        <p:txBody>
          <a:bodyPr wrap="square">
            <a:spAutoFit/>
          </a:bodyPr>
          <a:lstStyle/>
          <a:p>
            <a:r>
              <a:rPr lang="en-US" altLang="zh-CN" sz="1200" dirty="0">
                <a:effectLst/>
              </a:rPr>
              <a:t>[1] X. Yang, B. Yan, H. Li, and Y. Chen, “</a:t>
            </a:r>
            <a:r>
              <a:rPr lang="en-US" altLang="zh-CN" sz="1200" dirty="0" err="1">
                <a:effectLst/>
              </a:rPr>
              <a:t>ReTransformer</a:t>
            </a:r>
            <a:r>
              <a:rPr lang="en-US" altLang="zh-CN" sz="1200" dirty="0">
                <a:effectLst/>
              </a:rPr>
              <a:t>: ReRAM-based processing-in-memory architecture for transformer acceleration,” in </a:t>
            </a:r>
            <a:r>
              <a:rPr lang="en-US" altLang="zh-CN" sz="1200" i="1" dirty="0">
                <a:effectLst/>
              </a:rPr>
              <a:t>Proceedings of the 39th International Conference on Computer-Aided Design</a:t>
            </a:r>
            <a:r>
              <a:rPr lang="en-US" altLang="zh-CN" sz="1200" dirty="0">
                <a:effectLst/>
              </a:rPr>
              <a:t>, in ICCAD ’20. New York, NY, USA: Association for Computing Machinery, Dec. 2020, pp. 1–9. </a:t>
            </a:r>
            <a:r>
              <a:rPr lang="en-US" altLang="zh-CN" sz="1200" dirty="0" err="1">
                <a:effectLst/>
              </a:rPr>
              <a:t>doi</a:t>
            </a:r>
            <a:r>
              <a:rPr lang="en-US" altLang="zh-CN" sz="1200" dirty="0">
                <a:effectLst/>
              </a:rPr>
              <a:t>: </a:t>
            </a:r>
            <a:r>
              <a:rPr lang="en-US" altLang="zh-CN" sz="1200" dirty="0">
                <a:effectLst/>
                <a:hlinkClick r:id="rId4"/>
              </a:rPr>
              <a:t>10.1145/3400302.3415640</a:t>
            </a:r>
            <a:r>
              <a:rPr lang="en-US" altLang="zh-CN" sz="1200" dirty="0">
                <a:effectLst/>
              </a:rPr>
              <a:t>.</a:t>
            </a:r>
          </a:p>
        </p:txBody>
      </p:sp>
      <p:pic>
        <p:nvPicPr>
          <p:cNvPr id="2" name="图片 1">
            <a:extLst>
              <a:ext uri="{FF2B5EF4-FFF2-40B4-BE49-F238E27FC236}">
                <a16:creationId xmlns:a16="http://schemas.microsoft.com/office/drawing/2014/main" id="{6189A132-15B8-4D73-A7FB-A374245A3E6D}"/>
              </a:ext>
            </a:extLst>
          </p:cNvPr>
          <p:cNvPicPr>
            <a:picLocks noChangeAspect="1"/>
          </p:cNvPicPr>
          <p:nvPr/>
        </p:nvPicPr>
        <p:blipFill>
          <a:blip r:embed="rId5"/>
          <a:stretch>
            <a:fillRect/>
          </a:stretch>
        </p:blipFill>
        <p:spPr>
          <a:xfrm>
            <a:off x="1905913" y="1566084"/>
            <a:ext cx="5476190" cy="2704762"/>
          </a:xfrm>
          <a:prstGeom prst="rect">
            <a:avLst/>
          </a:prstGeom>
        </p:spPr>
      </p:pic>
      <p:sp>
        <p:nvSpPr>
          <p:cNvPr id="6" name="文本框 5">
            <a:extLst>
              <a:ext uri="{FF2B5EF4-FFF2-40B4-BE49-F238E27FC236}">
                <a16:creationId xmlns:a16="http://schemas.microsoft.com/office/drawing/2014/main" id="{879C5755-9AC2-42D1-B48E-EE560D3A7A0F}"/>
              </a:ext>
            </a:extLst>
          </p:cNvPr>
          <p:cNvSpPr txBox="1"/>
          <p:nvPr/>
        </p:nvSpPr>
        <p:spPr>
          <a:xfrm>
            <a:off x="495300" y="1196752"/>
            <a:ext cx="8140700" cy="369332"/>
          </a:xfrm>
          <a:prstGeom prst="rect">
            <a:avLst/>
          </a:prstGeom>
          <a:noFill/>
        </p:spPr>
        <p:txBody>
          <a:bodyPr wrap="square" rtlCol="0">
            <a:spAutoFit/>
          </a:bodyPr>
          <a:lstStyle/>
          <a:p>
            <a:pPr marL="285750" indent="-285750">
              <a:buFont typeface="Arial" panose="020B0604020202020204" pitchFamily="34" charset="0"/>
              <a:buChar char="•"/>
            </a:pPr>
            <a:r>
              <a:rPr lang="zh-CN" altLang="en-US" dirty="0"/>
              <a:t>使用矩阵分解解决写延迟问题</a:t>
            </a:r>
          </a:p>
        </p:txBody>
      </p:sp>
      <p:pic>
        <p:nvPicPr>
          <p:cNvPr id="7" name="图片 6">
            <a:extLst>
              <a:ext uri="{FF2B5EF4-FFF2-40B4-BE49-F238E27FC236}">
                <a16:creationId xmlns:a16="http://schemas.microsoft.com/office/drawing/2014/main" id="{0C36A5AE-4793-464A-BAD1-FB9EDEE50B12}"/>
              </a:ext>
            </a:extLst>
          </p:cNvPr>
          <p:cNvPicPr>
            <a:picLocks noChangeAspect="1"/>
          </p:cNvPicPr>
          <p:nvPr/>
        </p:nvPicPr>
        <p:blipFill>
          <a:blip r:embed="rId6"/>
          <a:stretch>
            <a:fillRect/>
          </a:stretch>
        </p:blipFill>
        <p:spPr>
          <a:xfrm>
            <a:off x="2414857" y="4270846"/>
            <a:ext cx="4314286" cy="466667"/>
          </a:xfrm>
          <a:prstGeom prst="rect">
            <a:avLst/>
          </a:prstGeom>
        </p:spPr>
      </p:pic>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1D79D21F-4E5B-4DE9-ADC8-3CA45343FCF7}"/>
                  </a:ext>
                </a:extLst>
              </p:cNvPr>
              <p:cNvSpPr txBox="1"/>
              <p:nvPr/>
            </p:nvSpPr>
            <p:spPr>
              <a:xfrm>
                <a:off x="1905913" y="4737513"/>
                <a:ext cx="569042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b="1" i="0" smtClean="0">
                          <a:latin typeface="Cambria Math" panose="02040503050406030204" pitchFamily="18" charset="0"/>
                        </a:rPr>
                        <m:t>𝐑𝐞𝐬</m:t>
                      </m:r>
                      <m:r>
                        <a:rPr lang="en-US" altLang="zh-CN" b="1" i="0" smtClean="0">
                          <a:latin typeface="Cambria Math" panose="02040503050406030204" pitchFamily="18" charset="0"/>
                        </a:rPr>
                        <m:t>=</m:t>
                      </m:r>
                      <m:r>
                        <a:rPr lang="en-US" altLang="zh-CN" b="1" i="0" smtClean="0">
                          <a:latin typeface="Cambria Math" panose="02040503050406030204" pitchFamily="18" charset="0"/>
                        </a:rPr>
                        <m:t>𝐒</m:t>
                      </m:r>
                      <m:r>
                        <a:rPr lang="en-US" altLang="zh-CN" b="1" i="0" smtClean="0">
                          <a:latin typeface="Cambria Math" panose="02040503050406030204" pitchFamily="18" charset="0"/>
                          <a:ea typeface="Cambria Math" panose="02040503050406030204" pitchFamily="18" charset="0"/>
                        </a:rPr>
                        <m:t>∙</m:t>
                      </m:r>
                      <m:r>
                        <a:rPr lang="en-US" altLang="zh-CN" b="1" i="0" smtClean="0">
                          <a:latin typeface="Cambria Math" panose="02040503050406030204" pitchFamily="18" charset="0"/>
                          <a:ea typeface="Cambria Math" panose="02040503050406030204" pitchFamily="18" charset="0"/>
                        </a:rPr>
                        <m:t>𝐕</m:t>
                      </m:r>
                      <m:r>
                        <a:rPr lang="en-US" altLang="zh-CN" b="1" i="0" smtClean="0">
                          <a:latin typeface="Cambria Math" panose="02040503050406030204" pitchFamily="18" charset="0"/>
                          <a:ea typeface="Cambria Math" panose="02040503050406030204" pitchFamily="18" charset="0"/>
                        </a:rPr>
                        <m:t>=</m:t>
                      </m:r>
                      <m:r>
                        <a:rPr lang="en-US" altLang="zh-CN" b="1" i="0" smtClean="0">
                          <a:latin typeface="Cambria Math" panose="02040503050406030204" pitchFamily="18" charset="0"/>
                          <a:ea typeface="Cambria Math" panose="02040503050406030204" pitchFamily="18" charset="0"/>
                        </a:rPr>
                        <m:t>𝐒</m:t>
                      </m:r>
                      <m:r>
                        <a:rPr lang="en-US" altLang="zh-CN" b="1" i="0" smtClean="0">
                          <a:latin typeface="Cambria Math" panose="02040503050406030204" pitchFamily="18" charset="0"/>
                          <a:ea typeface="Cambria Math" panose="02040503050406030204" pitchFamily="18" charset="0"/>
                        </a:rPr>
                        <m:t>∙</m:t>
                      </m:r>
                      <m:d>
                        <m:dPr>
                          <m:ctrlPr>
                            <a:rPr lang="en-US" altLang="zh-CN" b="1" i="1" smtClean="0">
                              <a:latin typeface="Cambria Math" panose="02040503050406030204" pitchFamily="18" charset="0"/>
                              <a:ea typeface="Cambria Math" panose="02040503050406030204" pitchFamily="18" charset="0"/>
                            </a:rPr>
                          </m:ctrlPr>
                        </m:dPr>
                        <m:e>
                          <m:r>
                            <a:rPr lang="en-US" altLang="zh-CN" b="1" i="0" smtClean="0">
                              <a:latin typeface="Cambria Math" panose="02040503050406030204" pitchFamily="18" charset="0"/>
                              <a:ea typeface="Cambria Math" panose="02040503050406030204" pitchFamily="18" charset="0"/>
                            </a:rPr>
                            <m:t>𝐗</m:t>
                          </m:r>
                          <m:r>
                            <a:rPr lang="en-US" altLang="zh-CN" b="1" i="0" smtClean="0">
                              <a:latin typeface="Cambria Math" panose="02040503050406030204" pitchFamily="18" charset="0"/>
                              <a:ea typeface="Cambria Math" panose="02040503050406030204" pitchFamily="18" charset="0"/>
                            </a:rPr>
                            <m:t>∙</m:t>
                          </m:r>
                          <m:sSub>
                            <m:sSubPr>
                              <m:ctrlPr>
                                <a:rPr lang="en-US" altLang="zh-CN" b="1" i="1" smtClean="0">
                                  <a:latin typeface="Cambria Math" panose="02040503050406030204" pitchFamily="18" charset="0"/>
                                  <a:ea typeface="Cambria Math" panose="02040503050406030204" pitchFamily="18" charset="0"/>
                                </a:rPr>
                              </m:ctrlPr>
                            </m:sSubPr>
                            <m:e>
                              <m:r>
                                <a:rPr lang="en-US" altLang="zh-CN" b="1" i="0" smtClean="0">
                                  <a:latin typeface="Cambria Math" panose="02040503050406030204" pitchFamily="18" charset="0"/>
                                  <a:ea typeface="Cambria Math" panose="02040503050406030204" pitchFamily="18" charset="0"/>
                                </a:rPr>
                                <m:t>𝐖</m:t>
                              </m:r>
                            </m:e>
                            <m:sub>
                              <m:r>
                                <a:rPr lang="en-US" altLang="zh-CN" b="1" i="0" smtClean="0">
                                  <a:latin typeface="Cambria Math" panose="02040503050406030204" pitchFamily="18" charset="0"/>
                                  <a:ea typeface="Cambria Math" panose="02040503050406030204" pitchFamily="18" charset="0"/>
                                </a:rPr>
                                <m:t>𝐕</m:t>
                              </m:r>
                            </m:sub>
                          </m:sSub>
                        </m:e>
                      </m:d>
                      <m:r>
                        <a:rPr lang="en-US" altLang="zh-CN" b="1" i="0" smtClean="0">
                          <a:latin typeface="Cambria Math" panose="02040503050406030204" pitchFamily="18" charset="0"/>
                          <a:ea typeface="Cambria Math" panose="02040503050406030204" pitchFamily="18" charset="0"/>
                        </a:rPr>
                        <m:t>=</m:t>
                      </m:r>
                      <m:d>
                        <m:dPr>
                          <m:ctrlPr>
                            <a:rPr lang="en-US" altLang="zh-CN" b="1" i="1" smtClean="0">
                              <a:latin typeface="Cambria Math" panose="02040503050406030204" pitchFamily="18" charset="0"/>
                              <a:ea typeface="Cambria Math" panose="02040503050406030204" pitchFamily="18" charset="0"/>
                            </a:rPr>
                          </m:ctrlPr>
                        </m:dPr>
                        <m:e>
                          <m:r>
                            <a:rPr lang="en-US" altLang="zh-CN" b="1" i="0">
                              <a:latin typeface="Cambria Math" panose="02040503050406030204" pitchFamily="18" charset="0"/>
                              <a:ea typeface="Cambria Math" panose="02040503050406030204" pitchFamily="18" charset="0"/>
                            </a:rPr>
                            <m:t>𝐒</m:t>
                          </m:r>
                          <m:r>
                            <a:rPr lang="en-US" altLang="zh-CN" b="1" i="0" smtClean="0">
                              <a:latin typeface="Cambria Math" panose="02040503050406030204" pitchFamily="18" charset="0"/>
                              <a:ea typeface="Cambria Math" panose="02040503050406030204" pitchFamily="18" charset="0"/>
                            </a:rPr>
                            <m:t>∙</m:t>
                          </m:r>
                          <m:r>
                            <a:rPr lang="en-US" altLang="zh-CN" b="1" i="0">
                              <a:latin typeface="Cambria Math" panose="02040503050406030204" pitchFamily="18" charset="0"/>
                              <a:ea typeface="Cambria Math" panose="02040503050406030204" pitchFamily="18" charset="0"/>
                            </a:rPr>
                            <m:t>𝐗</m:t>
                          </m:r>
                        </m:e>
                      </m:d>
                      <m:r>
                        <a:rPr lang="en-US" altLang="zh-CN" b="1" i="0">
                          <a:latin typeface="Cambria Math" panose="02040503050406030204" pitchFamily="18" charset="0"/>
                          <a:ea typeface="Cambria Math" panose="02040503050406030204" pitchFamily="18" charset="0"/>
                        </a:rPr>
                        <m:t>∙</m:t>
                      </m:r>
                      <m:sSub>
                        <m:sSubPr>
                          <m:ctrlPr>
                            <a:rPr lang="en-US" altLang="zh-CN" b="1" i="1">
                              <a:latin typeface="Cambria Math" panose="02040503050406030204" pitchFamily="18" charset="0"/>
                              <a:ea typeface="Cambria Math" panose="02040503050406030204" pitchFamily="18" charset="0"/>
                            </a:rPr>
                          </m:ctrlPr>
                        </m:sSubPr>
                        <m:e>
                          <m:r>
                            <a:rPr lang="en-US" altLang="zh-CN" b="1" i="0">
                              <a:latin typeface="Cambria Math" panose="02040503050406030204" pitchFamily="18" charset="0"/>
                              <a:ea typeface="Cambria Math" panose="02040503050406030204" pitchFamily="18" charset="0"/>
                            </a:rPr>
                            <m:t>𝐖</m:t>
                          </m:r>
                        </m:e>
                        <m:sub>
                          <m:r>
                            <a:rPr lang="en-US" altLang="zh-CN" b="1" i="0">
                              <a:latin typeface="Cambria Math" panose="02040503050406030204" pitchFamily="18" charset="0"/>
                              <a:ea typeface="Cambria Math" panose="02040503050406030204" pitchFamily="18" charset="0"/>
                            </a:rPr>
                            <m:t>𝐕</m:t>
                          </m:r>
                        </m:sub>
                      </m:sSub>
                      <m:r>
                        <a:rPr lang="en-US" altLang="zh-CN" b="1" i="0" smtClean="0">
                          <a:latin typeface="Cambria Math" panose="02040503050406030204" pitchFamily="18" charset="0"/>
                          <a:ea typeface="Cambria Math" panose="02040503050406030204" pitchFamily="18" charset="0"/>
                        </a:rPr>
                        <m:t>=</m:t>
                      </m:r>
                      <m:r>
                        <a:rPr lang="en-US" altLang="zh-CN" b="1" i="0" smtClean="0">
                          <a:latin typeface="Cambria Math" panose="02040503050406030204" pitchFamily="18" charset="0"/>
                          <a:ea typeface="Cambria Math" panose="02040503050406030204" pitchFamily="18" charset="0"/>
                        </a:rPr>
                        <m:t>𝐏</m:t>
                      </m:r>
                      <m:r>
                        <a:rPr lang="en-US" altLang="zh-CN" b="1" i="0" smtClean="0">
                          <a:latin typeface="Cambria Math" panose="02040503050406030204" pitchFamily="18" charset="0"/>
                          <a:ea typeface="Cambria Math" panose="02040503050406030204" pitchFamily="18" charset="0"/>
                        </a:rPr>
                        <m:t>∙</m:t>
                      </m:r>
                      <m:sSub>
                        <m:sSubPr>
                          <m:ctrlPr>
                            <a:rPr lang="en-US" altLang="zh-CN" b="1" i="1" smtClean="0">
                              <a:latin typeface="Cambria Math" panose="02040503050406030204" pitchFamily="18" charset="0"/>
                              <a:ea typeface="Cambria Math" panose="02040503050406030204" pitchFamily="18" charset="0"/>
                            </a:rPr>
                          </m:ctrlPr>
                        </m:sSubPr>
                        <m:e>
                          <m:r>
                            <a:rPr lang="en-US" altLang="zh-CN" b="1" i="0" smtClean="0">
                              <a:latin typeface="Cambria Math" panose="02040503050406030204" pitchFamily="18" charset="0"/>
                              <a:ea typeface="Cambria Math" panose="02040503050406030204" pitchFamily="18" charset="0"/>
                            </a:rPr>
                            <m:t>𝐖</m:t>
                          </m:r>
                        </m:e>
                        <m:sub>
                          <m:r>
                            <a:rPr lang="en-US" altLang="zh-CN" b="1" i="0" smtClean="0">
                              <a:latin typeface="Cambria Math" panose="02040503050406030204" pitchFamily="18" charset="0"/>
                              <a:ea typeface="Cambria Math" panose="02040503050406030204" pitchFamily="18" charset="0"/>
                            </a:rPr>
                            <m:t>𝐕</m:t>
                          </m:r>
                        </m:sub>
                      </m:sSub>
                    </m:oMath>
                  </m:oMathPara>
                </a14:m>
                <a:endParaRPr lang="zh-CN" altLang="en-US" b="1" dirty="0"/>
              </a:p>
            </p:txBody>
          </p:sp>
        </mc:Choice>
        <mc:Fallback xmlns="">
          <p:sp>
            <p:nvSpPr>
              <p:cNvPr id="8" name="文本框 7">
                <a:extLst>
                  <a:ext uri="{FF2B5EF4-FFF2-40B4-BE49-F238E27FC236}">
                    <a16:creationId xmlns:a16="http://schemas.microsoft.com/office/drawing/2014/main" id="{1D79D21F-4E5B-4DE9-ADC8-3CA45343FCF7}"/>
                  </a:ext>
                </a:extLst>
              </p:cNvPr>
              <p:cNvSpPr txBox="1">
                <a:spLocks noRot="1" noChangeAspect="1" noMove="1" noResize="1" noEditPoints="1" noAdjustHandles="1" noChangeArrowheads="1" noChangeShapeType="1" noTextEdit="1"/>
              </p:cNvSpPr>
              <p:nvPr/>
            </p:nvSpPr>
            <p:spPr>
              <a:xfrm>
                <a:off x="1905913" y="4737513"/>
                <a:ext cx="5690423" cy="369332"/>
              </a:xfrm>
              <a:prstGeom prst="rect">
                <a:avLst/>
              </a:prstGeom>
              <a:blipFill>
                <a:blip r:embed="rId7"/>
                <a:stretch>
                  <a:fillRect b="-163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8976738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4654872" cy="400110"/>
          </a:xfrm>
          <a:prstGeom prst="rect">
            <a:avLst/>
          </a:prstGeom>
          <a:noFill/>
        </p:spPr>
        <p:txBody>
          <a:bodyPr wrap="square" rtlCol="0">
            <a:spAutoFit/>
          </a:bodyPr>
          <a:lstStyle/>
          <a:p>
            <a:r>
              <a:rPr lang="en-US" altLang="zh-CN" sz="2000" b="1" dirty="0">
                <a:latin typeface="Arial" panose="020B0604020202020204" pitchFamily="34" charset="0"/>
                <a:ea typeface="微软雅黑" panose="020B0503020204020204" pitchFamily="34" charset="-122"/>
                <a:cs typeface="Arial" panose="020B0604020202020204" pitchFamily="34" charset="0"/>
              </a:rPr>
              <a:t>Transformer</a:t>
            </a:r>
            <a:r>
              <a:rPr lang="zh-CN" altLang="en-US" sz="2000" b="1" dirty="0">
                <a:latin typeface="Arial" panose="020B0604020202020204" pitchFamily="34" charset="0"/>
                <a:ea typeface="微软雅黑" panose="020B0503020204020204" pitchFamily="34" charset="-122"/>
                <a:cs typeface="Arial" panose="020B0604020202020204" pitchFamily="34" charset="0"/>
              </a:rPr>
              <a:t>的加速</a:t>
            </a: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41</a:t>
            </a:fld>
            <a:endParaRPr lang="zh-CN" altLang="en-US">
              <a:latin typeface="Arial" panose="020B0604020202020204" pitchFamily="34" charset="0"/>
              <a:ea typeface="微软雅黑" panose="020B0503020204020204" pitchFamily="34" charset="-122"/>
            </a:endParaRPr>
          </a:p>
        </p:txBody>
      </p:sp>
      <p:sp>
        <p:nvSpPr>
          <p:cNvPr id="16" name="文本框 15">
            <a:extLst>
              <a:ext uri="{FF2B5EF4-FFF2-40B4-BE49-F238E27FC236}">
                <a16:creationId xmlns:a16="http://schemas.microsoft.com/office/drawing/2014/main" id="{90D39503-46BC-4597-BB11-6AACA120453B}"/>
              </a:ext>
            </a:extLst>
          </p:cNvPr>
          <p:cNvSpPr txBox="1"/>
          <p:nvPr/>
        </p:nvSpPr>
        <p:spPr>
          <a:xfrm>
            <a:off x="444004" y="6023029"/>
            <a:ext cx="8376468" cy="646331"/>
          </a:xfrm>
          <a:prstGeom prst="rect">
            <a:avLst/>
          </a:prstGeom>
          <a:noFill/>
        </p:spPr>
        <p:txBody>
          <a:bodyPr wrap="square">
            <a:spAutoFit/>
          </a:bodyPr>
          <a:lstStyle/>
          <a:p>
            <a:r>
              <a:rPr lang="en-US" altLang="zh-CN" sz="1200" dirty="0">
                <a:effectLst/>
              </a:rPr>
              <a:t>[1] X. Yang, B. Yan, H. Li, and Y. Chen, “</a:t>
            </a:r>
            <a:r>
              <a:rPr lang="en-US" altLang="zh-CN" sz="1200" dirty="0" err="1">
                <a:effectLst/>
              </a:rPr>
              <a:t>ReTransformer</a:t>
            </a:r>
            <a:r>
              <a:rPr lang="en-US" altLang="zh-CN" sz="1200" dirty="0">
                <a:effectLst/>
              </a:rPr>
              <a:t>: ReRAM-based processing-in-memory architecture for transformer acceleration,” in </a:t>
            </a:r>
            <a:r>
              <a:rPr lang="en-US" altLang="zh-CN" sz="1200" i="1" dirty="0">
                <a:effectLst/>
              </a:rPr>
              <a:t>Proceedings of the 39th International Conference on Computer-Aided Design</a:t>
            </a:r>
            <a:r>
              <a:rPr lang="en-US" altLang="zh-CN" sz="1200" dirty="0">
                <a:effectLst/>
              </a:rPr>
              <a:t>, in ICCAD ’20. New York, NY, USA: Association for Computing Machinery, Dec. 2020, pp. 1–9. </a:t>
            </a:r>
            <a:r>
              <a:rPr lang="en-US" altLang="zh-CN" sz="1200" dirty="0" err="1">
                <a:effectLst/>
              </a:rPr>
              <a:t>doi</a:t>
            </a:r>
            <a:r>
              <a:rPr lang="en-US" altLang="zh-CN" sz="1200" dirty="0">
                <a:effectLst/>
              </a:rPr>
              <a:t>: </a:t>
            </a:r>
            <a:r>
              <a:rPr lang="en-US" altLang="zh-CN" sz="1200" dirty="0">
                <a:effectLst/>
                <a:hlinkClick r:id="rId4"/>
              </a:rPr>
              <a:t>10.1145/3400302.3415640</a:t>
            </a:r>
            <a:r>
              <a:rPr lang="en-US" altLang="zh-CN" sz="1200" dirty="0">
                <a:effectLst/>
              </a:rPr>
              <a:t>.</a:t>
            </a:r>
          </a:p>
        </p:txBody>
      </p:sp>
      <p:sp>
        <p:nvSpPr>
          <p:cNvPr id="6" name="文本框 5">
            <a:extLst>
              <a:ext uri="{FF2B5EF4-FFF2-40B4-BE49-F238E27FC236}">
                <a16:creationId xmlns:a16="http://schemas.microsoft.com/office/drawing/2014/main" id="{879C5755-9AC2-42D1-B48E-EE560D3A7A0F}"/>
              </a:ext>
            </a:extLst>
          </p:cNvPr>
          <p:cNvSpPr txBox="1"/>
          <p:nvPr/>
        </p:nvSpPr>
        <p:spPr>
          <a:xfrm>
            <a:off x="495300" y="980728"/>
            <a:ext cx="8140700" cy="369332"/>
          </a:xfrm>
          <a:prstGeom prst="rect">
            <a:avLst/>
          </a:prstGeom>
          <a:noFill/>
        </p:spPr>
        <p:txBody>
          <a:bodyPr wrap="square" rtlCol="0">
            <a:spAutoFit/>
          </a:bodyPr>
          <a:lstStyle/>
          <a:p>
            <a:pPr marL="285750" indent="-285750">
              <a:buFont typeface="Arial" panose="020B0604020202020204" pitchFamily="34" charset="0"/>
              <a:buChar char="•"/>
            </a:pPr>
            <a:r>
              <a:rPr lang="zh-CN" altLang="en-US" dirty="0"/>
              <a:t>基于</a:t>
            </a:r>
            <a:r>
              <a:rPr lang="en-US" altLang="zh-CN" dirty="0"/>
              <a:t>ReRAM</a:t>
            </a:r>
            <a:r>
              <a:rPr lang="zh-CN" altLang="en-US" dirty="0"/>
              <a:t>的混合</a:t>
            </a:r>
            <a:r>
              <a:rPr lang="en-US" altLang="zh-CN" dirty="0" err="1"/>
              <a:t>Softmax</a:t>
            </a:r>
            <a:endParaRPr lang="zh-CN" altLang="en-US" dirty="0"/>
          </a:p>
        </p:txBody>
      </p:sp>
      <p:pic>
        <p:nvPicPr>
          <p:cNvPr id="13" name="图片 12">
            <a:extLst>
              <a:ext uri="{FF2B5EF4-FFF2-40B4-BE49-F238E27FC236}">
                <a16:creationId xmlns:a16="http://schemas.microsoft.com/office/drawing/2014/main" id="{AD7BAB97-5692-4C54-8089-0825EDDC80E3}"/>
              </a:ext>
            </a:extLst>
          </p:cNvPr>
          <p:cNvPicPr>
            <a:picLocks noChangeAspect="1"/>
          </p:cNvPicPr>
          <p:nvPr/>
        </p:nvPicPr>
        <p:blipFill>
          <a:blip r:embed="rId5"/>
          <a:stretch>
            <a:fillRect/>
          </a:stretch>
        </p:blipFill>
        <p:spPr>
          <a:xfrm>
            <a:off x="465295" y="1967853"/>
            <a:ext cx="5112568" cy="4125443"/>
          </a:xfrm>
          <a:prstGeom prst="rect">
            <a:avLst/>
          </a:prstGeom>
        </p:spPr>
      </p:pic>
      <p:sp>
        <p:nvSpPr>
          <p:cNvPr id="15" name="文本框 14">
            <a:extLst>
              <a:ext uri="{FF2B5EF4-FFF2-40B4-BE49-F238E27FC236}">
                <a16:creationId xmlns:a16="http://schemas.microsoft.com/office/drawing/2014/main" id="{9A0901D4-93D3-4815-A176-527CE190C938}"/>
              </a:ext>
            </a:extLst>
          </p:cNvPr>
          <p:cNvSpPr txBox="1"/>
          <p:nvPr/>
        </p:nvSpPr>
        <p:spPr>
          <a:xfrm>
            <a:off x="5592355" y="3183732"/>
            <a:ext cx="3168352" cy="646331"/>
          </a:xfrm>
          <a:prstGeom prst="rect">
            <a:avLst/>
          </a:prstGeom>
          <a:noFill/>
        </p:spPr>
        <p:txBody>
          <a:bodyPr wrap="square" rtlCol="0">
            <a:spAutoFit/>
          </a:bodyPr>
          <a:lstStyle/>
          <a:p>
            <a:r>
              <a:rPr lang="en-US" altLang="zh-CN" dirty="0"/>
              <a:t>ReRAM</a:t>
            </a:r>
            <a:r>
              <a:rPr lang="zh-CN" altLang="en-US" dirty="0"/>
              <a:t>可以实现逻辑运算：</a:t>
            </a:r>
            <a:r>
              <a:rPr lang="en-US" altLang="zh-CN" dirty="0"/>
              <a:t>NOR</a:t>
            </a:r>
            <a:r>
              <a:rPr lang="zh-CN" altLang="en-US" dirty="0"/>
              <a:t>和</a:t>
            </a:r>
            <a:r>
              <a:rPr lang="en-US" altLang="zh-CN" dirty="0"/>
              <a:t>XOR</a:t>
            </a:r>
          </a:p>
        </p:txBody>
      </p:sp>
      <p:sp>
        <p:nvSpPr>
          <p:cNvPr id="17" name="文本框 16">
            <a:extLst>
              <a:ext uri="{FF2B5EF4-FFF2-40B4-BE49-F238E27FC236}">
                <a16:creationId xmlns:a16="http://schemas.microsoft.com/office/drawing/2014/main" id="{19B93E57-087D-4853-8298-638CF5A56C48}"/>
              </a:ext>
            </a:extLst>
          </p:cNvPr>
          <p:cNvSpPr txBox="1"/>
          <p:nvPr/>
        </p:nvSpPr>
        <p:spPr>
          <a:xfrm>
            <a:off x="495300" y="1556792"/>
            <a:ext cx="5228828" cy="369332"/>
          </a:xfrm>
          <a:prstGeom prst="rect">
            <a:avLst/>
          </a:prstGeom>
          <a:noFill/>
        </p:spPr>
        <p:txBody>
          <a:bodyPr wrap="square" rtlCol="0">
            <a:spAutoFit/>
          </a:bodyPr>
          <a:lstStyle/>
          <a:p>
            <a:r>
              <a:rPr lang="en-US" altLang="zh-CN" dirty="0"/>
              <a:t>1</a:t>
            </a:r>
            <a:r>
              <a:rPr lang="zh-CN" altLang="en-US" dirty="0"/>
              <a:t>：高电导，</a:t>
            </a:r>
            <a:r>
              <a:rPr lang="en-US" altLang="zh-CN" dirty="0"/>
              <a:t>0</a:t>
            </a:r>
            <a:r>
              <a:rPr lang="zh-CN" altLang="en-US" dirty="0"/>
              <a:t>：低电导，</a:t>
            </a:r>
            <a:r>
              <a:rPr lang="en-US" altLang="zh-CN" dirty="0"/>
              <a:t>X:</a:t>
            </a:r>
            <a:r>
              <a:rPr lang="zh-CN" altLang="en-US" dirty="0"/>
              <a:t>未知状态</a:t>
            </a:r>
          </a:p>
        </p:txBody>
      </p:sp>
    </p:spTree>
    <p:extLst>
      <p:ext uri="{BB962C8B-B14F-4D97-AF65-F5344CB8AC3E}">
        <p14:creationId xmlns:p14="http://schemas.microsoft.com/office/powerpoint/2010/main" val="26546786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4654872" cy="400110"/>
          </a:xfrm>
          <a:prstGeom prst="rect">
            <a:avLst/>
          </a:prstGeom>
          <a:noFill/>
        </p:spPr>
        <p:txBody>
          <a:bodyPr wrap="square" rtlCol="0">
            <a:spAutoFit/>
          </a:bodyPr>
          <a:lstStyle/>
          <a:p>
            <a:r>
              <a:rPr lang="en-US" altLang="zh-CN" sz="2000" b="1" dirty="0">
                <a:latin typeface="Arial" panose="020B0604020202020204" pitchFamily="34" charset="0"/>
                <a:ea typeface="微软雅黑" panose="020B0503020204020204" pitchFamily="34" charset="-122"/>
                <a:cs typeface="Arial" panose="020B0604020202020204" pitchFamily="34" charset="0"/>
              </a:rPr>
              <a:t>Transformer</a:t>
            </a:r>
            <a:r>
              <a:rPr lang="zh-CN" altLang="en-US" sz="2000" b="1" dirty="0">
                <a:latin typeface="Arial" panose="020B0604020202020204" pitchFamily="34" charset="0"/>
                <a:ea typeface="微软雅黑" panose="020B0503020204020204" pitchFamily="34" charset="-122"/>
                <a:cs typeface="Arial" panose="020B0604020202020204" pitchFamily="34" charset="0"/>
              </a:rPr>
              <a:t>的加速</a:t>
            </a: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42</a:t>
            </a:fld>
            <a:endParaRPr lang="zh-CN" altLang="en-US">
              <a:latin typeface="Arial" panose="020B0604020202020204" pitchFamily="34" charset="0"/>
              <a:ea typeface="微软雅黑" panose="020B0503020204020204" pitchFamily="34" charset="-122"/>
            </a:endParaRPr>
          </a:p>
        </p:txBody>
      </p:sp>
      <p:sp>
        <p:nvSpPr>
          <p:cNvPr id="16" name="文本框 15">
            <a:extLst>
              <a:ext uri="{FF2B5EF4-FFF2-40B4-BE49-F238E27FC236}">
                <a16:creationId xmlns:a16="http://schemas.microsoft.com/office/drawing/2014/main" id="{90D39503-46BC-4597-BB11-6AACA120453B}"/>
              </a:ext>
            </a:extLst>
          </p:cNvPr>
          <p:cNvSpPr txBox="1"/>
          <p:nvPr/>
        </p:nvSpPr>
        <p:spPr>
          <a:xfrm>
            <a:off x="444004" y="6023029"/>
            <a:ext cx="8376468" cy="646331"/>
          </a:xfrm>
          <a:prstGeom prst="rect">
            <a:avLst/>
          </a:prstGeom>
          <a:noFill/>
        </p:spPr>
        <p:txBody>
          <a:bodyPr wrap="square">
            <a:spAutoFit/>
          </a:bodyPr>
          <a:lstStyle/>
          <a:p>
            <a:r>
              <a:rPr lang="en-US" altLang="zh-CN" sz="1200" dirty="0">
                <a:effectLst/>
              </a:rPr>
              <a:t>[1] X. Yang, B. Yan, H. Li, and Y. Chen, “</a:t>
            </a:r>
            <a:r>
              <a:rPr lang="en-US" altLang="zh-CN" sz="1200" dirty="0" err="1">
                <a:effectLst/>
              </a:rPr>
              <a:t>ReTransformer</a:t>
            </a:r>
            <a:r>
              <a:rPr lang="en-US" altLang="zh-CN" sz="1200" dirty="0">
                <a:effectLst/>
              </a:rPr>
              <a:t>: ReRAM-based processing-in-memory architecture for transformer acceleration,” in </a:t>
            </a:r>
            <a:r>
              <a:rPr lang="en-US" altLang="zh-CN" sz="1200" i="1" dirty="0">
                <a:effectLst/>
              </a:rPr>
              <a:t>Proceedings of the 39th International Conference on Computer-Aided Design</a:t>
            </a:r>
            <a:r>
              <a:rPr lang="en-US" altLang="zh-CN" sz="1200" dirty="0">
                <a:effectLst/>
              </a:rPr>
              <a:t>, in ICCAD ’20. New York, NY, USA: Association for Computing Machinery, Dec. 2020, pp. 1–9. </a:t>
            </a:r>
            <a:r>
              <a:rPr lang="en-US" altLang="zh-CN" sz="1200" dirty="0" err="1">
                <a:effectLst/>
              </a:rPr>
              <a:t>doi</a:t>
            </a:r>
            <a:r>
              <a:rPr lang="en-US" altLang="zh-CN" sz="1200" dirty="0">
                <a:effectLst/>
              </a:rPr>
              <a:t>: </a:t>
            </a:r>
            <a:r>
              <a:rPr lang="en-US" altLang="zh-CN" sz="1200" dirty="0">
                <a:effectLst/>
                <a:hlinkClick r:id="rId4"/>
              </a:rPr>
              <a:t>10.1145/3400302.3415640</a:t>
            </a:r>
            <a:r>
              <a:rPr lang="en-US" altLang="zh-CN" sz="1200" dirty="0">
                <a:effectLst/>
              </a:rPr>
              <a:t>.</a:t>
            </a:r>
          </a:p>
        </p:txBody>
      </p:sp>
      <p:sp>
        <p:nvSpPr>
          <p:cNvPr id="6" name="文本框 5">
            <a:extLst>
              <a:ext uri="{FF2B5EF4-FFF2-40B4-BE49-F238E27FC236}">
                <a16:creationId xmlns:a16="http://schemas.microsoft.com/office/drawing/2014/main" id="{879C5755-9AC2-42D1-B48E-EE560D3A7A0F}"/>
              </a:ext>
            </a:extLst>
          </p:cNvPr>
          <p:cNvSpPr txBox="1"/>
          <p:nvPr/>
        </p:nvSpPr>
        <p:spPr>
          <a:xfrm>
            <a:off x="495300" y="1196752"/>
            <a:ext cx="8140700" cy="369332"/>
          </a:xfrm>
          <a:prstGeom prst="rect">
            <a:avLst/>
          </a:prstGeom>
          <a:noFill/>
        </p:spPr>
        <p:txBody>
          <a:bodyPr wrap="square" rtlCol="0">
            <a:spAutoFit/>
          </a:bodyPr>
          <a:lstStyle/>
          <a:p>
            <a:pPr marL="285750" indent="-285750">
              <a:buFont typeface="Arial" panose="020B0604020202020204" pitchFamily="34" charset="0"/>
              <a:buChar char="•"/>
            </a:pPr>
            <a:r>
              <a:rPr lang="zh-CN" altLang="en-US" dirty="0"/>
              <a:t>基于</a:t>
            </a:r>
            <a:r>
              <a:rPr lang="en-US" altLang="zh-CN" dirty="0"/>
              <a:t>ReRAM</a:t>
            </a:r>
            <a:r>
              <a:rPr lang="zh-CN" altLang="en-US" dirty="0"/>
              <a:t>的混合</a:t>
            </a:r>
            <a:r>
              <a:rPr lang="en-US" altLang="zh-CN" dirty="0" err="1"/>
              <a:t>Softmax</a:t>
            </a:r>
            <a:endParaRPr lang="zh-CN" altLang="en-US" dirty="0"/>
          </a:p>
        </p:txBody>
      </p:sp>
      <p:pic>
        <p:nvPicPr>
          <p:cNvPr id="3" name="图片 2">
            <a:extLst>
              <a:ext uri="{FF2B5EF4-FFF2-40B4-BE49-F238E27FC236}">
                <a16:creationId xmlns:a16="http://schemas.microsoft.com/office/drawing/2014/main" id="{E63F0C1C-9295-4DC8-AE0F-323F13185750}"/>
              </a:ext>
            </a:extLst>
          </p:cNvPr>
          <p:cNvPicPr>
            <a:picLocks noChangeAspect="1"/>
          </p:cNvPicPr>
          <p:nvPr/>
        </p:nvPicPr>
        <p:blipFill>
          <a:blip r:embed="rId5"/>
          <a:stretch>
            <a:fillRect/>
          </a:stretch>
        </p:blipFill>
        <p:spPr>
          <a:xfrm>
            <a:off x="4843184" y="2063508"/>
            <a:ext cx="4029404" cy="1322828"/>
          </a:xfrm>
          <a:prstGeom prst="rect">
            <a:avLst/>
          </a:prstGeom>
        </p:spPr>
      </p:pic>
      <p:pic>
        <p:nvPicPr>
          <p:cNvPr id="9" name="图片 8">
            <a:extLst>
              <a:ext uri="{FF2B5EF4-FFF2-40B4-BE49-F238E27FC236}">
                <a16:creationId xmlns:a16="http://schemas.microsoft.com/office/drawing/2014/main" id="{75F57D80-0915-4876-AB6D-CE8B1D04D5FB}"/>
              </a:ext>
            </a:extLst>
          </p:cNvPr>
          <p:cNvPicPr>
            <a:picLocks noChangeAspect="1"/>
          </p:cNvPicPr>
          <p:nvPr/>
        </p:nvPicPr>
        <p:blipFill>
          <a:blip r:embed="rId6"/>
          <a:stretch>
            <a:fillRect/>
          </a:stretch>
        </p:blipFill>
        <p:spPr>
          <a:xfrm>
            <a:off x="179513" y="1818140"/>
            <a:ext cx="4608512" cy="3605623"/>
          </a:xfrm>
          <a:prstGeom prst="rect">
            <a:avLst/>
          </a:prstGeom>
        </p:spPr>
      </p:pic>
      <p:sp>
        <p:nvSpPr>
          <p:cNvPr id="11" name="文本框 10">
            <a:extLst>
              <a:ext uri="{FF2B5EF4-FFF2-40B4-BE49-F238E27FC236}">
                <a16:creationId xmlns:a16="http://schemas.microsoft.com/office/drawing/2014/main" id="{76820DFF-BDF3-43EB-8374-AE60FCA81C5E}"/>
              </a:ext>
            </a:extLst>
          </p:cNvPr>
          <p:cNvSpPr txBox="1"/>
          <p:nvPr/>
        </p:nvSpPr>
        <p:spPr>
          <a:xfrm>
            <a:off x="4941560" y="3829029"/>
            <a:ext cx="3669949" cy="923330"/>
          </a:xfrm>
          <a:prstGeom prst="rect">
            <a:avLst/>
          </a:prstGeom>
          <a:noFill/>
        </p:spPr>
        <p:txBody>
          <a:bodyPr wrap="square" rtlCol="0">
            <a:spAutoFit/>
          </a:bodyPr>
          <a:lstStyle/>
          <a:p>
            <a:r>
              <a:rPr lang="en-US" altLang="zh-CN" dirty="0"/>
              <a:t>ReRAM</a:t>
            </a:r>
            <a:r>
              <a:rPr lang="zh-CN" altLang="en-US" dirty="0"/>
              <a:t>实现最大值的查找，而后使用查找表得到最终的</a:t>
            </a:r>
            <a:r>
              <a:rPr lang="en-US" altLang="zh-CN" dirty="0" err="1"/>
              <a:t>softmax</a:t>
            </a:r>
            <a:r>
              <a:rPr lang="zh-CN" altLang="en-US" dirty="0"/>
              <a:t>计算结果</a:t>
            </a:r>
          </a:p>
        </p:txBody>
      </p:sp>
    </p:spTree>
    <p:extLst>
      <p:ext uri="{BB962C8B-B14F-4D97-AF65-F5344CB8AC3E}">
        <p14:creationId xmlns:p14="http://schemas.microsoft.com/office/powerpoint/2010/main" val="3974916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4654872" cy="400110"/>
          </a:xfrm>
          <a:prstGeom prst="rect">
            <a:avLst/>
          </a:prstGeom>
          <a:noFill/>
        </p:spPr>
        <p:txBody>
          <a:bodyPr wrap="square" rtlCol="0">
            <a:spAutoFit/>
          </a:bodyPr>
          <a:lstStyle/>
          <a:p>
            <a:r>
              <a:rPr lang="en-US" altLang="zh-CN" sz="2000" b="1" dirty="0">
                <a:latin typeface="Arial" panose="020B0604020202020204" pitchFamily="34" charset="0"/>
                <a:ea typeface="微软雅黑" panose="020B0503020204020204" pitchFamily="34" charset="-122"/>
                <a:cs typeface="Arial" panose="020B0604020202020204" pitchFamily="34" charset="0"/>
              </a:rPr>
              <a:t>Transformer</a:t>
            </a:r>
            <a:r>
              <a:rPr lang="zh-CN" altLang="en-US" sz="2000" b="1" dirty="0">
                <a:latin typeface="Arial" panose="020B0604020202020204" pitchFamily="34" charset="0"/>
                <a:ea typeface="微软雅黑" panose="020B0503020204020204" pitchFamily="34" charset="-122"/>
                <a:cs typeface="Arial" panose="020B0604020202020204" pitchFamily="34" charset="0"/>
              </a:rPr>
              <a:t>的加速</a:t>
            </a: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43</a:t>
            </a:fld>
            <a:endParaRPr lang="zh-CN" altLang="en-US">
              <a:latin typeface="Arial" panose="020B0604020202020204" pitchFamily="34" charset="0"/>
              <a:ea typeface="微软雅黑" panose="020B0503020204020204" pitchFamily="34" charset="-122"/>
            </a:endParaRPr>
          </a:p>
        </p:txBody>
      </p:sp>
      <p:sp>
        <p:nvSpPr>
          <p:cNvPr id="16" name="文本框 15">
            <a:extLst>
              <a:ext uri="{FF2B5EF4-FFF2-40B4-BE49-F238E27FC236}">
                <a16:creationId xmlns:a16="http://schemas.microsoft.com/office/drawing/2014/main" id="{90D39503-46BC-4597-BB11-6AACA120453B}"/>
              </a:ext>
            </a:extLst>
          </p:cNvPr>
          <p:cNvSpPr txBox="1"/>
          <p:nvPr/>
        </p:nvSpPr>
        <p:spPr>
          <a:xfrm>
            <a:off x="444004" y="6023029"/>
            <a:ext cx="8376468" cy="646331"/>
          </a:xfrm>
          <a:prstGeom prst="rect">
            <a:avLst/>
          </a:prstGeom>
          <a:noFill/>
        </p:spPr>
        <p:txBody>
          <a:bodyPr wrap="square">
            <a:spAutoFit/>
          </a:bodyPr>
          <a:lstStyle/>
          <a:p>
            <a:r>
              <a:rPr lang="en-US" altLang="zh-CN" sz="1200" dirty="0">
                <a:effectLst/>
              </a:rPr>
              <a:t>[1] X. Yang, B. Yan, H. Li, and Y. Chen, “</a:t>
            </a:r>
            <a:r>
              <a:rPr lang="en-US" altLang="zh-CN" sz="1200" dirty="0" err="1">
                <a:effectLst/>
              </a:rPr>
              <a:t>ReTransformer</a:t>
            </a:r>
            <a:r>
              <a:rPr lang="en-US" altLang="zh-CN" sz="1200" dirty="0">
                <a:effectLst/>
              </a:rPr>
              <a:t>: ReRAM-based processing-in-memory architecture for transformer acceleration,” in </a:t>
            </a:r>
            <a:r>
              <a:rPr lang="en-US" altLang="zh-CN" sz="1200" i="1" dirty="0">
                <a:effectLst/>
              </a:rPr>
              <a:t>Proceedings of the 39th International Conference on Computer-Aided Design</a:t>
            </a:r>
            <a:r>
              <a:rPr lang="en-US" altLang="zh-CN" sz="1200" dirty="0">
                <a:effectLst/>
              </a:rPr>
              <a:t>, in ICCAD ’20. New York, NY, USA: Association for Computing Machinery, Dec. 2020, pp. 1–9. </a:t>
            </a:r>
            <a:r>
              <a:rPr lang="en-US" altLang="zh-CN" sz="1200" dirty="0" err="1">
                <a:effectLst/>
              </a:rPr>
              <a:t>doi</a:t>
            </a:r>
            <a:r>
              <a:rPr lang="en-US" altLang="zh-CN" sz="1200" dirty="0">
                <a:effectLst/>
              </a:rPr>
              <a:t>: </a:t>
            </a:r>
            <a:r>
              <a:rPr lang="en-US" altLang="zh-CN" sz="1200" dirty="0">
                <a:effectLst/>
                <a:hlinkClick r:id="rId4"/>
              </a:rPr>
              <a:t>10.1145/3400302.3415640</a:t>
            </a:r>
            <a:r>
              <a:rPr lang="en-US" altLang="zh-CN" sz="1200" dirty="0">
                <a:effectLst/>
              </a:rPr>
              <a:t>.</a:t>
            </a:r>
          </a:p>
        </p:txBody>
      </p:sp>
      <p:sp>
        <p:nvSpPr>
          <p:cNvPr id="6" name="文本框 5">
            <a:extLst>
              <a:ext uri="{FF2B5EF4-FFF2-40B4-BE49-F238E27FC236}">
                <a16:creationId xmlns:a16="http://schemas.microsoft.com/office/drawing/2014/main" id="{879C5755-9AC2-42D1-B48E-EE560D3A7A0F}"/>
              </a:ext>
            </a:extLst>
          </p:cNvPr>
          <p:cNvSpPr txBox="1"/>
          <p:nvPr/>
        </p:nvSpPr>
        <p:spPr>
          <a:xfrm>
            <a:off x="495300" y="1196752"/>
            <a:ext cx="8140700" cy="369332"/>
          </a:xfrm>
          <a:prstGeom prst="rect">
            <a:avLst/>
          </a:prstGeom>
          <a:noFill/>
        </p:spPr>
        <p:txBody>
          <a:bodyPr wrap="square" rtlCol="0">
            <a:spAutoFit/>
          </a:bodyPr>
          <a:lstStyle/>
          <a:p>
            <a:pPr marL="285750" indent="-285750">
              <a:buFont typeface="Arial" panose="020B0604020202020204" pitchFamily="34" charset="0"/>
              <a:buChar char="•"/>
            </a:pPr>
            <a:r>
              <a:rPr lang="zh-CN" altLang="en-US" dirty="0"/>
              <a:t>更细粒度的调度</a:t>
            </a:r>
          </a:p>
        </p:txBody>
      </p:sp>
      <p:pic>
        <p:nvPicPr>
          <p:cNvPr id="2" name="图片 1">
            <a:extLst>
              <a:ext uri="{FF2B5EF4-FFF2-40B4-BE49-F238E27FC236}">
                <a16:creationId xmlns:a16="http://schemas.microsoft.com/office/drawing/2014/main" id="{0B57E9A7-8A2B-4B45-9536-C93D7EF52151}"/>
              </a:ext>
            </a:extLst>
          </p:cNvPr>
          <p:cNvPicPr>
            <a:picLocks noChangeAspect="1"/>
          </p:cNvPicPr>
          <p:nvPr/>
        </p:nvPicPr>
        <p:blipFill>
          <a:blip r:embed="rId5"/>
          <a:stretch>
            <a:fillRect/>
          </a:stretch>
        </p:blipFill>
        <p:spPr>
          <a:xfrm>
            <a:off x="435455" y="1792657"/>
            <a:ext cx="4733333" cy="3657143"/>
          </a:xfrm>
          <a:prstGeom prst="rect">
            <a:avLst/>
          </a:prstGeom>
        </p:spPr>
      </p:pic>
      <p:pic>
        <p:nvPicPr>
          <p:cNvPr id="7" name="图片 6">
            <a:extLst>
              <a:ext uri="{FF2B5EF4-FFF2-40B4-BE49-F238E27FC236}">
                <a16:creationId xmlns:a16="http://schemas.microsoft.com/office/drawing/2014/main" id="{26E1326C-7A69-4279-A88C-D355E7316A30}"/>
              </a:ext>
            </a:extLst>
          </p:cNvPr>
          <p:cNvPicPr>
            <a:picLocks noChangeAspect="1"/>
          </p:cNvPicPr>
          <p:nvPr/>
        </p:nvPicPr>
        <p:blipFill>
          <a:blip r:embed="rId6"/>
          <a:stretch>
            <a:fillRect/>
          </a:stretch>
        </p:blipFill>
        <p:spPr>
          <a:xfrm>
            <a:off x="5183560" y="2490707"/>
            <a:ext cx="3960440" cy="816660"/>
          </a:xfrm>
          <a:prstGeom prst="rect">
            <a:avLst/>
          </a:prstGeom>
        </p:spPr>
      </p:pic>
      <p:sp>
        <p:nvSpPr>
          <p:cNvPr id="8" name="文本框 7">
            <a:extLst>
              <a:ext uri="{FF2B5EF4-FFF2-40B4-BE49-F238E27FC236}">
                <a16:creationId xmlns:a16="http://schemas.microsoft.com/office/drawing/2014/main" id="{87E495E7-E38B-423B-A9C7-0C127513BB7D}"/>
              </a:ext>
            </a:extLst>
          </p:cNvPr>
          <p:cNvSpPr txBox="1"/>
          <p:nvPr/>
        </p:nvSpPr>
        <p:spPr>
          <a:xfrm>
            <a:off x="5202655" y="1934871"/>
            <a:ext cx="3837148" cy="369332"/>
          </a:xfrm>
          <a:prstGeom prst="rect">
            <a:avLst/>
          </a:prstGeom>
          <a:noFill/>
        </p:spPr>
        <p:txBody>
          <a:bodyPr wrap="square" rtlCol="0">
            <a:spAutoFit/>
          </a:bodyPr>
          <a:lstStyle/>
          <a:p>
            <a:r>
              <a:rPr lang="zh-CN" altLang="en-US" dirty="0"/>
              <a:t>使用分块矩阵</a:t>
            </a:r>
          </a:p>
        </p:txBody>
      </p:sp>
    </p:spTree>
    <p:extLst>
      <p:ext uri="{BB962C8B-B14F-4D97-AF65-F5344CB8AC3E}">
        <p14:creationId xmlns:p14="http://schemas.microsoft.com/office/powerpoint/2010/main" val="16897797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4654872" cy="400110"/>
          </a:xfrm>
          <a:prstGeom prst="rect">
            <a:avLst/>
          </a:prstGeom>
          <a:noFill/>
        </p:spPr>
        <p:txBody>
          <a:bodyPr wrap="square" rtlCol="0">
            <a:spAutoFit/>
          </a:bodyPr>
          <a:lstStyle/>
          <a:p>
            <a:r>
              <a:rPr lang="en-US" altLang="zh-CN" sz="2000" b="1" dirty="0">
                <a:latin typeface="Arial" panose="020B0604020202020204" pitchFamily="34" charset="0"/>
                <a:ea typeface="微软雅黑" panose="020B0503020204020204" pitchFamily="34" charset="-122"/>
                <a:cs typeface="Arial" panose="020B0604020202020204" pitchFamily="34" charset="0"/>
              </a:rPr>
              <a:t>Transformer</a:t>
            </a:r>
            <a:r>
              <a:rPr lang="zh-CN" altLang="en-US" sz="2000" b="1" dirty="0">
                <a:latin typeface="Arial" panose="020B0604020202020204" pitchFamily="34" charset="0"/>
                <a:ea typeface="微软雅黑" panose="020B0503020204020204" pitchFamily="34" charset="-122"/>
                <a:cs typeface="Arial" panose="020B0604020202020204" pitchFamily="34" charset="0"/>
              </a:rPr>
              <a:t>的加速</a:t>
            </a: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44</a:t>
            </a:fld>
            <a:endParaRPr lang="zh-CN" altLang="en-US">
              <a:latin typeface="Arial" panose="020B0604020202020204" pitchFamily="34" charset="0"/>
              <a:ea typeface="微软雅黑" panose="020B0503020204020204" pitchFamily="34" charset="-122"/>
            </a:endParaRPr>
          </a:p>
        </p:txBody>
      </p:sp>
      <p:sp>
        <p:nvSpPr>
          <p:cNvPr id="16" name="文本框 15">
            <a:extLst>
              <a:ext uri="{FF2B5EF4-FFF2-40B4-BE49-F238E27FC236}">
                <a16:creationId xmlns:a16="http://schemas.microsoft.com/office/drawing/2014/main" id="{90D39503-46BC-4597-BB11-6AACA120453B}"/>
              </a:ext>
            </a:extLst>
          </p:cNvPr>
          <p:cNvSpPr txBox="1"/>
          <p:nvPr/>
        </p:nvSpPr>
        <p:spPr>
          <a:xfrm>
            <a:off x="444004" y="6023029"/>
            <a:ext cx="8376468" cy="646331"/>
          </a:xfrm>
          <a:prstGeom prst="rect">
            <a:avLst/>
          </a:prstGeom>
          <a:noFill/>
        </p:spPr>
        <p:txBody>
          <a:bodyPr wrap="square">
            <a:spAutoFit/>
          </a:bodyPr>
          <a:lstStyle/>
          <a:p>
            <a:r>
              <a:rPr lang="en-US" altLang="zh-CN" sz="1200" dirty="0">
                <a:effectLst/>
              </a:rPr>
              <a:t>[1] X. Yang, B. Yan, H. Li, and Y. Chen, “</a:t>
            </a:r>
            <a:r>
              <a:rPr lang="en-US" altLang="zh-CN" sz="1200" dirty="0" err="1">
                <a:effectLst/>
              </a:rPr>
              <a:t>ReTransformer</a:t>
            </a:r>
            <a:r>
              <a:rPr lang="en-US" altLang="zh-CN" sz="1200" dirty="0">
                <a:effectLst/>
              </a:rPr>
              <a:t>: ReRAM-based processing-in-memory architecture for transformer acceleration,” in </a:t>
            </a:r>
            <a:r>
              <a:rPr lang="en-US" altLang="zh-CN" sz="1200" i="1" dirty="0">
                <a:effectLst/>
              </a:rPr>
              <a:t>Proceedings of the 39th International Conference on Computer-Aided Design</a:t>
            </a:r>
            <a:r>
              <a:rPr lang="en-US" altLang="zh-CN" sz="1200" dirty="0">
                <a:effectLst/>
              </a:rPr>
              <a:t>, in ICCAD ’20. New York, NY, USA: Association for Computing Machinery, Dec. 2020, pp. 1–9. </a:t>
            </a:r>
            <a:r>
              <a:rPr lang="en-US" altLang="zh-CN" sz="1200" dirty="0" err="1">
                <a:effectLst/>
              </a:rPr>
              <a:t>doi</a:t>
            </a:r>
            <a:r>
              <a:rPr lang="en-US" altLang="zh-CN" sz="1200" dirty="0">
                <a:effectLst/>
              </a:rPr>
              <a:t>: </a:t>
            </a:r>
            <a:r>
              <a:rPr lang="en-US" altLang="zh-CN" sz="1200" dirty="0">
                <a:effectLst/>
                <a:hlinkClick r:id="rId4"/>
              </a:rPr>
              <a:t>10.1145/3400302.3415640</a:t>
            </a:r>
            <a:r>
              <a:rPr lang="en-US" altLang="zh-CN" sz="1200" dirty="0">
                <a:effectLst/>
              </a:rPr>
              <a:t>.</a:t>
            </a:r>
          </a:p>
        </p:txBody>
      </p:sp>
      <p:pic>
        <p:nvPicPr>
          <p:cNvPr id="3" name="图片 2">
            <a:extLst>
              <a:ext uri="{FF2B5EF4-FFF2-40B4-BE49-F238E27FC236}">
                <a16:creationId xmlns:a16="http://schemas.microsoft.com/office/drawing/2014/main" id="{45AEE897-787D-4A68-8463-4A8E23D103FF}"/>
              </a:ext>
            </a:extLst>
          </p:cNvPr>
          <p:cNvPicPr>
            <a:picLocks noChangeAspect="1"/>
          </p:cNvPicPr>
          <p:nvPr/>
        </p:nvPicPr>
        <p:blipFill>
          <a:blip r:embed="rId5"/>
          <a:stretch>
            <a:fillRect/>
          </a:stretch>
        </p:blipFill>
        <p:spPr>
          <a:xfrm>
            <a:off x="4062724" y="1218220"/>
            <a:ext cx="4980952" cy="2190476"/>
          </a:xfrm>
          <a:prstGeom prst="rect">
            <a:avLst/>
          </a:prstGeom>
        </p:spPr>
      </p:pic>
      <p:pic>
        <p:nvPicPr>
          <p:cNvPr id="9" name="图片 8">
            <a:extLst>
              <a:ext uri="{FF2B5EF4-FFF2-40B4-BE49-F238E27FC236}">
                <a16:creationId xmlns:a16="http://schemas.microsoft.com/office/drawing/2014/main" id="{57804525-E062-4534-9A40-EFB4F5C4DE52}"/>
              </a:ext>
            </a:extLst>
          </p:cNvPr>
          <p:cNvPicPr>
            <a:picLocks noChangeAspect="1"/>
          </p:cNvPicPr>
          <p:nvPr/>
        </p:nvPicPr>
        <p:blipFill>
          <a:blip r:embed="rId6"/>
          <a:stretch>
            <a:fillRect/>
          </a:stretch>
        </p:blipFill>
        <p:spPr>
          <a:xfrm>
            <a:off x="755576" y="1628800"/>
            <a:ext cx="2880320" cy="1716079"/>
          </a:xfrm>
          <a:prstGeom prst="rect">
            <a:avLst/>
          </a:prstGeom>
        </p:spPr>
      </p:pic>
      <p:sp>
        <p:nvSpPr>
          <p:cNvPr id="11" name="文本框 10">
            <a:extLst>
              <a:ext uri="{FF2B5EF4-FFF2-40B4-BE49-F238E27FC236}">
                <a16:creationId xmlns:a16="http://schemas.microsoft.com/office/drawing/2014/main" id="{17418BB7-928D-41C7-8083-042DBB2B5D8E}"/>
              </a:ext>
            </a:extLst>
          </p:cNvPr>
          <p:cNvSpPr txBox="1"/>
          <p:nvPr/>
        </p:nvSpPr>
        <p:spPr>
          <a:xfrm>
            <a:off x="1427188" y="3604374"/>
            <a:ext cx="1944216" cy="369332"/>
          </a:xfrm>
          <a:prstGeom prst="rect">
            <a:avLst/>
          </a:prstGeom>
          <a:noFill/>
        </p:spPr>
        <p:txBody>
          <a:bodyPr wrap="square" rtlCol="0">
            <a:spAutoFit/>
          </a:bodyPr>
          <a:lstStyle/>
          <a:p>
            <a:r>
              <a:rPr lang="zh-CN" altLang="en-US" dirty="0"/>
              <a:t>降低功耗</a:t>
            </a:r>
          </a:p>
        </p:txBody>
      </p:sp>
      <p:sp>
        <p:nvSpPr>
          <p:cNvPr id="15" name="文本框 14">
            <a:extLst>
              <a:ext uri="{FF2B5EF4-FFF2-40B4-BE49-F238E27FC236}">
                <a16:creationId xmlns:a16="http://schemas.microsoft.com/office/drawing/2014/main" id="{478038A8-AA7C-4E21-927F-B20EF2481FBD}"/>
              </a:ext>
            </a:extLst>
          </p:cNvPr>
          <p:cNvSpPr txBox="1"/>
          <p:nvPr/>
        </p:nvSpPr>
        <p:spPr>
          <a:xfrm>
            <a:off x="4644008" y="3521040"/>
            <a:ext cx="3888432" cy="1477328"/>
          </a:xfrm>
          <a:prstGeom prst="rect">
            <a:avLst/>
          </a:prstGeom>
          <a:noFill/>
        </p:spPr>
        <p:txBody>
          <a:bodyPr wrap="square" rtlCol="0">
            <a:spAutoFit/>
          </a:bodyPr>
          <a:lstStyle/>
          <a:p>
            <a:r>
              <a:rPr lang="zh-CN" altLang="en-US" dirty="0"/>
              <a:t>性能：</a:t>
            </a:r>
            <a:r>
              <a:rPr lang="en-US" altLang="zh-CN" dirty="0"/>
              <a:t>467.68GOPs/s/W, 23.31xCPU, 3.25xPipeLayer</a:t>
            </a:r>
          </a:p>
          <a:p>
            <a:endParaRPr lang="en-US" altLang="zh-CN" dirty="0"/>
          </a:p>
          <a:p>
            <a:r>
              <a:rPr lang="zh-CN" altLang="en-US" dirty="0"/>
              <a:t>降低功耗：</a:t>
            </a:r>
            <a:r>
              <a:rPr lang="en-US" altLang="zh-CN" dirty="0"/>
              <a:t>1086xCPU, 2.82xPipeLayer</a:t>
            </a:r>
            <a:endParaRPr lang="zh-CN" altLang="en-US" dirty="0"/>
          </a:p>
        </p:txBody>
      </p:sp>
    </p:spTree>
    <p:extLst>
      <p:ext uri="{BB962C8B-B14F-4D97-AF65-F5344CB8AC3E}">
        <p14:creationId xmlns:p14="http://schemas.microsoft.com/office/powerpoint/2010/main" val="9373781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4654872" cy="400110"/>
          </a:xfrm>
          <a:prstGeom prst="rect">
            <a:avLst/>
          </a:prstGeom>
          <a:noFill/>
        </p:spPr>
        <p:txBody>
          <a:bodyPr wrap="square" rtlCol="0">
            <a:spAutoFit/>
          </a:bodyPr>
          <a:lstStyle/>
          <a:p>
            <a:r>
              <a:rPr lang="en-US" altLang="zh-CN" sz="2000" b="1" dirty="0">
                <a:latin typeface="Arial" panose="020B0604020202020204" pitchFamily="34" charset="0"/>
                <a:ea typeface="微软雅黑" panose="020B0503020204020204" pitchFamily="34" charset="-122"/>
                <a:cs typeface="Arial" panose="020B0604020202020204" pitchFamily="34" charset="0"/>
              </a:rPr>
              <a:t>Transformer</a:t>
            </a:r>
            <a:r>
              <a:rPr lang="zh-CN" altLang="en-US" sz="2000" b="1" dirty="0">
                <a:latin typeface="Arial" panose="020B0604020202020204" pitchFamily="34" charset="0"/>
                <a:ea typeface="微软雅黑" panose="020B0503020204020204" pitchFamily="34" charset="-122"/>
                <a:cs typeface="Arial" panose="020B0604020202020204" pitchFamily="34" charset="0"/>
              </a:rPr>
              <a:t>的加速</a:t>
            </a: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45</a:t>
            </a:fld>
            <a:endParaRPr lang="zh-CN" altLang="en-US">
              <a:latin typeface="Arial" panose="020B0604020202020204" pitchFamily="34" charset="0"/>
              <a:ea typeface="微软雅黑" panose="020B0503020204020204" pitchFamily="34" charset="-122"/>
            </a:endParaRPr>
          </a:p>
        </p:txBody>
      </p:sp>
      <p:sp>
        <p:nvSpPr>
          <p:cNvPr id="17" name="文本框 16">
            <a:extLst>
              <a:ext uri="{FF2B5EF4-FFF2-40B4-BE49-F238E27FC236}">
                <a16:creationId xmlns:a16="http://schemas.microsoft.com/office/drawing/2014/main" id="{226362CA-EC14-4A8E-9589-C19AC4D1CF27}"/>
              </a:ext>
            </a:extLst>
          </p:cNvPr>
          <p:cNvSpPr txBox="1"/>
          <p:nvPr/>
        </p:nvSpPr>
        <p:spPr>
          <a:xfrm>
            <a:off x="396875" y="6165304"/>
            <a:ext cx="8350249" cy="646331"/>
          </a:xfrm>
          <a:prstGeom prst="rect">
            <a:avLst/>
          </a:prstGeom>
          <a:noFill/>
        </p:spPr>
        <p:txBody>
          <a:bodyPr wrap="square">
            <a:spAutoFit/>
          </a:bodyPr>
          <a:lstStyle/>
          <a:p>
            <a:r>
              <a:rPr lang="en-US" altLang="zh-CN" sz="1200" dirty="0">
                <a:effectLst/>
              </a:rPr>
              <a:t>[2] F. Tu </a:t>
            </a:r>
            <a:r>
              <a:rPr lang="en-US" altLang="zh-CN" sz="1200" i="1" dirty="0">
                <a:effectLst/>
              </a:rPr>
              <a:t>et al.</a:t>
            </a:r>
            <a:r>
              <a:rPr lang="en-US" altLang="zh-CN" sz="1200" dirty="0">
                <a:effectLst/>
              </a:rPr>
              <a:t>, “16.1 </a:t>
            </a:r>
            <a:r>
              <a:rPr lang="en-US" altLang="zh-CN" sz="1200" dirty="0" err="1">
                <a:effectLst/>
              </a:rPr>
              <a:t>MuITCIM</a:t>
            </a:r>
            <a:r>
              <a:rPr lang="en-US" altLang="zh-CN" sz="1200" dirty="0">
                <a:effectLst/>
              </a:rPr>
              <a:t>: A 28nm 2.24 </a:t>
            </a:r>
            <a:r>
              <a:rPr lang="en-US" altLang="zh-CN" sz="1200" dirty="0" err="1">
                <a:effectLst/>
              </a:rPr>
              <a:t>uJ</a:t>
            </a:r>
            <a:r>
              <a:rPr lang="en-US" altLang="zh-CN" sz="1200" dirty="0">
                <a:effectLst/>
              </a:rPr>
              <a:t>/Token Attention-Token-Bit Hybrid Sparse Digital CIM-Based Accelerator for Multimodal Transformers,” in </a:t>
            </a:r>
            <a:r>
              <a:rPr lang="en-US" altLang="zh-CN" sz="1200" i="1" dirty="0">
                <a:effectLst/>
              </a:rPr>
              <a:t>2023 IEEE International Solid- State Circuits Conference (ISSCC)</a:t>
            </a:r>
            <a:r>
              <a:rPr lang="en-US" altLang="zh-CN" sz="1200" dirty="0">
                <a:effectLst/>
              </a:rPr>
              <a:t>, Feb. 2023, pp. 248–250. </a:t>
            </a:r>
            <a:r>
              <a:rPr lang="en-US" altLang="zh-CN" sz="1200" dirty="0" err="1">
                <a:effectLst/>
              </a:rPr>
              <a:t>doi</a:t>
            </a:r>
            <a:r>
              <a:rPr lang="en-US" altLang="zh-CN" sz="1200" dirty="0">
                <a:effectLst/>
              </a:rPr>
              <a:t>: </a:t>
            </a:r>
            <a:r>
              <a:rPr lang="en-US" altLang="zh-CN" sz="1200" dirty="0">
                <a:effectLst/>
                <a:hlinkClick r:id="rId4"/>
              </a:rPr>
              <a:t>10.1109/ISSCC42615.2023.10067842</a:t>
            </a:r>
            <a:r>
              <a:rPr lang="en-US" altLang="zh-CN" sz="1200" dirty="0">
                <a:effectLst/>
              </a:rPr>
              <a:t>.</a:t>
            </a:r>
          </a:p>
        </p:txBody>
      </p:sp>
      <p:pic>
        <p:nvPicPr>
          <p:cNvPr id="8" name="图片 7">
            <a:extLst>
              <a:ext uri="{FF2B5EF4-FFF2-40B4-BE49-F238E27FC236}">
                <a16:creationId xmlns:a16="http://schemas.microsoft.com/office/drawing/2014/main" id="{BF35E4B1-7215-4E91-95D1-F8669F739372}"/>
              </a:ext>
            </a:extLst>
          </p:cNvPr>
          <p:cNvPicPr>
            <a:picLocks noChangeAspect="1"/>
          </p:cNvPicPr>
          <p:nvPr/>
        </p:nvPicPr>
        <p:blipFill>
          <a:blip r:embed="rId5"/>
          <a:stretch>
            <a:fillRect/>
          </a:stretch>
        </p:blipFill>
        <p:spPr>
          <a:xfrm>
            <a:off x="353694" y="1079444"/>
            <a:ext cx="5856763" cy="4553009"/>
          </a:xfrm>
          <a:prstGeom prst="rect">
            <a:avLst/>
          </a:prstGeom>
        </p:spPr>
      </p:pic>
      <p:sp>
        <p:nvSpPr>
          <p:cNvPr id="9" name="文本框 8">
            <a:extLst>
              <a:ext uri="{FF2B5EF4-FFF2-40B4-BE49-F238E27FC236}">
                <a16:creationId xmlns:a16="http://schemas.microsoft.com/office/drawing/2014/main" id="{AEDF0719-B8E4-4738-9F29-CC2680EC5298}"/>
              </a:ext>
            </a:extLst>
          </p:cNvPr>
          <p:cNvSpPr txBox="1"/>
          <p:nvPr/>
        </p:nvSpPr>
        <p:spPr>
          <a:xfrm>
            <a:off x="6336196" y="1079444"/>
            <a:ext cx="2232248" cy="1477328"/>
          </a:xfrm>
          <a:prstGeom prst="rect">
            <a:avLst/>
          </a:prstGeom>
          <a:noFill/>
        </p:spPr>
        <p:txBody>
          <a:bodyPr wrap="square" rtlCol="0">
            <a:spAutoFit/>
          </a:bodyPr>
          <a:lstStyle/>
          <a:p>
            <a:r>
              <a:rPr lang="en-US" altLang="zh-CN" dirty="0"/>
              <a:t>Attention Sparsity</a:t>
            </a:r>
          </a:p>
          <a:p>
            <a:endParaRPr lang="en-US" altLang="zh-CN" dirty="0"/>
          </a:p>
          <a:p>
            <a:r>
              <a:rPr lang="en-US" altLang="zh-CN" dirty="0"/>
              <a:t>Token Sparsity</a:t>
            </a:r>
          </a:p>
          <a:p>
            <a:endParaRPr lang="en-US" altLang="zh-CN" dirty="0"/>
          </a:p>
          <a:p>
            <a:r>
              <a:rPr lang="en-US" altLang="zh-CN" dirty="0"/>
              <a:t>Bit Sparsity</a:t>
            </a:r>
            <a:endParaRPr lang="zh-CN" altLang="en-US" dirty="0"/>
          </a:p>
        </p:txBody>
      </p:sp>
      <p:pic>
        <p:nvPicPr>
          <p:cNvPr id="2" name="图片 1">
            <a:extLst>
              <a:ext uri="{FF2B5EF4-FFF2-40B4-BE49-F238E27FC236}">
                <a16:creationId xmlns:a16="http://schemas.microsoft.com/office/drawing/2014/main" id="{57691498-27F6-4998-87AD-A5A319C576F0}"/>
              </a:ext>
            </a:extLst>
          </p:cNvPr>
          <p:cNvPicPr>
            <a:picLocks noChangeAspect="1"/>
          </p:cNvPicPr>
          <p:nvPr/>
        </p:nvPicPr>
        <p:blipFill>
          <a:blip r:embed="rId6"/>
          <a:stretch>
            <a:fillRect/>
          </a:stretch>
        </p:blipFill>
        <p:spPr>
          <a:xfrm>
            <a:off x="6236601" y="2592288"/>
            <a:ext cx="2766797" cy="3573016"/>
          </a:xfrm>
          <a:prstGeom prst="rect">
            <a:avLst/>
          </a:prstGeom>
        </p:spPr>
      </p:pic>
    </p:spTree>
    <p:extLst>
      <p:ext uri="{BB962C8B-B14F-4D97-AF65-F5344CB8AC3E}">
        <p14:creationId xmlns:p14="http://schemas.microsoft.com/office/powerpoint/2010/main" val="4307631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5734992" cy="400110"/>
          </a:xfrm>
          <a:prstGeom prst="rect">
            <a:avLst/>
          </a:prstGeom>
          <a:noFill/>
        </p:spPr>
        <p:txBody>
          <a:bodyPr wrap="square" rtlCol="0">
            <a:spAutoFit/>
          </a:bodyPr>
          <a:lstStyle/>
          <a:p>
            <a:r>
              <a:rPr lang="zh-CN" altLang="en-US" sz="2000" b="1" dirty="0">
                <a:latin typeface="Arial" panose="020B0604020202020204" pitchFamily="34" charset="0"/>
                <a:ea typeface="微软雅黑" panose="020B0503020204020204" pitchFamily="34" charset="-122"/>
                <a:cs typeface="Arial" panose="020B0604020202020204" pitchFamily="34" charset="0"/>
              </a:rPr>
              <a:t>视觉问答任务（</a:t>
            </a:r>
            <a:r>
              <a:rPr lang="en-US" altLang="zh-CN" sz="2000" b="1" dirty="0">
                <a:latin typeface="Arial" panose="020B0604020202020204" pitchFamily="34" charset="0"/>
                <a:ea typeface="微软雅黑" panose="020B0503020204020204" pitchFamily="34" charset="-122"/>
                <a:cs typeface="Arial" panose="020B0604020202020204" pitchFamily="34" charset="0"/>
              </a:rPr>
              <a:t>Visual Question Answer</a:t>
            </a:r>
            <a:r>
              <a:rPr lang="zh-CN" altLang="en-US" sz="2000" b="1" dirty="0">
                <a:latin typeface="Arial" panose="020B0604020202020204" pitchFamily="34" charset="0"/>
                <a:ea typeface="微软雅黑" panose="020B0503020204020204" pitchFamily="34" charset="-122"/>
                <a:cs typeface="Arial" panose="020B0604020202020204" pitchFamily="34" charset="0"/>
              </a:rPr>
              <a:t>）</a:t>
            </a: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3" name="矩形 2"/>
          <p:cNvSpPr/>
          <p:nvPr/>
        </p:nvSpPr>
        <p:spPr>
          <a:xfrm>
            <a:off x="107504" y="1268760"/>
            <a:ext cx="184731" cy="400110"/>
          </a:xfrm>
          <a:prstGeom prst="rect">
            <a:avLst/>
          </a:prstGeom>
        </p:spPr>
        <p:txBody>
          <a:bodyPr wrap="none">
            <a:spAutoFit/>
          </a:bodyPr>
          <a:lstStyle/>
          <a:p>
            <a:endParaRPr lang="zh-CN" altLang="en-US" sz="2000">
              <a:solidFill>
                <a:srgbClr val="002060"/>
              </a:solidFill>
            </a:endParaRPr>
          </a:p>
        </p:txBody>
      </p:sp>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46</a:t>
            </a:fld>
            <a:endParaRPr lang="zh-CN" altLang="en-US">
              <a:latin typeface="Arial" panose="020B0604020202020204" pitchFamily="34" charset="0"/>
              <a:ea typeface="微软雅黑" panose="020B0503020204020204" pitchFamily="34" charset="-122"/>
            </a:endParaRPr>
          </a:p>
        </p:txBody>
      </p:sp>
      <p:sp>
        <p:nvSpPr>
          <p:cNvPr id="2" name="文本框 1">
            <a:extLst>
              <a:ext uri="{FF2B5EF4-FFF2-40B4-BE49-F238E27FC236}">
                <a16:creationId xmlns:a16="http://schemas.microsoft.com/office/drawing/2014/main" id="{19BB5D40-E145-442C-AC7E-2A4F0E598AD1}"/>
              </a:ext>
            </a:extLst>
          </p:cNvPr>
          <p:cNvSpPr txBox="1"/>
          <p:nvPr/>
        </p:nvSpPr>
        <p:spPr>
          <a:xfrm>
            <a:off x="495300" y="1124744"/>
            <a:ext cx="8140700" cy="1477328"/>
          </a:xfrm>
          <a:prstGeom prst="rect">
            <a:avLst/>
          </a:prstGeom>
          <a:noFill/>
        </p:spPr>
        <p:txBody>
          <a:bodyPr wrap="square" rtlCol="0">
            <a:spAutoFit/>
          </a:bodyPr>
          <a:lstStyle/>
          <a:p>
            <a:r>
              <a:rPr lang="zh-CN" altLang="en-US" dirty="0"/>
              <a:t>什么是</a:t>
            </a:r>
            <a:r>
              <a:rPr lang="en-US" altLang="zh-CN" dirty="0"/>
              <a:t>VQA</a:t>
            </a:r>
            <a:r>
              <a:rPr lang="zh-CN" altLang="en-US" dirty="0"/>
              <a:t>：</a:t>
            </a:r>
            <a:endParaRPr lang="en-US" altLang="zh-CN" dirty="0"/>
          </a:p>
          <a:p>
            <a:r>
              <a:rPr lang="en-US" altLang="zh-CN" sz="1800" b="0" i="0" dirty="0">
                <a:solidFill>
                  <a:srgbClr val="494949"/>
                </a:solidFill>
                <a:effectLst/>
                <a:latin typeface="PingFangSC"/>
              </a:rPr>
              <a:t>VQA </a:t>
            </a:r>
            <a:r>
              <a:rPr lang="zh-CN" altLang="en-US" sz="1800" b="0" i="0" dirty="0">
                <a:solidFill>
                  <a:srgbClr val="494949"/>
                </a:solidFill>
                <a:effectLst/>
                <a:latin typeface="PingFangSC"/>
              </a:rPr>
              <a:t>介于图像理解（</a:t>
            </a:r>
            <a:r>
              <a:rPr lang="en-US" altLang="zh-CN" sz="1800" b="0" i="0" dirty="0">
                <a:solidFill>
                  <a:srgbClr val="494949"/>
                </a:solidFill>
                <a:effectLst/>
                <a:latin typeface="PingFangSC"/>
              </a:rPr>
              <a:t>CV</a:t>
            </a:r>
            <a:r>
              <a:rPr lang="zh-CN" altLang="en-US" sz="1800" b="0" i="0" dirty="0">
                <a:solidFill>
                  <a:srgbClr val="494949"/>
                </a:solidFill>
                <a:effectLst/>
                <a:latin typeface="PingFangSC"/>
              </a:rPr>
              <a:t>）和自然语言处理（</a:t>
            </a:r>
            <a:r>
              <a:rPr lang="en-US" altLang="zh-CN" sz="1800" b="0" i="0" dirty="0">
                <a:solidFill>
                  <a:srgbClr val="494949"/>
                </a:solidFill>
                <a:effectLst/>
                <a:latin typeface="PingFangSC"/>
              </a:rPr>
              <a:t>NLP</a:t>
            </a:r>
            <a:r>
              <a:rPr lang="zh-CN" altLang="en-US" sz="1800" b="0" i="0" dirty="0">
                <a:solidFill>
                  <a:srgbClr val="494949"/>
                </a:solidFill>
                <a:effectLst/>
                <a:latin typeface="PingFangSC"/>
              </a:rPr>
              <a:t>）的交集。</a:t>
            </a:r>
            <a:r>
              <a:rPr lang="en-US" altLang="zh-CN" sz="1800" b="0" i="0" dirty="0">
                <a:solidFill>
                  <a:srgbClr val="494949"/>
                </a:solidFill>
                <a:effectLst/>
                <a:latin typeface="PingFangSC"/>
              </a:rPr>
              <a:t>VQA </a:t>
            </a:r>
            <a:r>
              <a:rPr lang="zh-CN" altLang="en-US" sz="1800" b="0" i="0" dirty="0">
                <a:solidFill>
                  <a:srgbClr val="494949"/>
                </a:solidFill>
                <a:effectLst/>
                <a:latin typeface="PingFangSC"/>
              </a:rPr>
              <a:t>任务的目的是开发出一种系统来回答有关输入图像的特定问题。答案可以采用以下任何形式：单词，短语，二元答案，多项选择答案或文本填空。</a:t>
            </a:r>
            <a:r>
              <a:rPr lang="zh-CN" altLang="en-US" dirty="0"/>
              <a:t> </a:t>
            </a:r>
            <a:br>
              <a:rPr lang="zh-CN" altLang="en-US" dirty="0"/>
            </a:br>
            <a:endParaRPr lang="zh-CN" altLang="en-US" dirty="0"/>
          </a:p>
        </p:txBody>
      </p:sp>
      <p:pic>
        <p:nvPicPr>
          <p:cNvPr id="6" name="图片 5">
            <a:extLst>
              <a:ext uri="{FF2B5EF4-FFF2-40B4-BE49-F238E27FC236}">
                <a16:creationId xmlns:a16="http://schemas.microsoft.com/office/drawing/2014/main" id="{53DD63F2-ADAB-4DFC-9556-1A9391AAACAF}"/>
              </a:ext>
            </a:extLst>
          </p:cNvPr>
          <p:cNvPicPr>
            <a:picLocks noChangeAspect="1"/>
          </p:cNvPicPr>
          <p:nvPr/>
        </p:nvPicPr>
        <p:blipFill>
          <a:blip r:embed="rId4"/>
          <a:stretch>
            <a:fillRect/>
          </a:stretch>
        </p:blipFill>
        <p:spPr>
          <a:xfrm>
            <a:off x="821334" y="2348880"/>
            <a:ext cx="4070596" cy="3915032"/>
          </a:xfrm>
          <a:prstGeom prst="rect">
            <a:avLst/>
          </a:prstGeom>
        </p:spPr>
      </p:pic>
      <p:sp>
        <p:nvSpPr>
          <p:cNvPr id="7" name="文本框 6">
            <a:extLst>
              <a:ext uri="{FF2B5EF4-FFF2-40B4-BE49-F238E27FC236}">
                <a16:creationId xmlns:a16="http://schemas.microsoft.com/office/drawing/2014/main" id="{3D133159-9CFD-4356-9F0B-AFE6D0C8E842}"/>
              </a:ext>
            </a:extLst>
          </p:cNvPr>
          <p:cNvSpPr txBox="1"/>
          <p:nvPr/>
        </p:nvSpPr>
        <p:spPr>
          <a:xfrm>
            <a:off x="609997" y="6165304"/>
            <a:ext cx="5112568" cy="307777"/>
          </a:xfrm>
          <a:prstGeom prst="rect">
            <a:avLst/>
          </a:prstGeom>
          <a:noFill/>
        </p:spPr>
        <p:txBody>
          <a:bodyPr wrap="square" rtlCol="0">
            <a:spAutoFit/>
          </a:bodyPr>
          <a:lstStyle/>
          <a:p>
            <a:r>
              <a:rPr lang="en-US" altLang="zh-CN" sz="1400" dirty="0"/>
              <a:t>MRC</a:t>
            </a:r>
            <a:r>
              <a:rPr lang="zh-CN" altLang="en-US" sz="1400" dirty="0"/>
              <a:t>：机器阅读理解（</a:t>
            </a:r>
            <a:r>
              <a:rPr lang="en-US" altLang="zh-CN" sz="1400" dirty="0"/>
              <a:t>Machine Reading Comprehension</a:t>
            </a:r>
            <a:r>
              <a:rPr lang="zh-CN" altLang="en-US" sz="1400" dirty="0"/>
              <a:t>）</a:t>
            </a:r>
          </a:p>
        </p:txBody>
      </p:sp>
      <p:sp>
        <p:nvSpPr>
          <p:cNvPr id="8" name="文本框 7">
            <a:extLst>
              <a:ext uri="{FF2B5EF4-FFF2-40B4-BE49-F238E27FC236}">
                <a16:creationId xmlns:a16="http://schemas.microsoft.com/office/drawing/2014/main" id="{A26BBBA0-E2B2-4CEE-8918-63E139317ADD}"/>
              </a:ext>
            </a:extLst>
          </p:cNvPr>
          <p:cNvSpPr txBox="1"/>
          <p:nvPr/>
        </p:nvSpPr>
        <p:spPr>
          <a:xfrm>
            <a:off x="4860032" y="2782669"/>
            <a:ext cx="4176464" cy="1200329"/>
          </a:xfrm>
          <a:prstGeom prst="rect">
            <a:avLst/>
          </a:prstGeom>
          <a:noFill/>
        </p:spPr>
        <p:txBody>
          <a:bodyPr wrap="square" rtlCol="0">
            <a:spAutoFit/>
          </a:bodyPr>
          <a:lstStyle/>
          <a:p>
            <a:r>
              <a:rPr lang="en-US" altLang="zh-CN" dirty="0"/>
              <a:t>Pure VQA</a:t>
            </a:r>
            <a:r>
              <a:rPr lang="zh-CN" altLang="en-US" dirty="0"/>
              <a:t>一般没有引入额外的</a:t>
            </a:r>
            <a:r>
              <a:rPr lang="en-US" altLang="zh-CN" dirty="0"/>
              <a:t>context</a:t>
            </a:r>
            <a:r>
              <a:rPr lang="zh-CN" altLang="en-US" dirty="0"/>
              <a:t>，只是单纯的</a:t>
            </a:r>
            <a:r>
              <a:rPr lang="en-US" altLang="zh-CN" dirty="0"/>
              <a:t>{</a:t>
            </a:r>
            <a:r>
              <a:rPr lang="zh-CN" altLang="en-US" dirty="0"/>
              <a:t>图，问句，回答</a:t>
            </a:r>
            <a:r>
              <a:rPr lang="en-US" altLang="zh-CN" dirty="0"/>
              <a:t>}</a:t>
            </a:r>
          </a:p>
          <a:p>
            <a:r>
              <a:rPr lang="en-US" altLang="zh-CN" dirty="0"/>
              <a:t>Multi-modal MRC</a:t>
            </a:r>
            <a:r>
              <a:rPr lang="zh-CN" altLang="en-US" dirty="0"/>
              <a:t>任务引入了额外的知识，更注重自然语言的理解</a:t>
            </a:r>
          </a:p>
        </p:txBody>
      </p:sp>
    </p:spTree>
    <p:extLst>
      <p:ext uri="{BB962C8B-B14F-4D97-AF65-F5344CB8AC3E}">
        <p14:creationId xmlns:p14="http://schemas.microsoft.com/office/powerpoint/2010/main" val="40295914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5734992" cy="400110"/>
          </a:xfrm>
          <a:prstGeom prst="rect">
            <a:avLst/>
          </a:prstGeom>
          <a:noFill/>
        </p:spPr>
        <p:txBody>
          <a:bodyPr wrap="square" rtlCol="0">
            <a:spAutoFit/>
          </a:bodyPr>
          <a:lstStyle/>
          <a:p>
            <a:r>
              <a:rPr lang="zh-CN" altLang="en-US" sz="2000" b="1" dirty="0">
                <a:latin typeface="Arial" panose="020B0604020202020204" pitchFamily="34" charset="0"/>
                <a:ea typeface="微软雅黑" panose="020B0503020204020204" pitchFamily="34" charset="-122"/>
                <a:cs typeface="Arial" panose="020B0604020202020204" pitchFamily="34" charset="0"/>
              </a:rPr>
              <a:t>视觉问答任务（</a:t>
            </a:r>
            <a:r>
              <a:rPr lang="en-US" altLang="zh-CN" sz="2000" b="1" dirty="0">
                <a:latin typeface="Arial" panose="020B0604020202020204" pitchFamily="34" charset="0"/>
                <a:ea typeface="微软雅黑" panose="020B0503020204020204" pitchFamily="34" charset="-122"/>
                <a:cs typeface="Arial" panose="020B0604020202020204" pitchFamily="34" charset="0"/>
              </a:rPr>
              <a:t>Visual Question Answer</a:t>
            </a:r>
            <a:r>
              <a:rPr lang="zh-CN" altLang="en-US" sz="2000" b="1" dirty="0">
                <a:latin typeface="Arial" panose="020B0604020202020204" pitchFamily="34" charset="0"/>
                <a:ea typeface="微软雅黑" panose="020B0503020204020204" pitchFamily="34" charset="-122"/>
                <a:cs typeface="Arial" panose="020B0604020202020204" pitchFamily="34" charset="0"/>
              </a:rPr>
              <a:t>）</a:t>
            </a: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3" name="矩形 2"/>
          <p:cNvSpPr/>
          <p:nvPr/>
        </p:nvSpPr>
        <p:spPr>
          <a:xfrm>
            <a:off x="107504" y="1268760"/>
            <a:ext cx="184731" cy="400110"/>
          </a:xfrm>
          <a:prstGeom prst="rect">
            <a:avLst/>
          </a:prstGeom>
        </p:spPr>
        <p:txBody>
          <a:bodyPr wrap="none">
            <a:spAutoFit/>
          </a:bodyPr>
          <a:lstStyle/>
          <a:p>
            <a:endParaRPr lang="zh-CN" altLang="en-US" sz="2000">
              <a:solidFill>
                <a:srgbClr val="002060"/>
              </a:solidFill>
            </a:endParaRPr>
          </a:p>
        </p:txBody>
      </p:sp>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47</a:t>
            </a:fld>
            <a:endParaRPr lang="zh-CN" altLang="en-US">
              <a:latin typeface="Arial" panose="020B0604020202020204" pitchFamily="34" charset="0"/>
              <a:ea typeface="微软雅黑" panose="020B0503020204020204" pitchFamily="34" charset="-122"/>
            </a:endParaRPr>
          </a:p>
        </p:txBody>
      </p:sp>
      <p:sp>
        <p:nvSpPr>
          <p:cNvPr id="11" name="文本框 10">
            <a:extLst>
              <a:ext uri="{FF2B5EF4-FFF2-40B4-BE49-F238E27FC236}">
                <a16:creationId xmlns:a16="http://schemas.microsoft.com/office/drawing/2014/main" id="{BD3004AA-EEFA-46D1-914E-72F7A7D8501F}"/>
              </a:ext>
            </a:extLst>
          </p:cNvPr>
          <p:cNvSpPr txBox="1"/>
          <p:nvPr/>
        </p:nvSpPr>
        <p:spPr>
          <a:xfrm>
            <a:off x="495300" y="1124744"/>
            <a:ext cx="6057900" cy="369332"/>
          </a:xfrm>
          <a:prstGeom prst="rect">
            <a:avLst/>
          </a:prstGeom>
          <a:noFill/>
        </p:spPr>
        <p:txBody>
          <a:bodyPr wrap="square" rtlCol="0">
            <a:spAutoFit/>
          </a:bodyPr>
          <a:lstStyle/>
          <a:p>
            <a:r>
              <a:rPr lang="en-US" altLang="zh-CN" dirty="0"/>
              <a:t>VQA</a:t>
            </a:r>
            <a:r>
              <a:rPr lang="zh-CN" altLang="en-US" dirty="0"/>
              <a:t>和</a:t>
            </a:r>
            <a:r>
              <a:rPr lang="en-US" altLang="zh-CN" dirty="0"/>
              <a:t>TQA</a:t>
            </a:r>
            <a:r>
              <a:rPr lang="zh-CN" altLang="en-US" dirty="0"/>
              <a:t>的区别：数据集信息形式不同</a:t>
            </a:r>
          </a:p>
        </p:txBody>
      </p:sp>
      <p:pic>
        <p:nvPicPr>
          <p:cNvPr id="13" name="图片 12">
            <a:extLst>
              <a:ext uri="{FF2B5EF4-FFF2-40B4-BE49-F238E27FC236}">
                <a16:creationId xmlns:a16="http://schemas.microsoft.com/office/drawing/2014/main" id="{41AE5EC8-669F-4D5E-AF6F-697E814F3D0F}"/>
              </a:ext>
            </a:extLst>
          </p:cNvPr>
          <p:cNvPicPr>
            <a:picLocks noChangeAspect="1"/>
          </p:cNvPicPr>
          <p:nvPr/>
        </p:nvPicPr>
        <p:blipFill>
          <a:blip r:embed="rId4"/>
          <a:stretch>
            <a:fillRect/>
          </a:stretch>
        </p:blipFill>
        <p:spPr>
          <a:xfrm>
            <a:off x="1763688" y="1635645"/>
            <a:ext cx="5400600" cy="3586710"/>
          </a:xfrm>
          <a:prstGeom prst="rect">
            <a:avLst/>
          </a:prstGeom>
        </p:spPr>
      </p:pic>
    </p:spTree>
    <p:extLst>
      <p:ext uri="{BB962C8B-B14F-4D97-AF65-F5344CB8AC3E}">
        <p14:creationId xmlns:p14="http://schemas.microsoft.com/office/powerpoint/2010/main" val="8476978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5734992" cy="400110"/>
          </a:xfrm>
          <a:prstGeom prst="rect">
            <a:avLst/>
          </a:prstGeom>
          <a:noFill/>
        </p:spPr>
        <p:txBody>
          <a:bodyPr wrap="square" rtlCol="0">
            <a:spAutoFit/>
          </a:bodyPr>
          <a:lstStyle/>
          <a:p>
            <a:r>
              <a:rPr lang="zh-CN" altLang="en-US" sz="2000" b="1" dirty="0">
                <a:latin typeface="Arial" panose="020B0604020202020204" pitchFamily="34" charset="0"/>
                <a:ea typeface="微软雅黑" panose="020B0503020204020204" pitchFamily="34" charset="-122"/>
                <a:cs typeface="Arial" panose="020B0604020202020204" pitchFamily="34" charset="0"/>
              </a:rPr>
              <a:t>视觉问答任务（</a:t>
            </a:r>
            <a:r>
              <a:rPr lang="en-US" altLang="zh-CN" sz="2000" b="1" dirty="0">
                <a:latin typeface="Arial" panose="020B0604020202020204" pitchFamily="34" charset="0"/>
                <a:ea typeface="微软雅黑" panose="020B0503020204020204" pitchFamily="34" charset="-122"/>
                <a:cs typeface="Arial" panose="020B0604020202020204" pitchFamily="34" charset="0"/>
              </a:rPr>
              <a:t>Visual Question Answer</a:t>
            </a:r>
            <a:r>
              <a:rPr lang="zh-CN" altLang="en-US" sz="2000" b="1" dirty="0">
                <a:latin typeface="Arial" panose="020B0604020202020204" pitchFamily="34" charset="0"/>
                <a:ea typeface="微软雅黑" panose="020B0503020204020204" pitchFamily="34" charset="-122"/>
                <a:cs typeface="Arial" panose="020B0604020202020204" pitchFamily="34" charset="0"/>
              </a:rPr>
              <a:t>）</a:t>
            </a: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3" name="矩形 2"/>
          <p:cNvSpPr/>
          <p:nvPr/>
        </p:nvSpPr>
        <p:spPr>
          <a:xfrm>
            <a:off x="107504" y="1268760"/>
            <a:ext cx="184731" cy="400110"/>
          </a:xfrm>
          <a:prstGeom prst="rect">
            <a:avLst/>
          </a:prstGeom>
        </p:spPr>
        <p:txBody>
          <a:bodyPr wrap="none">
            <a:spAutoFit/>
          </a:bodyPr>
          <a:lstStyle/>
          <a:p>
            <a:endParaRPr lang="zh-CN" altLang="en-US" sz="2000">
              <a:solidFill>
                <a:srgbClr val="002060"/>
              </a:solidFill>
            </a:endParaRPr>
          </a:p>
        </p:txBody>
      </p:sp>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48</a:t>
            </a:fld>
            <a:endParaRPr lang="zh-CN" altLang="en-US">
              <a:latin typeface="Arial" panose="020B0604020202020204" pitchFamily="34" charset="0"/>
              <a:ea typeface="微软雅黑" panose="020B0503020204020204" pitchFamily="34" charset="-122"/>
            </a:endParaRPr>
          </a:p>
        </p:txBody>
      </p:sp>
      <p:sp>
        <p:nvSpPr>
          <p:cNvPr id="11" name="文本框 10">
            <a:extLst>
              <a:ext uri="{FF2B5EF4-FFF2-40B4-BE49-F238E27FC236}">
                <a16:creationId xmlns:a16="http://schemas.microsoft.com/office/drawing/2014/main" id="{BD3004AA-EEFA-46D1-914E-72F7A7D8501F}"/>
              </a:ext>
            </a:extLst>
          </p:cNvPr>
          <p:cNvSpPr txBox="1"/>
          <p:nvPr/>
        </p:nvSpPr>
        <p:spPr>
          <a:xfrm>
            <a:off x="495300" y="1124744"/>
            <a:ext cx="8140700" cy="4801314"/>
          </a:xfrm>
          <a:prstGeom prst="rect">
            <a:avLst/>
          </a:prstGeom>
          <a:noFill/>
        </p:spPr>
        <p:txBody>
          <a:bodyPr wrap="square" rtlCol="0">
            <a:spAutoFit/>
          </a:bodyPr>
          <a:lstStyle/>
          <a:p>
            <a:r>
              <a:rPr lang="en-US" altLang="zh-CN" dirty="0"/>
              <a:t>Why VQA</a:t>
            </a:r>
            <a:r>
              <a:rPr lang="zh-CN" altLang="en-US" dirty="0"/>
              <a:t>？</a:t>
            </a:r>
            <a:endParaRPr lang="en-US" altLang="zh-CN" dirty="0"/>
          </a:p>
          <a:p>
            <a:endParaRPr lang="en-US" altLang="zh-CN" dirty="0"/>
          </a:p>
          <a:p>
            <a:pPr marL="285750" indent="-285750">
              <a:buFont typeface="Arial" panose="020B0604020202020204" pitchFamily="34" charset="0"/>
              <a:buChar char="•"/>
            </a:pPr>
            <a:r>
              <a:rPr lang="zh-CN" altLang="en-US" dirty="0"/>
              <a:t>目前的多数图像任务并不完全理解图像所包含的信息。比如图像分类，物体检测、动作识别</a:t>
            </a:r>
            <a:endParaRPr lang="en-US" altLang="zh-CN" dirty="0"/>
          </a:p>
          <a:p>
            <a:pPr marL="285750" indent="-285750">
              <a:buFont typeface="Arial" panose="020B0604020202020204" pitchFamily="34" charset="0"/>
              <a:buChar char="•"/>
            </a:pPr>
            <a:r>
              <a:rPr lang="en-US" altLang="zh-CN" dirty="0"/>
              <a:t>VQA</a:t>
            </a:r>
            <a:r>
              <a:rPr lang="zh-CN" altLang="en-US" dirty="0"/>
              <a:t>的问题可以是任意的，实际上包含了一系列的</a:t>
            </a:r>
            <a:r>
              <a:rPr lang="en-US" altLang="zh-CN" dirty="0"/>
              <a:t>CV</a:t>
            </a:r>
            <a:r>
              <a:rPr lang="zh-CN" altLang="en-US" dirty="0"/>
              <a:t>问题：</a:t>
            </a:r>
            <a:endParaRPr lang="en-US" altLang="zh-CN" dirty="0"/>
          </a:p>
          <a:p>
            <a:pPr marL="742950" lvl="1" indent="-285750">
              <a:buFont typeface="Arial" panose="020B0604020202020204" pitchFamily="34" charset="0"/>
              <a:buChar char="•"/>
            </a:pPr>
            <a:r>
              <a:rPr lang="en-US" altLang="zh-CN" dirty="0"/>
              <a:t>Object recognition - What is in the image?</a:t>
            </a:r>
          </a:p>
          <a:p>
            <a:pPr marL="742950" lvl="1" indent="-285750">
              <a:buFont typeface="Arial" panose="020B0604020202020204" pitchFamily="34" charset="0"/>
              <a:buChar char="•"/>
            </a:pPr>
            <a:r>
              <a:rPr lang="en-US" altLang="zh-CN" dirty="0"/>
              <a:t>Object detection - Are there any cats in the image?</a:t>
            </a:r>
          </a:p>
          <a:p>
            <a:pPr marL="742950" lvl="1" indent="-285750">
              <a:buFont typeface="Arial" panose="020B0604020202020204" pitchFamily="34" charset="0"/>
              <a:buChar char="•"/>
            </a:pPr>
            <a:r>
              <a:rPr lang="en-US" altLang="zh-CN" dirty="0"/>
              <a:t>Attribute classification - What color is the cat?</a:t>
            </a:r>
          </a:p>
          <a:p>
            <a:pPr marL="742950" lvl="1" indent="-285750">
              <a:buFont typeface="Arial" panose="020B0604020202020204" pitchFamily="34" charset="0"/>
              <a:buChar char="•"/>
            </a:pPr>
            <a:r>
              <a:rPr lang="en-US" altLang="zh-CN" dirty="0"/>
              <a:t>Scene classification - Is it sunny?</a:t>
            </a:r>
          </a:p>
          <a:p>
            <a:pPr marL="742950" lvl="1" indent="-285750">
              <a:buFont typeface="Arial" panose="020B0604020202020204" pitchFamily="34" charset="0"/>
              <a:buChar char="•"/>
            </a:pPr>
            <a:r>
              <a:rPr lang="en-US" altLang="zh-CN" dirty="0"/>
              <a:t>Counting - How many cats are in the image?</a:t>
            </a:r>
          </a:p>
          <a:p>
            <a:pPr marL="285750" indent="-285750">
              <a:buFont typeface="Arial" panose="020B0604020202020204" pitchFamily="34" charset="0"/>
              <a:buChar char="•"/>
            </a:pPr>
            <a:r>
              <a:rPr lang="zh-CN" altLang="en-US" dirty="0"/>
              <a:t>更复杂的问题：</a:t>
            </a:r>
            <a:endParaRPr lang="en-US" altLang="zh-CN" dirty="0"/>
          </a:p>
          <a:p>
            <a:pPr marL="742950" lvl="1" indent="-285750">
              <a:buFont typeface="Arial" panose="020B0604020202020204" pitchFamily="34" charset="0"/>
              <a:buChar char="•"/>
            </a:pPr>
            <a:r>
              <a:rPr lang="en-US" altLang="zh-CN" dirty="0"/>
              <a:t>Spatial relationship - What is between the cat and the sofa?</a:t>
            </a:r>
          </a:p>
          <a:p>
            <a:pPr marL="742950" lvl="1" indent="-285750">
              <a:buFont typeface="Arial" panose="020B0604020202020204" pitchFamily="34" charset="0"/>
              <a:buChar char="•"/>
            </a:pPr>
            <a:r>
              <a:rPr lang="en-US" altLang="zh-CN" dirty="0"/>
              <a:t>Common sense reasoning questions - Why is the girl crying?</a:t>
            </a:r>
          </a:p>
          <a:p>
            <a:pPr marL="742950" lvl="1" indent="-285750">
              <a:buFont typeface="Arial" panose="020B0604020202020204" pitchFamily="34" charset="0"/>
              <a:buChar char="•"/>
            </a:pPr>
            <a:r>
              <a:rPr lang="en-US" altLang="zh-CN" dirty="0"/>
              <a:t>...</a:t>
            </a:r>
            <a:br>
              <a:rPr lang="zh-CN" altLang="en-US" dirty="0"/>
            </a:br>
            <a:endParaRPr lang="en-US" altLang="zh-CN" dirty="0"/>
          </a:p>
          <a:p>
            <a:pPr marL="742950" lvl="1" indent="-285750">
              <a:buFont typeface="Arial" panose="020B0604020202020204" pitchFamily="34" charset="0"/>
              <a:buChar char="•"/>
            </a:pPr>
            <a:endParaRPr lang="en-US" altLang="zh-CN" dirty="0"/>
          </a:p>
          <a:p>
            <a:pPr lvl="1"/>
            <a:r>
              <a:rPr lang="zh-CN" altLang="en-US" dirty="0"/>
              <a:t>因此， </a:t>
            </a:r>
            <a:r>
              <a:rPr lang="en-US" altLang="zh-CN" dirty="0"/>
              <a:t>VQA</a:t>
            </a:r>
            <a:r>
              <a:rPr lang="zh-CN" altLang="en-US" dirty="0"/>
              <a:t>相比</a:t>
            </a:r>
            <a:r>
              <a:rPr lang="en-US" altLang="zh-CN" dirty="0"/>
              <a:t>CV</a:t>
            </a:r>
            <a:r>
              <a:rPr lang="zh-CN" altLang="en-US" dirty="0"/>
              <a:t>实现起来也更加困难</a:t>
            </a:r>
          </a:p>
        </p:txBody>
      </p:sp>
    </p:spTree>
    <p:extLst>
      <p:ext uri="{BB962C8B-B14F-4D97-AF65-F5344CB8AC3E}">
        <p14:creationId xmlns:p14="http://schemas.microsoft.com/office/powerpoint/2010/main" val="12797908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5734992" cy="400110"/>
          </a:xfrm>
          <a:prstGeom prst="rect">
            <a:avLst/>
          </a:prstGeom>
          <a:noFill/>
        </p:spPr>
        <p:txBody>
          <a:bodyPr wrap="square" rtlCol="0">
            <a:spAutoFit/>
          </a:bodyPr>
          <a:lstStyle/>
          <a:p>
            <a:r>
              <a:rPr lang="zh-CN" altLang="en-US" sz="2000" b="1" dirty="0">
                <a:latin typeface="Arial" panose="020B0604020202020204" pitchFamily="34" charset="0"/>
                <a:ea typeface="微软雅黑" panose="020B0503020204020204" pitchFamily="34" charset="-122"/>
                <a:cs typeface="Arial" panose="020B0604020202020204" pitchFamily="34" charset="0"/>
              </a:rPr>
              <a:t>视觉问答任务（</a:t>
            </a:r>
            <a:r>
              <a:rPr lang="en-US" altLang="zh-CN" sz="2000" b="1" dirty="0">
                <a:latin typeface="Arial" panose="020B0604020202020204" pitchFamily="34" charset="0"/>
                <a:ea typeface="微软雅黑" panose="020B0503020204020204" pitchFamily="34" charset="-122"/>
                <a:cs typeface="Arial" panose="020B0604020202020204" pitchFamily="34" charset="0"/>
              </a:rPr>
              <a:t>Visual Question Answer</a:t>
            </a:r>
            <a:r>
              <a:rPr lang="zh-CN" altLang="en-US" sz="2000" b="1" dirty="0">
                <a:latin typeface="Arial" panose="020B0604020202020204" pitchFamily="34" charset="0"/>
                <a:ea typeface="微软雅黑" panose="020B0503020204020204" pitchFamily="34" charset="-122"/>
                <a:cs typeface="Arial" panose="020B0604020202020204" pitchFamily="34" charset="0"/>
              </a:rPr>
              <a:t>）</a:t>
            </a: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3" name="矩形 2"/>
          <p:cNvSpPr/>
          <p:nvPr/>
        </p:nvSpPr>
        <p:spPr>
          <a:xfrm>
            <a:off x="107504" y="1268760"/>
            <a:ext cx="184731" cy="400110"/>
          </a:xfrm>
          <a:prstGeom prst="rect">
            <a:avLst/>
          </a:prstGeom>
        </p:spPr>
        <p:txBody>
          <a:bodyPr wrap="none">
            <a:spAutoFit/>
          </a:bodyPr>
          <a:lstStyle/>
          <a:p>
            <a:endParaRPr lang="zh-CN" altLang="en-US" sz="2000">
              <a:solidFill>
                <a:srgbClr val="002060"/>
              </a:solidFill>
            </a:endParaRPr>
          </a:p>
        </p:txBody>
      </p:sp>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49</a:t>
            </a:fld>
            <a:endParaRPr lang="zh-CN" altLang="en-US">
              <a:latin typeface="Arial" panose="020B0604020202020204" pitchFamily="34" charset="0"/>
              <a:ea typeface="微软雅黑" panose="020B0503020204020204" pitchFamily="34" charset="-122"/>
            </a:endParaRPr>
          </a:p>
        </p:txBody>
      </p:sp>
      <p:sp>
        <p:nvSpPr>
          <p:cNvPr id="2" name="文本框 1">
            <a:extLst>
              <a:ext uri="{FF2B5EF4-FFF2-40B4-BE49-F238E27FC236}">
                <a16:creationId xmlns:a16="http://schemas.microsoft.com/office/drawing/2014/main" id="{44761DEB-1761-46FA-9171-26BB1A68E9C5}"/>
              </a:ext>
            </a:extLst>
          </p:cNvPr>
          <p:cNvSpPr txBox="1"/>
          <p:nvPr/>
        </p:nvSpPr>
        <p:spPr>
          <a:xfrm>
            <a:off x="495300" y="1268760"/>
            <a:ext cx="8109148" cy="1477328"/>
          </a:xfrm>
          <a:prstGeom prst="rect">
            <a:avLst/>
          </a:prstGeom>
          <a:noFill/>
        </p:spPr>
        <p:txBody>
          <a:bodyPr wrap="square" rtlCol="0">
            <a:spAutoFit/>
          </a:bodyPr>
          <a:lstStyle/>
          <a:p>
            <a:r>
              <a:rPr lang="zh-CN" altLang="en-US" dirty="0"/>
              <a:t>主流模型与方法：</a:t>
            </a:r>
            <a:endParaRPr lang="en-US" altLang="zh-CN" dirty="0"/>
          </a:p>
          <a:p>
            <a:endParaRPr lang="en-US" altLang="zh-CN" dirty="0"/>
          </a:p>
          <a:p>
            <a:pPr marL="285750" indent="-285750">
              <a:buFont typeface="Arial" panose="020B0604020202020204" pitchFamily="34" charset="0"/>
              <a:buChar char="•"/>
            </a:pPr>
            <a:r>
              <a:rPr lang="zh-CN" altLang="en-US" dirty="0"/>
              <a:t>从问题中提取特征（</a:t>
            </a:r>
            <a:r>
              <a:rPr lang="en-US" altLang="zh-CN" dirty="0"/>
              <a:t>LSTM</a:t>
            </a:r>
            <a:r>
              <a:rPr lang="zh-CN" altLang="en-US" dirty="0"/>
              <a:t>，</a:t>
            </a:r>
            <a:r>
              <a:rPr lang="en-US" altLang="zh-CN" dirty="0"/>
              <a:t>GRU</a:t>
            </a:r>
            <a:r>
              <a:rPr lang="zh-CN" altLang="en-US" dirty="0"/>
              <a:t>，</a:t>
            </a:r>
            <a:r>
              <a:rPr lang="en-US" altLang="zh-CN" dirty="0"/>
              <a:t>BERT</a:t>
            </a:r>
            <a:r>
              <a:rPr lang="zh-CN" altLang="en-US" dirty="0"/>
              <a:t>）</a:t>
            </a:r>
            <a:endParaRPr lang="en-US" altLang="zh-CN" dirty="0"/>
          </a:p>
          <a:p>
            <a:pPr marL="285750" indent="-285750">
              <a:buFont typeface="Arial" panose="020B0604020202020204" pitchFamily="34" charset="0"/>
              <a:buChar char="•"/>
            </a:pPr>
            <a:r>
              <a:rPr lang="zh-CN" altLang="en-US" dirty="0"/>
              <a:t>从图像中提取特征（</a:t>
            </a:r>
            <a:r>
              <a:rPr lang="en-US" altLang="zh-CN" dirty="0" err="1"/>
              <a:t>VGGNet</a:t>
            </a:r>
            <a:r>
              <a:rPr lang="zh-CN" altLang="en-US" dirty="0"/>
              <a:t>，</a:t>
            </a:r>
            <a:r>
              <a:rPr lang="en-US" altLang="zh-CN" dirty="0" err="1"/>
              <a:t>ResNet</a:t>
            </a:r>
            <a:r>
              <a:rPr lang="zh-CN" altLang="en-US" dirty="0"/>
              <a:t>，</a:t>
            </a:r>
            <a:r>
              <a:rPr lang="en-US" altLang="zh-CN" dirty="0" err="1"/>
              <a:t>GoogLeNet</a:t>
            </a:r>
            <a:r>
              <a:rPr lang="zh-CN" altLang="en-US" dirty="0"/>
              <a:t>）</a:t>
            </a:r>
            <a:endParaRPr lang="en-US" altLang="zh-CN" dirty="0"/>
          </a:p>
          <a:p>
            <a:pPr marL="285750" indent="-285750">
              <a:buFont typeface="Arial" panose="020B0604020202020204" pitchFamily="34" charset="0"/>
              <a:buChar char="•"/>
            </a:pPr>
            <a:r>
              <a:rPr lang="zh-CN" altLang="en-US" dirty="0"/>
              <a:t>结合这些特征来生成一个答案（分类和生成）</a:t>
            </a:r>
            <a:endParaRPr lang="en-US" altLang="zh-CN" dirty="0"/>
          </a:p>
        </p:txBody>
      </p:sp>
      <p:pic>
        <p:nvPicPr>
          <p:cNvPr id="26" name="图片 25">
            <a:extLst>
              <a:ext uri="{FF2B5EF4-FFF2-40B4-BE49-F238E27FC236}">
                <a16:creationId xmlns:a16="http://schemas.microsoft.com/office/drawing/2014/main" id="{6A477086-C6AF-47A7-98E2-18113EBA95D1}"/>
              </a:ext>
            </a:extLst>
          </p:cNvPr>
          <p:cNvPicPr>
            <a:picLocks noChangeAspect="1"/>
          </p:cNvPicPr>
          <p:nvPr/>
        </p:nvPicPr>
        <p:blipFill>
          <a:blip r:embed="rId4"/>
          <a:stretch>
            <a:fillRect/>
          </a:stretch>
        </p:blipFill>
        <p:spPr>
          <a:xfrm>
            <a:off x="0" y="3045209"/>
            <a:ext cx="9144000" cy="3336119"/>
          </a:xfrm>
          <a:prstGeom prst="rect">
            <a:avLst/>
          </a:prstGeom>
        </p:spPr>
      </p:pic>
      <p:sp>
        <p:nvSpPr>
          <p:cNvPr id="27" name="文本框 26">
            <a:extLst>
              <a:ext uri="{FF2B5EF4-FFF2-40B4-BE49-F238E27FC236}">
                <a16:creationId xmlns:a16="http://schemas.microsoft.com/office/drawing/2014/main" id="{8171F183-E566-41EC-A99E-D30E96ED576D}"/>
              </a:ext>
            </a:extLst>
          </p:cNvPr>
          <p:cNvSpPr txBox="1"/>
          <p:nvPr/>
        </p:nvSpPr>
        <p:spPr>
          <a:xfrm>
            <a:off x="501650" y="6314240"/>
            <a:ext cx="8140699" cy="461665"/>
          </a:xfrm>
          <a:prstGeom prst="rect">
            <a:avLst/>
          </a:prstGeom>
          <a:noFill/>
        </p:spPr>
        <p:txBody>
          <a:bodyPr wrap="square">
            <a:spAutoFit/>
          </a:bodyPr>
          <a:lstStyle/>
          <a:p>
            <a:r>
              <a:rPr lang="zh-CN" altLang="en-US" sz="1200" dirty="0"/>
              <a:t>[1]A. Radford, J. Kim, C. Hallacy, A. Ramesh, G. Goh, S. Agarwal, G. Sastry, A. Askell, P. Mishkin, J. Clark, G. Krueger and I. Sutskever, "Learning Transferable Visual Models From Natural Language Supervision,"</a:t>
            </a:r>
          </a:p>
        </p:txBody>
      </p:sp>
    </p:spTree>
    <p:extLst>
      <p:ext uri="{BB962C8B-B14F-4D97-AF65-F5344CB8AC3E}">
        <p14:creationId xmlns:p14="http://schemas.microsoft.com/office/powerpoint/2010/main" val="1433127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5" y="129116"/>
            <a:ext cx="5441557" cy="400110"/>
          </a:xfrm>
          <a:prstGeom prst="rect">
            <a:avLst/>
          </a:prstGeom>
          <a:noFill/>
        </p:spPr>
        <p:txBody>
          <a:bodyPr wrap="square" rtlCol="0">
            <a:spAutoFit/>
          </a:bodyPr>
          <a:lstStyle/>
          <a:p>
            <a:r>
              <a:rPr lang="zh-CN" altLang="en-US" sz="2000" b="1" dirty="0">
                <a:latin typeface="Arial" panose="020B0604020202020204" pitchFamily="34" charset="0"/>
                <a:ea typeface="微软雅黑" panose="020B0503020204020204" pitchFamily="34" charset="-122"/>
                <a:cs typeface="Arial" panose="020B0604020202020204" pitchFamily="34" charset="0"/>
              </a:rPr>
              <a:t>现代循环神经网络（长短期记忆网络</a:t>
            </a:r>
            <a:r>
              <a:rPr lang="en-US" altLang="zh-CN" sz="2000" b="1" dirty="0">
                <a:latin typeface="Arial" panose="020B0604020202020204" pitchFamily="34" charset="0"/>
                <a:ea typeface="微软雅黑" panose="020B0503020204020204" pitchFamily="34" charset="-122"/>
                <a:cs typeface="Arial" panose="020B0604020202020204" pitchFamily="34" charset="0"/>
              </a:rPr>
              <a:t>LSTM</a:t>
            </a:r>
            <a:r>
              <a:rPr lang="zh-CN" altLang="en-US" sz="2000" b="1" dirty="0">
                <a:latin typeface="Arial" panose="020B0604020202020204" pitchFamily="34" charset="0"/>
                <a:ea typeface="微软雅黑" panose="020B0503020204020204" pitchFamily="34" charset="-122"/>
                <a:cs typeface="Arial" panose="020B0604020202020204" pitchFamily="34" charset="0"/>
              </a:rPr>
              <a:t>）</a:t>
            </a: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3" name="矩形 2"/>
          <p:cNvSpPr/>
          <p:nvPr/>
        </p:nvSpPr>
        <p:spPr>
          <a:xfrm>
            <a:off x="107504" y="1268760"/>
            <a:ext cx="184731" cy="400110"/>
          </a:xfrm>
          <a:prstGeom prst="rect">
            <a:avLst/>
          </a:prstGeom>
        </p:spPr>
        <p:txBody>
          <a:bodyPr wrap="none">
            <a:spAutoFit/>
          </a:bodyPr>
          <a:lstStyle/>
          <a:p>
            <a:endParaRPr lang="zh-CN" altLang="en-US" sz="2000">
              <a:solidFill>
                <a:srgbClr val="002060"/>
              </a:solidFill>
            </a:endParaRPr>
          </a:p>
        </p:txBody>
      </p:sp>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5</a:t>
            </a:fld>
            <a:endParaRPr lang="zh-CN" altLang="en-US">
              <a:latin typeface="Arial" panose="020B0604020202020204" pitchFamily="34" charset="0"/>
              <a:ea typeface="微软雅黑" panose="020B0503020204020204" pitchFamily="34" charset="-122"/>
            </a:endParaRPr>
          </a:p>
        </p:txBody>
      </p:sp>
      <p:pic>
        <p:nvPicPr>
          <p:cNvPr id="15" name="图片 14">
            <a:extLst>
              <a:ext uri="{FF2B5EF4-FFF2-40B4-BE49-F238E27FC236}">
                <a16:creationId xmlns:a16="http://schemas.microsoft.com/office/drawing/2014/main" id="{AB4F4CF7-37E3-4C6E-BA7C-D7B00169D216}"/>
              </a:ext>
            </a:extLst>
          </p:cNvPr>
          <p:cNvPicPr>
            <a:picLocks noChangeAspect="1"/>
          </p:cNvPicPr>
          <p:nvPr/>
        </p:nvPicPr>
        <p:blipFill>
          <a:blip r:embed="rId4"/>
          <a:stretch>
            <a:fillRect/>
          </a:stretch>
        </p:blipFill>
        <p:spPr>
          <a:xfrm>
            <a:off x="3959424" y="2121760"/>
            <a:ext cx="5184576" cy="2819408"/>
          </a:xfrm>
          <a:prstGeom prst="rect">
            <a:avLst/>
          </a:prstGeom>
        </p:spPr>
      </p:pic>
      <p:sp>
        <p:nvSpPr>
          <p:cNvPr id="17" name="文本框 16">
            <a:extLst>
              <a:ext uri="{FF2B5EF4-FFF2-40B4-BE49-F238E27FC236}">
                <a16:creationId xmlns:a16="http://schemas.microsoft.com/office/drawing/2014/main" id="{5A4809FC-D170-4429-BD01-0969F19F5BC5}"/>
              </a:ext>
            </a:extLst>
          </p:cNvPr>
          <p:cNvSpPr txBox="1"/>
          <p:nvPr/>
        </p:nvSpPr>
        <p:spPr>
          <a:xfrm>
            <a:off x="495300" y="1130300"/>
            <a:ext cx="8191499" cy="1200329"/>
          </a:xfrm>
          <a:prstGeom prst="rect">
            <a:avLst/>
          </a:prstGeom>
          <a:noFill/>
        </p:spPr>
        <p:txBody>
          <a:bodyPr wrap="square">
            <a:spAutoFit/>
          </a:bodyPr>
          <a:lstStyle/>
          <a:p>
            <a:r>
              <a:rPr lang="zh-CN" altLang="en-US" b="0" i="0" dirty="0">
                <a:effectLst/>
                <a:latin typeface="Roboto" panose="02000000000000000000" pitchFamily="2" charset="0"/>
              </a:rPr>
              <a:t>长短期记忆网络的设计灵感来自于计算机的逻辑门。 长短期记忆网络引入了</a:t>
            </a:r>
            <a:r>
              <a:rPr lang="zh-CN" altLang="en-US" b="1" i="1" dirty="0">
                <a:effectLst/>
                <a:latin typeface="Roboto" panose="02000000000000000000" pitchFamily="2" charset="0"/>
              </a:rPr>
              <a:t>记忆元</a:t>
            </a:r>
            <a:r>
              <a:rPr lang="zh-CN" altLang="en-US" b="1" i="0" dirty="0">
                <a:effectLst/>
                <a:latin typeface="Roboto" panose="02000000000000000000" pitchFamily="2" charset="0"/>
              </a:rPr>
              <a:t>（</a:t>
            </a:r>
            <a:r>
              <a:rPr lang="en-US" altLang="zh-CN" b="1" i="0" dirty="0">
                <a:effectLst/>
                <a:latin typeface="Roboto" panose="02000000000000000000" pitchFamily="2" charset="0"/>
              </a:rPr>
              <a:t>memory cell</a:t>
            </a:r>
            <a:r>
              <a:rPr lang="zh-CN" altLang="en-US" b="1" i="0" dirty="0">
                <a:effectLst/>
                <a:latin typeface="Roboto" panose="02000000000000000000" pitchFamily="2" charset="0"/>
              </a:rPr>
              <a:t>），</a:t>
            </a:r>
            <a:r>
              <a:rPr lang="zh-CN" altLang="en-US" b="0" i="0" dirty="0">
                <a:effectLst/>
                <a:latin typeface="Roboto" panose="02000000000000000000" pitchFamily="2" charset="0"/>
              </a:rPr>
              <a:t>或简称为</a:t>
            </a:r>
            <a:r>
              <a:rPr lang="zh-CN" altLang="en-US" b="1" i="1" dirty="0">
                <a:effectLst/>
                <a:latin typeface="Roboto" panose="02000000000000000000" pitchFamily="2" charset="0"/>
              </a:rPr>
              <a:t>单元</a:t>
            </a:r>
            <a:r>
              <a:rPr lang="zh-CN" altLang="en-US" b="1" i="0" dirty="0">
                <a:effectLst/>
                <a:latin typeface="Roboto" panose="02000000000000000000" pitchFamily="2" charset="0"/>
              </a:rPr>
              <a:t>（</a:t>
            </a:r>
            <a:r>
              <a:rPr lang="en-US" altLang="zh-CN" b="1" i="0" dirty="0">
                <a:effectLst/>
                <a:latin typeface="Roboto" panose="02000000000000000000" pitchFamily="2" charset="0"/>
              </a:rPr>
              <a:t>cell</a:t>
            </a:r>
            <a:r>
              <a:rPr lang="zh-CN" altLang="en-US" b="1" i="0" dirty="0">
                <a:effectLst/>
                <a:latin typeface="Roboto" panose="02000000000000000000" pitchFamily="2" charset="0"/>
              </a:rPr>
              <a:t>）</a:t>
            </a:r>
            <a:r>
              <a:rPr lang="zh-CN" altLang="en-US" b="0" i="0" dirty="0">
                <a:effectLst/>
                <a:latin typeface="Roboto" panose="02000000000000000000" pitchFamily="2" charset="0"/>
              </a:rPr>
              <a:t>。 有些文献认为记忆元是隐状态的一种特殊类型， 它们与隐状态具有相同的形状，其设计目的是用于记录附加的信息。 </a:t>
            </a:r>
            <a:endParaRPr lang="zh-CN" altLang="en-US" dirty="0"/>
          </a:p>
        </p:txBody>
      </p:sp>
      <p:pic>
        <p:nvPicPr>
          <p:cNvPr id="6" name="图片 5">
            <a:extLst>
              <a:ext uri="{FF2B5EF4-FFF2-40B4-BE49-F238E27FC236}">
                <a16:creationId xmlns:a16="http://schemas.microsoft.com/office/drawing/2014/main" id="{4C721D0C-7D99-43FC-9173-61097420E813}"/>
              </a:ext>
            </a:extLst>
          </p:cNvPr>
          <p:cNvPicPr>
            <a:picLocks noChangeAspect="1"/>
          </p:cNvPicPr>
          <p:nvPr/>
        </p:nvPicPr>
        <p:blipFill>
          <a:blip r:embed="rId5"/>
          <a:stretch>
            <a:fillRect/>
          </a:stretch>
        </p:blipFill>
        <p:spPr>
          <a:xfrm>
            <a:off x="467544" y="2413797"/>
            <a:ext cx="2571429" cy="695238"/>
          </a:xfrm>
          <a:prstGeom prst="rect">
            <a:avLst/>
          </a:prstGeom>
        </p:spPr>
      </p:pic>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AD3EFB36-8056-441E-8809-77E44AEB2C59}"/>
                  </a:ext>
                </a:extLst>
              </p:cNvPr>
              <p:cNvSpPr txBox="1"/>
              <p:nvPr/>
            </p:nvSpPr>
            <p:spPr>
              <a:xfrm>
                <a:off x="395536" y="3133877"/>
                <a:ext cx="3442154" cy="923330"/>
              </a:xfrm>
              <a:prstGeom prst="rect">
                <a:avLst/>
              </a:prstGeom>
              <a:noFill/>
            </p:spPr>
            <p:txBody>
              <a:bodyPr wrap="square" rtlCol="0">
                <a:spAutoFit/>
              </a:bodyPr>
              <a:lstStyle/>
              <a:p>
                <a:r>
                  <a:rPr lang="zh-CN" altLang="en-US" dirty="0"/>
                  <a:t>类似门控循环神经网络，输入门、遗忘门和输出门，也使用</a:t>
                </a:r>
                <a14:m>
                  <m:oMath xmlns:m="http://schemas.openxmlformats.org/officeDocument/2006/math">
                    <m:r>
                      <a:rPr lang="en-US" altLang="zh-CN" b="0" i="1" smtClean="0">
                        <a:latin typeface="Cambria Math" panose="02040503050406030204" pitchFamily="18" charset="0"/>
                      </a:rPr>
                      <m:t>𝜎</m:t>
                    </m:r>
                    <m:r>
                      <a:rPr lang="en-US" altLang="zh-CN" b="0" i="1" smtClean="0">
                        <a:latin typeface="Cambria Math" panose="02040503050406030204" pitchFamily="18" charset="0"/>
                      </a:rPr>
                      <m:t>=</m:t>
                    </m:r>
                    <m:r>
                      <a:rPr lang="en-US" altLang="zh-CN" b="0" i="1" smtClean="0">
                        <a:latin typeface="Cambria Math" panose="02040503050406030204" pitchFamily="18" charset="0"/>
                      </a:rPr>
                      <m:t>𝑠𝑖𝑔𝑚𝑜𝑖𝑑</m:t>
                    </m:r>
                  </m:oMath>
                </a14:m>
                <a:r>
                  <a:rPr lang="zh-CN" altLang="en-US" dirty="0"/>
                  <a:t>将输入映射到</a:t>
                </a:r>
                <a:r>
                  <a:rPr lang="en-US" altLang="zh-CN" dirty="0"/>
                  <a:t>[0,1]</a:t>
                </a:r>
                <a:endParaRPr lang="zh-CN" altLang="en-US" dirty="0"/>
              </a:p>
            </p:txBody>
          </p:sp>
        </mc:Choice>
        <mc:Fallback xmlns="">
          <p:sp>
            <p:nvSpPr>
              <p:cNvPr id="18" name="文本框 17">
                <a:extLst>
                  <a:ext uri="{FF2B5EF4-FFF2-40B4-BE49-F238E27FC236}">
                    <a16:creationId xmlns:a16="http://schemas.microsoft.com/office/drawing/2014/main" id="{AD3EFB36-8056-441E-8809-77E44AEB2C59}"/>
                  </a:ext>
                </a:extLst>
              </p:cNvPr>
              <p:cNvSpPr txBox="1">
                <a:spLocks noRot="1" noChangeAspect="1" noMove="1" noResize="1" noEditPoints="1" noAdjustHandles="1" noChangeArrowheads="1" noChangeShapeType="1" noTextEdit="1"/>
              </p:cNvSpPr>
              <p:nvPr/>
            </p:nvSpPr>
            <p:spPr>
              <a:xfrm>
                <a:off x="395536" y="3133877"/>
                <a:ext cx="3442154" cy="923330"/>
              </a:xfrm>
              <a:prstGeom prst="rect">
                <a:avLst/>
              </a:prstGeom>
              <a:blipFill>
                <a:blip r:embed="rId6"/>
                <a:stretch>
                  <a:fillRect l="-1593" t="-3289" r="-6195" b="-9211"/>
                </a:stretch>
              </a:blipFill>
            </p:spPr>
            <p:txBody>
              <a:bodyPr/>
              <a:lstStyle/>
              <a:p>
                <a:r>
                  <a:rPr lang="zh-CN" altLang="en-US">
                    <a:noFill/>
                  </a:rPr>
                  <a:t> </a:t>
                </a:r>
              </a:p>
            </p:txBody>
          </p:sp>
        </mc:Fallback>
      </mc:AlternateContent>
      <p:pic>
        <p:nvPicPr>
          <p:cNvPr id="7" name="图片 6">
            <a:extLst>
              <a:ext uri="{FF2B5EF4-FFF2-40B4-BE49-F238E27FC236}">
                <a16:creationId xmlns:a16="http://schemas.microsoft.com/office/drawing/2014/main" id="{72F7CE6C-70B5-4BD3-8B7D-1508DB39BDB8}"/>
              </a:ext>
            </a:extLst>
          </p:cNvPr>
          <p:cNvPicPr>
            <a:picLocks noChangeAspect="1"/>
          </p:cNvPicPr>
          <p:nvPr/>
        </p:nvPicPr>
        <p:blipFill>
          <a:blip r:embed="rId7"/>
          <a:stretch>
            <a:fillRect/>
          </a:stretch>
        </p:blipFill>
        <p:spPr>
          <a:xfrm>
            <a:off x="410041" y="4121727"/>
            <a:ext cx="2895238" cy="266667"/>
          </a:xfrm>
          <a:prstGeom prst="rect">
            <a:avLst/>
          </a:prstGeom>
        </p:spPr>
      </p:pic>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721138B0-23AB-4586-9D85-5ADD22DF67DF}"/>
                  </a:ext>
                </a:extLst>
              </p:cNvPr>
              <p:cNvSpPr txBox="1"/>
              <p:nvPr/>
            </p:nvSpPr>
            <p:spPr>
              <a:xfrm>
                <a:off x="467544" y="4430021"/>
                <a:ext cx="3055888" cy="932628"/>
              </a:xfrm>
              <a:prstGeom prst="rect">
                <a:avLst/>
              </a:prstGeom>
              <a:noFill/>
            </p:spPr>
            <p:txBody>
              <a:bodyPr wrap="square" rtlCol="0">
                <a:spAutoFit/>
              </a:bodyPr>
              <a:lstStyle/>
              <a:p>
                <a:r>
                  <a:rPr lang="zh-CN" altLang="en-US" dirty="0"/>
                  <a:t>和普通循环神经网络相同，候选记忆元</a:t>
                </a:r>
                <a14:m>
                  <m:oMath xmlns:m="http://schemas.openxmlformats.org/officeDocument/2006/math">
                    <m:acc>
                      <m:accPr>
                        <m:chr m:val="̂"/>
                        <m:ctrlPr>
                          <a:rPr lang="en-US" altLang="zh-CN" b="0" i="1" smtClean="0">
                            <a:latin typeface="Cambria Math" panose="02040503050406030204" pitchFamily="18" charset="0"/>
                          </a:rPr>
                        </m:ctrlPr>
                      </m:acc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𝐶</m:t>
                            </m:r>
                          </m:e>
                          <m:sub>
                            <m:r>
                              <a:rPr lang="en-US" altLang="zh-CN" b="0" i="1" smtClean="0">
                                <a:latin typeface="Cambria Math" panose="02040503050406030204" pitchFamily="18" charset="0"/>
                              </a:rPr>
                              <m:t>𝑡</m:t>
                            </m:r>
                          </m:sub>
                        </m:sSub>
                      </m:e>
                    </m:acc>
                  </m:oMath>
                </a14:m>
                <a:r>
                  <a:rPr lang="zh-CN" altLang="en-US" dirty="0"/>
                  <a:t>由输入和隐状态生成</a:t>
                </a:r>
              </a:p>
            </p:txBody>
          </p:sp>
        </mc:Choice>
        <mc:Fallback xmlns="">
          <p:sp>
            <p:nvSpPr>
              <p:cNvPr id="19" name="文本框 18">
                <a:extLst>
                  <a:ext uri="{FF2B5EF4-FFF2-40B4-BE49-F238E27FC236}">
                    <a16:creationId xmlns:a16="http://schemas.microsoft.com/office/drawing/2014/main" id="{721138B0-23AB-4586-9D85-5ADD22DF67DF}"/>
                  </a:ext>
                </a:extLst>
              </p:cNvPr>
              <p:cNvSpPr txBox="1">
                <a:spLocks noRot="1" noChangeAspect="1" noMove="1" noResize="1" noEditPoints="1" noAdjustHandles="1" noChangeArrowheads="1" noChangeShapeType="1" noTextEdit="1"/>
              </p:cNvSpPr>
              <p:nvPr/>
            </p:nvSpPr>
            <p:spPr>
              <a:xfrm>
                <a:off x="467544" y="4430021"/>
                <a:ext cx="3055888" cy="932628"/>
              </a:xfrm>
              <a:prstGeom prst="rect">
                <a:avLst/>
              </a:prstGeom>
              <a:blipFill>
                <a:blip r:embed="rId8"/>
                <a:stretch>
                  <a:fillRect l="-1796" t="-3922" b="-9804"/>
                </a:stretch>
              </a:blipFill>
            </p:spPr>
            <p:txBody>
              <a:bodyPr/>
              <a:lstStyle/>
              <a:p>
                <a:r>
                  <a:rPr lang="zh-CN" altLang="en-US">
                    <a:noFill/>
                  </a:rPr>
                  <a:t> </a:t>
                </a:r>
              </a:p>
            </p:txBody>
          </p:sp>
        </mc:Fallback>
      </mc:AlternateContent>
      <p:pic>
        <p:nvPicPr>
          <p:cNvPr id="20" name="图片 19">
            <a:extLst>
              <a:ext uri="{FF2B5EF4-FFF2-40B4-BE49-F238E27FC236}">
                <a16:creationId xmlns:a16="http://schemas.microsoft.com/office/drawing/2014/main" id="{0BB9FF66-29D0-45BB-A11B-30F631B6BE61}"/>
              </a:ext>
            </a:extLst>
          </p:cNvPr>
          <p:cNvPicPr>
            <a:picLocks noChangeAspect="1"/>
          </p:cNvPicPr>
          <p:nvPr/>
        </p:nvPicPr>
        <p:blipFill>
          <a:blip r:embed="rId9"/>
          <a:stretch>
            <a:fillRect/>
          </a:stretch>
        </p:blipFill>
        <p:spPr>
          <a:xfrm>
            <a:off x="843374" y="5373216"/>
            <a:ext cx="2028571" cy="285714"/>
          </a:xfrm>
          <a:prstGeom prst="rect">
            <a:avLst/>
          </a:prstGeom>
        </p:spPr>
      </p:pic>
      <p:sp>
        <p:nvSpPr>
          <p:cNvPr id="21" name="文本框 20">
            <a:extLst>
              <a:ext uri="{FF2B5EF4-FFF2-40B4-BE49-F238E27FC236}">
                <a16:creationId xmlns:a16="http://schemas.microsoft.com/office/drawing/2014/main" id="{5897D3A5-C0A2-4007-A45F-8BE450C7D4A7}"/>
              </a:ext>
            </a:extLst>
          </p:cNvPr>
          <p:cNvSpPr txBox="1"/>
          <p:nvPr/>
        </p:nvSpPr>
        <p:spPr>
          <a:xfrm>
            <a:off x="370673" y="5727700"/>
            <a:ext cx="3491880" cy="646331"/>
          </a:xfrm>
          <a:prstGeom prst="rect">
            <a:avLst/>
          </a:prstGeom>
          <a:noFill/>
        </p:spPr>
        <p:txBody>
          <a:bodyPr wrap="square" rtlCol="0">
            <a:spAutoFit/>
          </a:bodyPr>
          <a:lstStyle/>
          <a:p>
            <a:r>
              <a:rPr lang="zh-CN" altLang="en-US" dirty="0"/>
              <a:t>输入门和遗忘门共同决定记忆的更新（门控神经网络是二选一）</a:t>
            </a:r>
          </a:p>
        </p:txBody>
      </p:sp>
      <p:pic>
        <p:nvPicPr>
          <p:cNvPr id="22" name="图片 21">
            <a:extLst>
              <a:ext uri="{FF2B5EF4-FFF2-40B4-BE49-F238E27FC236}">
                <a16:creationId xmlns:a16="http://schemas.microsoft.com/office/drawing/2014/main" id="{BB90BFE3-CF2B-4575-8087-A1952767A548}"/>
              </a:ext>
            </a:extLst>
          </p:cNvPr>
          <p:cNvPicPr>
            <a:picLocks noChangeAspect="1"/>
          </p:cNvPicPr>
          <p:nvPr/>
        </p:nvPicPr>
        <p:blipFill>
          <a:blip r:embed="rId10"/>
          <a:stretch>
            <a:fillRect/>
          </a:stretch>
        </p:blipFill>
        <p:spPr>
          <a:xfrm>
            <a:off x="5620570" y="5157192"/>
            <a:ext cx="1600000" cy="238095"/>
          </a:xfrm>
          <a:prstGeom prst="rect">
            <a:avLst/>
          </a:prstGeom>
        </p:spPr>
      </p:pic>
      <p:sp>
        <p:nvSpPr>
          <p:cNvPr id="24" name="文本框 23">
            <a:extLst>
              <a:ext uri="{FF2B5EF4-FFF2-40B4-BE49-F238E27FC236}">
                <a16:creationId xmlns:a16="http://schemas.microsoft.com/office/drawing/2014/main" id="{47776E36-126C-4247-A1B1-29910D27BCE1}"/>
              </a:ext>
            </a:extLst>
          </p:cNvPr>
          <p:cNvSpPr txBox="1"/>
          <p:nvPr/>
        </p:nvSpPr>
        <p:spPr>
          <a:xfrm>
            <a:off x="3985510" y="5373216"/>
            <a:ext cx="4610500" cy="1200329"/>
          </a:xfrm>
          <a:prstGeom prst="rect">
            <a:avLst/>
          </a:prstGeom>
          <a:noFill/>
        </p:spPr>
        <p:txBody>
          <a:bodyPr wrap="square">
            <a:spAutoFit/>
          </a:bodyPr>
          <a:lstStyle/>
          <a:p>
            <a:r>
              <a:rPr lang="zh-CN" altLang="en-US" b="0" i="0" dirty="0">
                <a:effectLst/>
                <a:latin typeface="Roboto" panose="02000000000000000000" pitchFamily="2" charset="0"/>
              </a:rPr>
              <a:t>只要输出门接近</a:t>
            </a:r>
            <a:r>
              <a:rPr lang="en-US" altLang="zh-CN" b="0" i="0" dirty="0">
                <a:effectLst/>
                <a:latin typeface="Roboto" panose="02000000000000000000" pitchFamily="2" charset="0"/>
              </a:rPr>
              <a:t>1</a:t>
            </a:r>
            <a:r>
              <a:rPr lang="zh-CN" altLang="en-US" b="0" i="0" dirty="0">
                <a:effectLst/>
                <a:latin typeface="Roboto" panose="02000000000000000000" pitchFamily="2" charset="0"/>
              </a:rPr>
              <a:t>，我们就能够有效地将所有记忆信息传递给预测部分， 而对于输出门接近</a:t>
            </a:r>
            <a:r>
              <a:rPr lang="en-US" altLang="zh-CN" b="0" i="0" dirty="0">
                <a:effectLst/>
                <a:latin typeface="Roboto" panose="02000000000000000000" pitchFamily="2" charset="0"/>
              </a:rPr>
              <a:t>0</a:t>
            </a:r>
            <a:r>
              <a:rPr lang="zh-CN" altLang="en-US" b="0" i="0" dirty="0">
                <a:effectLst/>
                <a:latin typeface="Roboto" panose="02000000000000000000" pitchFamily="2" charset="0"/>
              </a:rPr>
              <a:t>，我们只保留记忆元内的所有信息，而不需要更新隐状态。</a:t>
            </a:r>
            <a:endParaRPr lang="zh-CN" altLang="en-US" dirty="0"/>
          </a:p>
        </p:txBody>
      </p:sp>
    </p:spTree>
    <p:extLst>
      <p:ext uri="{BB962C8B-B14F-4D97-AF65-F5344CB8AC3E}">
        <p14:creationId xmlns:p14="http://schemas.microsoft.com/office/powerpoint/2010/main" val="40272717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5734992" cy="400110"/>
          </a:xfrm>
          <a:prstGeom prst="rect">
            <a:avLst/>
          </a:prstGeom>
          <a:noFill/>
        </p:spPr>
        <p:txBody>
          <a:bodyPr wrap="square" rtlCol="0">
            <a:spAutoFit/>
          </a:bodyPr>
          <a:lstStyle/>
          <a:p>
            <a:r>
              <a:rPr lang="zh-CN" altLang="en-US" sz="2000" b="1" dirty="0">
                <a:latin typeface="Arial" panose="020B0604020202020204" pitchFamily="34" charset="0"/>
                <a:ea typeface="微软雅黑" panose="020B0503020204020204" pitchFamily="34" charset="-122"/>
                <a:cs typeface="Arial" panose="020B0604020202020204" pitchFamily="34" charset="0"/>
              </a:rPr>
              <a:t>视觉问答任务（</a:t>
            </a:r>
            <a:r>
              <a:rPr lang="en-US" altLang="zh-CN" sz="2000" b="1" dirty="0">
                <a:latin typeface="Arial" panose="020B0604020202020204" pitchFamily="34" charset="0"/>
                <a:ea typeface="微软雅黑" panose="020B0503020204020204" pitchFamily="34" charset="-122"/>
                <a:cs typeface="Arial" panose="020B0604020202020204" pitchFamily="34" charset="0"/>
              </a:rPr>
              <a:t>Visual Question Answer</a:t>
            </a:r>
            <a:r>
              <a:rPr lang="zh-CN" altLang="en-US" sz="2000" b="1" dirty="0">
                <a:latin typeface="Arial" panose="020B0604020202020204" pitchFamily="34" charset="0"/>
                <a:ea typeface="微软雅黑" panose="020B0503020204020204" pitchFamily="34" charset="-122"/>
                <a:cs typeface="Arial" panose="020B0604020202020204" pitchFamily="34" charset="0"/>
              </a:rPr>
              <a:t>）</a:t>
            </a: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3" name="矩形 2"/>
          <p:cNvSpPr/>
          <p:nvPr/>
        </p:nvSpPr>
        <p:spPr>
          <a:xfrm>
            <a:off x="107504" y="1268760"/>
            <a:ext cx="184731" cy="400110"/>
          </a:xfrm>
          <a:prstGeom prst="rect">
            <a:avLst/>
          </a:prstGeom>
        </p:spPr>
        <p:txBody>
          <a:bodyPr wrap="none">
            <a:spAutoFit/>
          </a:bodyPr>
          <a:lstStyle/>
          <a:p>
            <a:endParaRPr lang="zh-CN" altLang="en-US" sz="2000">
              <a:solidFill>
                <a:srgbClr val="002060"/>
              </a:solidFill>
            </a:endParaRPr>
          </a:p>
        </p:txBody>
      </p:sp>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50</a:t>
            </a:fld>
            <a:endParaRPr lang="zh-CN" altLang="en-US">
              <a:latin typeface="Arial" panose="020B0604020202020204" pitchFamily="34" charset="0"/>
              <a:ea typeface="微软雅黑" panose="020B0503020204020204" pitchFamily="34" charset="-122"/>
            </a:endParaRPr>
          </a:p>
        </p:txBody>
      </p:sp>
      <p:sp>
        <p:nvSpPr>
          <p:cNvPr id="2" name="文本框 1">
            <a:extLst>
              <a:ext uri="{FF2B5EF4-FFF2-40B4-BE49-F238E27FC236}">
                <a16:creationId xmlns:a16="http://schemas.microsoft.com/office/drawing/2014/main" id="{44761DEB-1761-46FA-9171-26BB1A68E9C5}"/>
              </a:ext>
            </a:extLst>
          </p:cNvPr>
          <p:cNvSpPr txBox="1"/>
          <p:nvPr/>
        </p:nvSpPr>
        <p:spPr>
          <a:xfrm>
            <a:off x="495300" y="1124744"/>
            <a:ext cx="8140700" cy="369332"/>
          </a:xfrm>
          <a:prstGeom prst="rect">
            <a:avLst/>
          </a:prstGeom>
          <a:noFill/>
        </p:spPr>
        <p:txBody>
          <a:bodyPr wrap="square" rtlCol="0">
            <a:spAutoFit/>
          </a:bodyPr>
          <a:lstStyle/>
          <a:p>
            <a:r>
              <a:rPr lang="zh-CN" altLang="en-US" dirty="0"/>
              <a:t>无注意力机制的深度学习模型</a:t>
            </a:r>
            <a:endParaRPr lang="en-US" altLang="zh-CN" dirty="0"/>
          </a:p>
        </p:txBody>
      </p:sp>
      <p:grpSp>
        <p:nvGrpSpPr>
          <p:cNvPr id="11" name="组合 10">
            <a:extLst>
              <a:ext uri="{FF2B5EF4-FFF2-40B4-BE49-F238E27FC236}">
                <a16:creationId xmlns:a16="http://schemas.microsoft.com/office/drawing/2014/main" id="{A9B63C18-C210-4DF7-9433-9EA074A9E1E7}"/>
              </a:ext>
            </a:extLst>
          </p:cNvPr>
          <p:cNvGrpSpPr/>
          <p:nvPr/>
        </p:nvGrpSpPr>
        <p:grpSpPr>
          <a:xfrm>
            <a:off x="481153" y="1772816"/>
            <a:ext cx="3946831" cy="3003238"/>
            <a:chOff x="481153" y="2100534"/>
            <a:chExt cx="3946831" cy="3003238"/>
          </a:xfrm>
        </p:grpSpPr>
        <p:pic>
          <p:nvPicPr>
            <p:cNvPr id="6" name="图片 5">
              <a:extLst>
                <a:ext uri="{FF2B5EF4-FFF2-40B4-BE49-F238E27FC236}">
                  <a16:creationId xmlns:a16="http://schemas.microsoft.com/office/drawing/2014/main" id="{83ED497D-2E01-4956-BF0B-7687B228BA1B}"/>
                </a:ext>
              </a:extLst>
            </p:cNvPr>
            <p:cNvPicPr>
              <a:picLocks noChangeAspect="1"/>
            </p:cNvPicPr>
            <p:nvPr/>
          </p:nvPicPr>
          <p:blipFill>
            <a:blip r:embed="rId4"/>
            <a:stretch>
              <a:fillRect/>
            </a:stretch>
          </p:blipFill>
          <p:spPr>
            <a:xfrm>
              <a:off x="536319" y="2100534"/>
              <a:ext cx="3891665" cy="2012060"/>
            </a:xfrm>
            <a:prstGeom prst="rect">
              <a:avLst/>
            </a:prstGeom>
          </p:spPr>
        </p:pic>
        <p:sp>
          <p:nvSpPr>
            <p:cNvPr id="7" name="文本框 6">
              <a:extLst>
                <a:ext uri="{FF2B5EF4-FFF2-40B4-BE49-F238E27FC236}">
                  <a16:creationId xmlns:a16="http://schemas.microsoft.com/office/drawing/2014/main" id="{5E1F52EC-A190-4990-812F-29FFE8AA4357}"/>
                </a:ext>
              </a:extLst>
            </p:cNvPr>
            <p:cNvSpPr txBox="1"/>
            <p:nvPr/>
          </p:nvSpPr>
          <p:spPr>
            <a:xfrm>
              <a:off x="481153" y="4118887"/>
              <a:ext cx="3802815" cy="984885"/>
            </a:xfrm>
            <a:prstGeom prst="rect">
              <a:avLst/>
            </a:prstGeom>
            <a:noFill/>
          </p:spPr>
          <p:txBody>
            <a:bodyPr wrap="square" rtlCol="0">
              <a:spAutoFit/>
            </a:bodyPr>
            <a:lstStyle/>
            <a:p>
              <a:r>
                <a:rPr lang="en-US" altLang="zh-CN" sz="1100" b="0" i="0" dirty="0">
                  <a:solidFill>
                    <a:srgbClr val="494949"/>
                  </a:solidFill>
                  <a:effectLst/>
                  <a:latin typeface="PingFangSC"/>
                </a:rPr>
                <a:t>Zhou B, Tian Y, Sukhbaatar S, et al. Simple baseline for visual question answering[J]. </a:t>
              </a:r>
              <a:r>
                <a:rPr lang="en-US" altLang="zh-CN" sz="1100" b="0" i="0" dirty="0" err="1">
                  <a:solidFill>
                    <a:srgbClr val="494949"/>
                  </a:solidFill>
                  <a:effectLst/>
                  <a:latin typeface="PingFangSC"/>
                </a:rPr>
                <a:t>arXiv</a:t>
              </a:r>
              <a:r>
                <a:rPr lang="en-US" altLang="zh-CN" sz="1100" b="0" i="0" dirty="0">
                  <a:solidFill>
                    <a:srgbClr val="494949"/>
                  </a:solidFill>
                  <a:effectLst/>
                  <a:latin typeface="PingFangSC"/>
                </a:rPr>
                <a:t> preprint arXiv:1512.02167, 2015.</a:t>
              </a:r>
            </a:p>
            <a:p>
              <a:pPr marL="285750" indent="-285750">
                <a:buFont typeface="Arial" panose="020B0604020202020204" pitchFamily="34" charset="0"/>
                <a:buChar char="•"/>
              </a:pPr>
              <a:r>
                <a:rPr lang="en-US" altLang="zh-CN" dirty="0"/>
                <a:t>CNN</a:t>
              </a:r>
            </a:p>
            <a:p>
              <a:pPr marL="285750" indent="-285750">
                <a:buFont typeface="Arial" panose="020B0604020202020204" pitchFamily="34" charset="0"/>
                <a:buChar char="•"/>
              </a:pPr>
              <a:r>
                <a:rPr lang="en-US" altLang="zh-CN" dirty="0" err="1"/>
                <a:t>BoW</a:t>
              </a:r>
              <a:endParaRPr lang="zh-CN" altLang="en-US" dirty="0"/>
            </a:p>
          </p:txBody>
        </p:sp>
      </p:grpSp>
      <p:pic>
        <p:nvPicPr>
          <p:cNvPr id="13" name="图片 12">
            <a:extLst>
              <a:ext uri="{FF2B5EF4-FFF2-40B4-BE49-F238E27FC236}">
                <a16:creationId xmlns:a16="http://schemas.microsoft.com/office/drawing/2014/main" id="{78ACCD8E-50EB-47AF-A9E1-9F4CE034F8E7}"/>
              </a:ext>
            </a:extLst>
          </p:cNvPr>
          <p:cNvPicPr>
            <a:picLocks noChangeAspect="1"/>
          </p:cNvPicPr>
          <p:nvPr/>
        </p:nvPicPr>
        <p:blipFill>
          <a:blip r:embed="rId5"/>
          <a:stretch>
            <a:fillRect/>
          </a:stretch>
        </p:blipFill>
        <p:spPr>
          <a:xfrm>
            <a:off x="4932040" y="1340768"/>
            <a:ext cx="3989150" cy="2558881"/>
          </a:xfrm>
          <a:prstGeom prst="rect">
            <a:avLst/>
          </a:prstGeom>
        </p:spPr>
      </p:pic>
      <p:sp>
        <p:nvSpPr>
          <p:cNvPr id="18" name="文本框 17">
            <a:extLst>
              <a:ext uri="{FF2B5EF4-FFF2-40B4-BE49-F238E27FC236}">
                <a16:creationId xmlns:a16="http://schemas.microsoft.com/office/drawing/2014/main" id="{90B06614-9DC5-4B11-9E13-6F28926797FC}"/>
              </a:ext>
            </a:extLst>
          </p:cNvPr>
          <p:cNvSpPr txBox="1"/>
          <p:nvPr/>
        </p:nvSpPr>
        <p:spPr>
          <a:xfrm>
            <a:off x="4716016" y="3899649"/>
            <a:ext cx="4392488" cy="877163"/>
          </a:xfrm>
          <a:prstGeom prst="rect">
            <a:avLst/>
          </a:prstGeom>
          <a:noFill/>
        </p:spPr>
        <p:txBody>
          <a:bodyPr wrap="square">
            <a:spAutoFit/>
          </a:bodyPr>
          <a:lstStyle/>
          <a:p>
            <a:r>
              <a:rPr lang="en-US" altLang="zh-CN" sz="1100" dirty="0">
                <a:solidFill>
                  <a:srgbClr val="494949"/>
                </a:solidFill>
                <a:latin typeface="PingFangSC"/>
              </a:rPr>
              <a:t>Ma L, Lu Z, Li H. Learning to answer questions from image using convolutional neural network[C]//Proceedings of the AAAI Conference on Artificial Intelligence. 2016, 30(1).</a:t>
            </a:r>
          </a:p>
          <a:p>
            <a:pPr marL="171450" indent="-171450">
              <a:buFont typeface="Arial" panose="020B0604020202020204" pitchFamily="34" charset="0"/>
              <a:buChar char="•"/>
            </a:pPr>
            <a:r>
              <a:rPr lang="en-US" altLang="zh-CN" dirty="0"/>
              <a:t>CNN only</a:t>
            </a:r>
            <a:endParaRPr lang="zh-CN" altLang="en-US" dirty="0"/>
          </a:p>
        </p:txBody>
      </p:sp>
    </p:spTree>
    <p:extLst>
      <p:ext uri="{BB962C8B-B14F-4D97-AF65-F5344CB8AC3E}">
        <p14:creationId xmlns:p14="http://schemas.microsoft.com/office/powerpoint/2010/main" val="28015332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5734992" cy="400110"/>
          </a:xfrm>
          <a:prstGeom prst="rect">
            <a:avLst/>
          </a:prstGeom>
          <a:noFill/>
        </p:spPr>
        <p:txBody>
          <a:bodyPr wrap="square" rtlCol="0">
            <a:spAutoFit/>
          </a:bodyPr>
          <a:lstStyle/>
          <a:p>
            <a:r>
              <a:rPr lang="zh-CN" altLang="en-US" sz="2000" b="1" dirty="0">
                <a:latin typeface="Arial" panose="020B0604020202020204" pitchFamily="34" charset="0"/>
                <a:ea typeface="微软雅黑" panose="020B0503020204020204" pitchFamily="34" charset="-122"/>
                <a:cs typeface="Arial" panose="020B0604020202020204" pitchFamily="34" charset="0"/>
              </a:rPr>
              <a:t>视觉问答任务（</a:t>
            </a:r>
            <a:r>
              <a:rPr lang="en-US" altLang="zh-CN" sz="2000" b="1" dirty="0">
                <a:latin typeface="Arial" panose="020B0604020202020204" pitchFamily="34" charset="0"/>
                <a:ea typeface="微软雅黑" panose="020B0503020204020204" pitchFamily="34" charset="-122"/>
                <a:cs typeface="Arial" panose="020B0604020202020204" pitchFamily="34" charset="0"/>
              </a:rPr>
              <a:t>Visual Question Answer</a:t>
            </a:r>
            <a:r>
              <a:rPr lang="zh-CN" altLang="en-US" sz="2000" b="1" dirty="0">
                <a:latin typeface="Arial" panose="020B0604020202020204" pitchFamily="34" charset="0"/>
                <a:ea typeface="微软雅黑" panose="020B0503020204020204" pitchFamily="34" charset="-122"/>
                <a:cs typeface="Arial" panose="020B0604020202020204" pitchFamily="34" charset="0"/>
              </a:rPr>
              <a:t>）</a:t>
            </a: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3" name="矩形 2"/>
          <p:cNvSpPr/>
          <p:nvPr/>
        </p:nvSpPr>
        <p:spPr>
          <a:xfrm>
            <a:off x="107504" y="1268760"/>
            <a:ext cx="184731" cy="400110"/>
          </a:xfrm>
          <a:prstGeom prst="rect">
            <a:avLst/>
          </a:prstGeom>
        </p:spPr>
        <p:txBody>
          <a:bodyPr wrap="none">
            <a:spAutoFit/>
          </a:bodyPr>
          <a:lstStyle/>
          <a:p>
            <a:endParaRPr lang="zh-CN" altLang="en-US" sz="2000">
              <a:solidFill>
                <a:srgbClr val="002060"/>
              </a:solidFill>
            </a:endParaRPr>
          </a:p>
        </p:txBody>
      </p:sp>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51</a:t>
            </a:fld>
            <a:endParaRPr lang="zh-CN" altLang="en-US">
              <a:latin typeface="Arial" panose="020B0604020202020204" pitchFamily="34" charset="0"/>
              <a:ea typeface="微软雅黑" panose="020B0503020204020204" pitchFamily="34" charset="-122"/>
            </a:endParaRPr>
          </a:p>
        </p:txBody>
      </p:sp>
      <p:sp>
        <p:nvSpPr>
          <p:cNvPr id="2" name="文本框 1">
            <a:extLst>
              <a:ext uri="{FF2B5EF4-FFF2-40B4-BE49-F238E27FC236}">
                <a16:creationId xmlns:a16="http://schemas.microsoft.com/office/drawing/2014/main" id="{44761DEB-1761-46FA-9171-26BB1A68E9C5}"/>
              </a:ext>
            </a:extLst>
          </p:cNvPr>
          <p:cNvSpPr txBox="1"/>
          <p:nvPr/>
        </p:nvSpPr>
        <p:spPr>
          <a:xfrm>
            <a:off x="495300" y="1124744"/>
            <a:ext cx="8140700" cy="369332"/>
          </a:xfrm>
          <a:prstGeom prst="rect">
            <a:avLst/>
          </a:prstGeom>
          <a:noFill/>
        </p:spPr>
        <p:txBody>
          <a:bodyPr wrap="square" rtlCol="0">
            <a:spAutoFit/>
          </a:bodyPr>
          <a:lstStyle/>
          <a:p>
            <a:r>
              <a:rPr lang="zh-CN" altLang="en-US" dirty="0"/>
              <a:t>无注意力机制的深度学习模型</a:t>
            </a:r>
            <a:endParaRPr lang="en-US" altLang="zh-CN" dirty="0"/>
          </a:p>
        </p:txBody>
      </p:sp>
      <p:sp>
        <p:nvSpPr>
          <p:cNvPr id="7" name="文本框 6">
            <a:extLst>
              <a:ext uri="{FF2B5EF4-FFF2-40B4-BE49-F238E27FC236}">
                <a16:creationId xmlns:a16="http://schemas.microsoft.com/office/drawing/2014/main" id="{5E1F52EC-A190-4990-812F-29FFE8AA4357}"/>
              </a:ext>
            </a:extLst>
          </p:cNvPr>
          <p:cNvSpPr txBox="1"/>
          <p:nvPr/>
        </p:nvSpPr>
        <p:spPr>
          <a:xfrm>
            <a:off x="481153" y="3791169"/>
            <a:ext cx="3802815" cy="1154162"/>
          </a:xfrm>
          <a:prstGeom prst="rect">
            <a:avLst/>
          </a:prstGeom>
          <a:noFill/>
        </p:spPr>
        <p:txBody>
          <a:bodyPr wrap="square" rtlCol="0">
            <a:spAutoFit/>
          </a:bodyPr>
          <a:lstStyle/>
          <a:p>
            <a:r>
              <a:rPr lang="en-US" altLang="zh-CN" sz="1100" b="0" i="0" dirty="0">
                <a:solidFill>
                  <a:srgbClr val="494949"/>
                </a:solidFill>
                <a:effectLst/>
                <a:latin typeface="PingFangSC"/>
              </a:rPr>
              <a:t>Malinowski M, Rohrbach M, Fritz M. Ask your neurons: A deep learning approach to visual question answering[J]. International Journal of Computer Vision, 2017, 125: 110-135.</a:t>
            </a:r>
          </a:p>
          <a:p>
            <a:pPr marL="285750" indent="-285750">
              <a:buFont typeface="Arial" panose="020B0604020202020204" pitchFamily="34" charset="0"/>
              <a:buChar char="•"/>
            </a:pPr>
            <a:r>
              <a:rPr lang="en-US" altLang="zh-CN" dirty="0"/>
              <a:t>CNN</a:t>
            </a:r>
          </a:p>
          <a:p>
            <a:pPr marL="285750" indent="-285750">
              <a:buFont typeface="Arial" panose="020B0604020202020204" pitchFamily="34" charset="0"/>
              <a:buChar char="•"/>
            </a:pPr>
            <a:r>
              <a:rPr lang="en-US" altLang="zh-CN" dirty="0"/>
              <a:t>LSTM</a:t>
            </a:r>
            <a:endParaRPr lang="zh-CN" altLang="en-US" dirty="0"/>
          </a:p>
        </p:txBody>
      </p:sp>
      <p:pic>
        <p:nvPicPr>
          <p:cNvPr id="13" name="图片 12">
            <a:extLst>
              <a:ext uri="{FF2B5EF4-FFF2-40B4-BE49-F238E27FC236}">
                <a16:creationId xmlns:a16="http://schemas.microsoft.com/office/drawing/2014/main" id="{78ACCD8E-50EB-47AF-A9E1-9F4CE034F8E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07453" y="1843675"/>
            <a:ext cx="4213737" cy="1640504"/>
          </a:xfrm>
          <a:prstGeom prst="rect">
            <a:avLst/>
          </a:prstGeom>
        </p:spPr>
      </p:pic>
      <p:sp>
        <p:nvSpPr>
          <p:cNvPr id="18" name="文本框 17">
            <a:extLst>
              <a:ext uri="{FF2B5EF4-FFF2-40B4-BE49-F238E27FC236}">
                <a16:creationId xmlns:a16="http://schemas.microsoft.com/office/drawing/2014/main" id="{90B06614-9DC5-4B11-9E13-6F28926797FC}"/>
              </a:ext>
            </a:extLst>
          </p:cNvPr>
          <p:cNvSpPr txBox="1"/>
          <p:nvPr/>
        </p:nvSpPr>
        <p:spPr>
          <a:xfrm>
            <a:off x="4716016" y="3899649"/>
            <a:ext cx="4392488" cy="1154162"/>
          </a:xfrm>
          <a:prstGeom prst="rect">
            <a:avLst/>
          </a:prstGeom>
          <a:noFill/>
        </p:spPr>
        <p:txBody>
          <a:bodyPr wrap="square">
            <a:spAutoFit/>
          </a:bodyPr>
          <a:lstStyle/>
          <a:p>
            <a:r>
              <a:rPr lang="en-US" altLang="zh-CN" sz="1100" dirty="0" err="1">
                <a:solidFill>
                  <a:srgbClr val="494949"/>
                </a:solidFill>
                <a:latin typeface="PingFangSC"/>
              </a:rPr>
              <a:t>Antol</a:t>
            </a:r>
            <a:r>
              <a:rPr lang="en-US" altLang="zh-CN" sz="1100" dirty="0">
                <a:solidFill>
                  <a:srgbClr val="494949"/>
                </a:solidFill>
                <a:latin typeface="PingFangSC"/>
              </a:rPr>
              <a:t> S, Agrawal A, Lu J, et al. </a:t>
            </a:r>
            <a:r>
              <a:rPr lang="en-US" altLang="zh-CN" sz="1100" dirty="0" err="1">
                <a:solidFill>
                  <a:srgbClr val="494949"/>
                </a:solidFill>
                <a:latin typeface="PingFangSC"/>
              </a:rPr>
              <a:t>Vqa</a:t>
            </a:r>
            <a:r>
              <a:rPr lang="en-US" altLang="zh-CN" sz="1100" dirty="0">
                <a:solidFill>
                  <a:srgbClr val="494949"/>
                </a:solidFill>
                <a:latin typeface="PingFangSC"/>
              </a:rPr>
              <a:t>: Visual question answering[C]//Proceedings of the IEEE international conference on computer vision. 2015: 2425-2433.</a:t>
            </a:r>
          </a:p>
          <a:p>
            <a:pPr marL="171450" indent="-171450">
              <a:buFont typeface="Arial" panose="020B0604020202020204" pitchFamily="34" charset="0"/>
              <a:buChar char="•"/>
            </a:pPr>
            <a:r>
              <a:rPr lang="en-US" altLang="zh-CN" dirty="0"/>
              <a:t>CNN</a:t>
            </a:r>
          </a:p>
          <a:p>
            <a:pPr marL="171450" indent="-171450">
              <a:buFont typeface="Arial" panose="020B0604020202020204" pitchFamily="34" charset="0"/>
              <a:buChar char="•"/>
            </a:pPr>
            <a:r>
              <a:rPr lang="en-US" altLang="zh-CN" dirty="0"/>
              <a:t>LSTM</a:t>
            </a:r>
            <a:endParaRPr lang="zh-CN" altLang="en-US" dirty="0"/>
          </a:p>
        </p:txBody>
      </p:sp>
      <p:pic>
        <p:nvPicPr>
          <p:cNvPr id="8" name="图片 7">
            <a:extLst>
              <a:ext uri="{FF2B5EF4-FFF2-40B4-BE49-F238E27FC236}">
                <a16:creationId xmlns:a16="http://schemas.microsoft.com/office/drawing/2014/main" id="{CE5D41BD-4245-43A5-A04D-1CB2CE484348}"/>
              </a:ext>
            </a:extLst>
          </p:cNvPr>
          <p:cNvPicPr>
            <a:picLocks noChangeAspect="1"/>
          </p:cNvPicPr>
          <p:nvPr/>
        </p:nvPicPr>
        <p:blipFill>
          <a:blip r:embed="rId5"/>
          <a:stretch>
            <a:fillRect/>
          </a:stretch>
        </p:blipFill>
        <p:spPr>
          <a:xfrm>
            <a:off x="539552" y="1714140"/>
            <a:ext cx="3892588" cy="1872008"/>
          </a:xfrm>
          <a:prstGeom prst="rect">
            <a:avLst/>
          </a:prstGeom>
        </p:spPr>
      </p:pic>
    </p:spTree>
    <p:extLst>
      <p:ext uri="{BB962C8B-B14F-4D97-AF65-F5344CB8AC3E}">
        <p14:creationId xmlns:p14="http://schemas.microsoft.com/office/powerpoint/2010/main" val="4572317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5734992" cy="400110"/>
          </a:xfrm>
          <a:prstGeom prst="rect">
            <a:avLst/>
          </a:prstGeom>
          <a:noFill/>
        </p:spPr>
        <p:txBody>
          <a:bodyPr wrap="square" rtlCol="0">
            <a:spAutoFit/>
          </a:bodyPr>
          <a:lstStyle/>
          <a:p>
            <a:r>
              <a:rPr lang="zh-CN" altLang="en-US" sz="2000" b="1" dirty="0">
                <a:latin typeface="Arial" panose="020B0604020202020204" pitchFamily="34" charset="0"/>
                <a:ea typeface="微软雅黑" panose="020B0503020204020204" pitchFamily="34" charset="-122"/>
                <a:cs typeface="Arial" panose="020B0604020202020204" pitchFamily="34" charset="0"/>
              </a:rPr>
              <a:t>视觉问答任务（</a:t>
            </a:r>
            <a:r>
              <a:rPr lang="en-US" altLang="zh-CN" sz="2000" b="1" dirty="0">
                <a:latin typeface="Arial" panose="020B0604020202020204" pitchFamily="34" charset="0"/>
                <a:ea typeface="微软雅黑" panose="020B0503020204020204" pitchFamily="34" charset="-122"/>
                <a:cs typeface="Arial" panose="020B0604020202020204" pitchFamily="34" charset="0"/>
              </a:rPr>
              <a:t>Visual Question Answer</a:t>
            </a:r>
            <a:r>
              <a:rPr lang="zh-CN" altLang="en-US" sz="2000" b="1" dirty="0">
                <a:latin typeface="Arial" panose="020B0604020202020204" pitchFamily="34" charset="0"/>
                <a:ea typeface="微软雅黑" panose="020B0503020204020204" pitchFamily="34" charset="-122"/>
                <a:cs typeface="Arial" panose="020B0604020202020204" pitchFamily="34" charset="0"/>
              </a:rPr>
              <a:t>）</a:t>
            </a: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3" name="矩形 2"/>
          <p:cNvSpPr/>
          <p:nvPr/>
        </p:nvSpPr>
        <p:spPr>
          <a:xfrm>
            <a:off x="107504" y="1268760"/>
            <a:ext cx="184731" cy="400110"/>
          </a:xfrm>
          <a:prstGeom prst="rect">
            <a:avLst/>
          </a:prstGeom>
        </p:spPr>
        <p:txBody>
          <a:bodyPr wrap="none">
            <a:spAutoFit/>
          </a:bodyPr>
          <a:lstStyle/>
          <a:p>
            <a:endParaRPr lang="zh-CN" altLang="en-US" sz="2000">
              <a:solidFill>
                <a:srgbClr val="002060"/>
              </a:solidFill>
            </a:endParaRPr>
          </a:p>
        </p:txBody>
      </p:sp>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52</a:t>
            </a:fld>
            <a:endParaRPr lang="zh-CN" altLang="en-US">
              <a:latin typeface="Arial" panose="020B0604020202020204" pitchFamily="34" charset="0"/>
              <a:ea typeface="微软雅黑" panose="020B0503020204020204" pitchFamily="34" charset="-122"/>
            </a:endParaRPr>
          </a:p>
        </p:txBody>
      </p:sp>
      <p:sp>
        <p:nvSpPr>
          <p:cNvPr id="2" name="文本框 1">
            <a:extLst>
              <a:ext uri="{FF2B5EF4-FFF2-40B4-BE49-F238E27FC236}">
                <a16:creationId xmlns:a16="http://schemas.microsoft.com/office/drawing/2014/main" id="{44761DEB-1761-46FA-9171-26BB1A68E9C5}"/>
              </a:ext>
            </a:extLst>
          </p:cNvPr>
          <p:cNvSpPr txBox="1"/>
          <p:nvPr/>
        </p:nvSpPr>
        <p:spPr>
          <a:xfrm>
            <a:off x="495300" y="1124744"/>
            <a:ext cx="8140700" cy="369332"/>
          </a:xfrm>
          <a:prstGeom prst="rect">
            <a:avLst/>
          </a:prstGeom>
          <a:noFill/>
        </p:spPr>
        <p:txBody>
          <a:bodyPr wrap="square" rtlCol="0">
            <a:spAutoFit/>
          </a:bodyPr>
          <a:lstStyle/>
          <a:p>
            <a:r>
              <a:rPr lang="zh-CN" altLang="en-US" dirty="0"/>
              <a:t>基于注意力机制的深度学习模型</a:t>
            </a:r>
            <a:endParaRPr lang="en-US" altLang="zh-CN" dirty="0"/>
          </a:p>
        </p:txBody>
      </p:sp>
      <p:sp>
        <p:nvSpPr>
          <p:cNvPr id="7" name="文本框 6">
            <a:extLst>
              <a:ext uri="{FF2B5EF4-FFF2-40B4-BE49-F238E27FC236}">
                <a16:creationId xmlns:a16="http://schemas.microsoft.com/office/drawing/2014/main" id="{5E1F52EC-A190-4990-812F-29FFE8AA4357}"/>
              </a:ext>
            </a:extLst>
          </p:cNvPr>
          <p:cNvSpPr txBox="1"/>
          <p:nvPr/>
        </p:nvSpPr>
        <p:spPr>
          <a:xfrm>
            <a:off x="495300" y="5185560"/>
            <a:ext cx="3802815" cy="1323439"/>
          </a:xfrm>
          <a:prstGeom prst="rect">
            <a:avLst/>
          </a:prstGeom>
          <a:noFill/>
        </p:spPr>
        <p:txBody>
          <a:bodyPr wrap="square" rtlCol="0">
            <a:spAutoFit/>
          </a:bodyPr>
          <a:lstStyle/>
          <a:p>
            <a:r>
              <a:rPr lang="en-US" altLang="zh-CN" sz="1100" b="0" i="0" dirty="0">
                <a:solidFill>
                  <a:srgbClr val="494949"/>
                </a:solidFill>
                <a:effectLst/>
                <a:latin typeface="PingFangSC"/>
              </a:rPr>
              <a:t>Zhu Y, </a:t>
            </a:r>
            <a:r>
              <a:rPr lang="en-US" altLang="zh-CN" sz="1100" b="0" i="0" dirty="0" err="1">
                <a:solidFill>
                  <a:srgbClr val="494949"/>
                </a:solidFill>
                <a:effectLst/>
                <a:latin typeface="PingFangSC"/>
              </a:rPr>
              <a:t>Groth</a:t>
            </a:r>
            <a:r>
              <a:rPr lang="en-US" altLang="zh-CN" sz="1100" b="0" i="0" dirty="0">
                <a:solidFill>
                  <a:srgbClr val="494949"/>
                </a:solidFill>
                <a:effectLst/>
                <a:latin typeface="PingFangSC"/>
              </a:rPr>
              <a:t> O, Bernstein M, et al. Visual7w: Grounded question answering in images[C]//Proceedings of the IEEE conference on computer vision and pattern recognition. 2016: 4995-5004.</a:t>
            </a:r>
          </a:p>
          <a:p>
            <a:pPr marL="285750" indent="-285750">
              <a:buFont typeface="Arial" panose="020B0604020202020204" pitchFamily="34" charset="0"/>
              <a:buChar char="•"/>
            </a:pPr>
            <a:r>
              <a:rPr lang="en-US" altLang="zh-CN" dirty="0"/>
              <a:t>CNN</a:t>
            </a:r>
          </a:p>
          <a:p>
            <a:pPr marL="285750" indent="-285750">
              <a:buFont typeface="Arial" panose="020B0604020202020204" pitchFamily="34" charset="0"/>
              <a:buChar char="•"/>
            </a:pPr>
            <a:r>
              <a:rPr lang="en-US" altLang="zh-CN" dirty="0"/>
              <a:t>LSTM</a:t>
            </a:r>
            <a:endParaRPr lang="zh-CN" altLang="en-US" dirty="0"/>
          </a:p>
        </p:txBody>
      </p:sp>
      <p:pic>
        <p:nvPicPr>
          <p:cNvPr id="13" name="图片 12">
            <a:extLst>
              <a:ext uri="{FF2B5EF4-FFF2-40B4-BE49-F238E27FC236}">
                <a16:creationId xmlns:a16="http://schemas.microsoft.com/office/drawing/2014/main" id="{78ACCD8E-50EB-47AF-A9E1-9F4CE034F8E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67023" y="1843674"/>
            <a:ext cx="4231478" cy="1945365"/>
          </a:xfrm>
          <a:prstGeom prst="rect">
            <a:avLst/>
          </a:prstGeom>
        </p:spPr>
      </p:pic>
      <p:sp>
        <p:nvSpPr>
          <p:cNvPr id="18" name="文本框 17">
            <a:extLst>
              <a:ext uri="{FF2B5EF4-FFF2-40B4-BE49-F238E27FC236}">
                <a16:creationId xmlns:a16="http://schemas.microsoft.com/office/drawing/2014/main" id="{90B06614-9DC5-4B11-9E13-6F28926797FC}"/>
              </a:ext>
            </a:extLst>
          </p:cNvPr>
          <p:cNvSpPr txBox="1"/>
          <p:nvPr/>
        </p:nvSpPr>
        <p:spPr>
          <a:xfrm>
            <a:off x="4388435" y="4031398"/>
            <a:ext cx="4392488" cy="1154162"/>
          </a:xfrm>
          <a:prstGeom prst="rect">
            <a:avLst/>
          </a:prstGeom>
          <a:noFill/>
        </p:spPr>
        <p:txBody>
          <a:bodyPr wrap="square">
            <a:spAutoFit/>
          </a:bodyPr>
          <a:lstStyle/>
          <a:p>
            <a:r>
              <a:rPr lang="en-US" altLang="zh-CN" sz="1100" dirty="0">
                <a:solidFill>
                  <a:srgbClr val="494949"/>
                </a:solidFill>
                <a:latin typeface="PingFangSC"/>
              </a:rPr>
              <a:t>Yang Z, He X, Gao J, et al. Stacked attention networks for image question answering[C]//Proceedings of the IEEE conference on computer vision and pattern recognition. 2016: 21-29.</a:t>
            </a:r>
          </a:p>
          <a:p>
            <a:pPr marL="171450" indent="-171450">
              <a:buFont typeface="Arial" panose="020B0604020202020204" pitchFamily="34" charset="0"/>
              <a:buChar char="•"/>
            </a:pPr>
            <a:r>
              <a:rPr lang="en-US" altLang="zh-CN" dirty="0"/>
              <a:t>CNN</a:t>
            </a:r>
          </a:p>
          <a:p>
            <a:pPr marL="171450" indent="-171450">
              <a:buFont typeface="Arial" panose="020B0604020202020204" pitchFamily="34" charset="0"/>
              <a:buChar char="•"/>
            </a:pPr>
            <a:r>
              <a:rPr lang="en-US" altLang="zh-CN" dirty="0"/>
              <a:t>LSTM</a:t>
            </a:r>
            <a:endParaRPr lang="zh-CN" altLang="en-US" dirty="0"/>
          </a:p>
        </p:txBody>
      </p:sp>
      <p:pic>
        <p:nvPicPr>
          <p:cNvPr id="8" name="图片 7">
            <a:extLst>
              <a:ext uri="{FF2B5EF4-FFF2-40B4-BE49-F238E27FC236}">
                <a16:creationId xmlns:a16="http://schemas.microsoft.com/office/drawing/2014/main" id="{CE5D41BD-4245-43A5-A04D-1CB2CE48434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5576" y="1714139"/>
            <a:ext cx="3208388" cy="3253576"/>
          </a:xfrm>
          <a:prstGeom prst="rect">
            <a:avLst/>
          </a:prstGeom>
        </p:spPr>
      </p:pic>
    </p:spTree>
    <p:extLst>
      <p:ext uri="{BB962C8B-B14F-4D97-AF65-F5344CB8AC3E}">
        <p14:creationId xmlns:p14="http://schemas.microsoft.com/office/powerpoint/2010/main" val="30024880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5734992" cy="400110"/>
          </a:xfrm>
          <a:prstGeom prst="rect">
            <a:avLst/>
          </a:prstGeom>
          <a:noFill/>
        </p:spPr>
        <p:txBody>
          <a:bodyPr wrap="square" rtlCol="0">
            <a:spAutoFit/>
          </a:bodyPr>
          <a:lstStyle/>
          <a:p>
            <a:r>
              <a:rPr lang="zh-CN" altLang="en-US" sz="2000" b="1" dirty="0">
                <a:latin typeface="Arial" panose="020B0604020202020204" pitchFamily="34" charset="0"/>
                <a:ea typeface="微软雅黑" panose="020B0503020204020204" pitchFamily="34" charset="-122"/>
                <a:cs typeface="Arial" panose="020B0604020202020204" pitchFamily="34" charset="0"/>
              </a:rPr>
              <a:t>视觉问答任务（</a:t>
            </a:r>
            <a:r>
              <a:rPr lang="en-US" altLang="zh-CN" sz="2000" b="1" dirty="0">
                <a:latin typeface="Arial" panose="020B0604020202020204" pitchFamily="34" charset="0"/>
                <a:ea typeface="微软雅黑" panose="020B0503020204020204" pitchFamily="34" charset="-122"/>
                <a:cs typeface="Arial" panose="020B0604020202020204" pitchFamily="34" charset="0"/>
              </a:rPr>
              <a:t>Visual Question Answer</a:t>
            </a:r>
            <a:r>
              <a:rPr lang="zh-CN" altLang="en-US" sz="2000" b="1" dirty="0">
                <a:latin typeface="Arial" panose="020B0604020202020204" pitchFamily="34" charset="0"/>
                <a:ea typeface="微软雅黑" panose="020B0503020204020204" pitchFamily="34" charset="-122"/>
                <a:cs typeface="Arial" panose="020B0604020202020204" pitchFamily="34" charset="0"/>
              </a:rPr>
              <a:t>）</a:t>
            </a: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3" name="矩形 2"/>
          <p:cNvSpPr/>
          <p:nvPr/>
        </p:nvSpPr>
        <p:spPr>
          <a:xfrm>
            <a:off x="107504" y="1268760"/>
            <a:ext cx="184731" cy="400110"/>
          </a:xfrm>
          <a:prstGeom prst="rect">
            <a:avLst/>
          </a:prstGeom>
        </p:spPr>
        <p:txBody>
          <a:bodyPr wrap="none">
            <a:spAutoFit/>
          </a:bodyPr>
          <a:lstStyle/>
          <a:p>
            <a:endParaRPr lang="zh-CN" altLang="en-US" sz="2000">
              <a:solidFill>
                <a:srgbClr val="002060"/>
              </a:solidFill>
            </a:endParaRPr>
          </a:p>
        </p:txBody>
      </p:sp>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53</a:t>
            </a:fld>
            <a:endParaRPr lang="zh-CN" altLang="en-US">
              <a:latin typeface="Arial" panose="020B0604020202020204" pitchFamily="34" charset="0"/>
              <a:ea typeface="微软雅黑" panose="020B0503020204020204" pitchFamily="34" charset="-122"/>
            </a:endParaRPr>
          </a:p>
        </p:txBody>
      </p:sp>
      <p:sp>
        <p:nvSpPr>
          <p:cNvPr id="2" name="文本框 1">
            <a:extLst>
              <a:ext uri="{FF2B5EF4-FFF2-40B4-BE49-F238E27FC236}">
                <a16:creationId xmlns:a16="http://schemas.microsoft.com/office/drawing/2014/main" id="{44761DEB-1761-46FA-9171-26BB1A68E9C5}"/>
              </a:ext>
            </a:extLst>
          </p:cNvPr>
          <p:cNvSpPr txBox="1"/>
          <p:nvPr/>
        </p:nvSpPr>
        <p:spPr>
          <a:xfrm>
            <a:off x="495300" y="1124744"/>
            <a:ext cx="8140700" cy="369332"/>
          </a:xfrm>
          <a:prstGeom prst="rect">
            <a:avLst/>
          </a:prstGeom>
          <a:noFill/>
        </p:spPr>
        <p:txBody>
          <a:bodyPr wrap="square" rtlCol="0">
            <a:spAutoFit/>
          </a:bodyPr>
          <a:lstStyle/>
          <a:p>
            <a:r>
              <a:rPr lang="zh-CN" altLang="en-US" dirty="0"/>
              <a:t>基于</a:t>
            </a:r>
            <a:r>
              <a:rPr lang="en-US" altLang="zh-CN" dirty="0"/>
              <a:t>Transformer</a:t>
            </a:r>
            <a:r>
              <a:rPr lang="zh-CN" altLang="en-US" dirty="0"/>
              <a:t>的深度学习模型</a:t>
            </a:r>
            <a:endParaRPr lang="en-US" altLang="zh-CN" dirty="0"/>
          </a:p>
        </p:txBody>
      </p:sp>
      <p:sp>
        <p:nvSpPr>
          <p:cNvPr id="6" name="文本框 5">
            <a:extLst>
              <a:ext uri="{FF2B5EF4-FFF2-40B4-BE49-F238E27FC236}">
                <a16:creationId xmlns:a16="http://schemas.microsoft.com/office/drawing/2014/main" id="{4753FFCF-D9CC-4887-AF0B-270F9A07F4E7}"/>
              </a:ext>
            </a:extLst>
          </p:cNvPr>
          <p:cNvSpPr txBox="1"/>
          <p:nvPr/>
        </p:nvSpPr>
        <p:spPr>
          <a:xfrm>
            <a:off x="755576" y="1844824"/>
            <a:ext cx="7272808" cy="369332"/>
          </a:xfrm>
          <a:prstGeom prst="rect">
            <a:avLst/>
          </a:prstGeom>
          <a:noFill/>
        </p:spPr>
        <p:txBody>
          <a:bodyPr wrap="square" rtlCol="0">
            <a:spAutoFit/>
          </a:bodyPr>
          <a:lstStyle/>
          <a:p>
            <a:r>
              <a:rPr lang="zh-CN" altLang="en-US" dirty="0"/>
              <a:t>单流模型和双流模型：</a:t>
            </a:r>
          </a:p>
        </p:txBody>
      </p:sp>
      <p:pic>
        <p:nvPicPr>
          <p:cNvPr id="9" name="图片 8">
            <a:extLst>
              <a:ext uri="{FF2B5EF4-FFF2-40B4-BE49-F238E27FC236}">
                <a16:creationId xmlns:a16="http://schemas.microsoft.com/office/drawing/2014/main" id="{55C5F39D-72B5-4933-B50E-1E4BDFCC7C56}"/>
              </a:ext>
            </a:extLst>
          </p:cNvPr>
          <p:cNvPicPr>
            <a:picLocks noChangeAspect="1"/>
          </p:cNvPicPr>
          <p:nvPr/>
        </p:nvPicPr>
        <p:blipFill>
          <a:blip r:embed="rId4"/>
          <a:stretch>
            <a:fillRect/>
          </a:stretch>
        </p:blipFill>
        <p:spPr>
          <a:xfrm>
            <a:off x="1063408" y="2246125"/>
            <a:ext cx="6657143" cy="2638095"/>
          </a:xfrm>
          <a:prstGeom prst="rect">
            <a:avLst/>
          </a:prstGeom>
        </p:spPr>
      </p:pic>
      <p:sp>
        <p:nvSpPr>
          <p:cNvPr id="11" name="文本框 10">
            <a:extLst>
              <a:ext uri="{FF2B5EF4-FFF2-40B4-BE49-F238E27FC236}">
                <a16:creationId xmlns:a16="http://schemas.microsoft.com/office/drawing/2014/main" id="{2874886C-B0D4-4C53-96C5-19214AD8A9A6}"/>
              </a:ext>
            </a:extLst>
          </p:cNvPr>
          <p:cNvSpPr txBox="1"/>
          <p:nvPr/>
        </p:nvSpPr>
        <p:spPr>
          <a:xfrm>
            <a:off x="1063408" y="5085184"/>
            <a:ext cx="2788512" cy="369332"/>
          </a:xfrm>
          <a:prstGeom prst="rect">
            <a:avLst/>
          </a:prstGeom>
          <a:noFill/>
        </p:spPr>
        <p:txBody>
          <a:bodyPr wrap="square" rtlCol="0">
            <a:spAutoFit/>
          </a:bodyPr>
          <a:lstStyle/>
          <a:p>
            <a:r>
              <a:rPr lang="en-US" altLang="zh-CN" dirty="0"/>
              <a:t>QKV</a:t>
            </a:r>
            <a:r>
              <a:rPr lang="zh-CN" altLang="en-US" dirty="0"/>
              <a:t>都是同一个输入</a:t>
            </a:r>
          </a:p>
        </p:txBody>
      </p:sp>
      <p:sp>
        <p:nvSpPr>
          <p:cNvPr id="16" name="文本框 15">
            <a:extLst>
              <a:ext uri="{FF2B5EF4-FFF2-40B4-BE49-F238E27FC236}">
                <a16:creationId xmlns:a16="http://schemas.microsoft.com/office/drawing/2014/main" id="{B61DEC48-1B61-413D-9D38-43AE06EFE6C4}"/>
              </a:ext>
            </a:extLst>
          </p:cNvPr>
          <p:cNvSpPr txBox="1"/>
          <p:nvPr/>
        </p:nvSpPr>
        <p:spPr>
          <a:xfrm>
            <a:off x="5004048" y="5066287"/>
            <a:ext cx="2788512" cy="369332"/>
          </a:xfrm>
          <a:prstGeom prst="rect">
            <a:avLst/>
          </a:prstGeom>
          <a:noFill/>
        </p:spPr>
        <p:txBody>
          <a:bodyPr wrap="square" rtlCol="0">
            <a:spAutoFit/>
          </a:bodyPr>
          <a:lstStyle/>
          <a:p>
            <a:r>
              <a:rPr lang="en-US" altLang="zh-CN" dirty="0"/>
              <a:t>QKV</a:t>
            </a:r>
            <a:r>
              <a:rPr lang="zh-CN" altLang="en-US" dirty="0"/>
              <a:t>是不同输入</a:t>
            </a:r>
          </a:p>
        </p:txBody>
      </p:sp>
    </p:spTree>
    <p:extLst>
      <p:ext uri="{BB962C8B-B14F-4D97-AF65-F5344CB8AC3E}">
        <p14:creationId xmlns:p14="http://schemas.microsoft.com/office/powerpoint/2010/main" val="28203224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5734992" cy="400110"/>
          </a:xfrm>
          <a:prstGeom prst="rect">
            <a:avLst/>
          </a:prstGeom>
          <a:noFill/>
        </p:spPr>
        <p:txBody>
          <a:bodyPr wrap="square" rtlCol="0">
            <a:spAutoFit/>
          </a:bodyPr>
          <a:lstStyle/>
          <a:p>
            <a:r>
              <a:rPr lang="zh-CN" altLang="en-US" sz="2000" b="1" dirty="0">
                <a:latin typeface="Arial" panose="020B0604020202020204" pitchFamily="34" charset="0"/>
                <a:ea typeface="微软雅黑" panose="020B0503020204020204" pitchFamily="34" charset="-122"/>
                <a:cs typeface="Arial" panose="020B0604020202020204" pitchFamily="34" charset="0"/>
              </a:rPr>
              <a:t>视觉问答任务（</a:t>
            </a:r>
            <a:r>
              <a:rPr lang="en-US" altLang="zh-CN" sz="2000" b="1" dirty="0">
                <a:latin typeface="Arial" panose="020B0604020202020204" pitchFamily="34" charset="0"/>
                <a:ea typeface="微软雅黑" panose="020B0503020204020204" pitchFamily="34" charset="-122"/>
                <a:cs typeface="Arial" panose="020B0604020202020204" pitchFamily="34" charset="0"/>
              </a:rPr>
              <a:t>Visual Question Answer</a:t>
            </a:r>
            <a:r>
              <a:rPr lang="zh-CN" altLang="en-US" sz="2000" b="1" dirty="0">
                <a:latin typeface="Arial" panose="020B0604020202020204" pitchFamily="34" charset="0"/>
                <a:ea typeface="微软雅黑" panose="020B0503020204020204" pitchFamily="34" charset="-122"/>
                <a:cs typeface="Arial" panose="020B0604020202020204" pitchFamily="34" charset="0"/>
              </a:rPr>
              <a:t>）</a:t>
            </a: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3" name="矩形 2"/>
          <p:cNvSpPr/>
          <p:nvPr/>
        </p:nvSpPr>
        <p:spPr>
          <a:xfrm>
            <a:off x="107504" y="1268760"/>
            <a:ext cx="184731" cy="400110"/>
          </a:xfrm>
          <a:prstGeom prst="rect">
            <a:avLst/>
          </a:prstGeom>
        </p:spPr>
        <p:txBody>
          <a:bodyPr wrap="none">
            <a:spAutoFit/>
          </a:bodyPr>
          <a:lstStyle/>
          <a:p>
            <a:endParaRPr lang="zh-CN" altLang="en-US" sz="2000">
              <a:solidFill>
                <a:srgbClr val="002060"/>
              </a:solidFill>
            </a:endParaRPr>
          </a:p>
        </p:txBody>
      </p:sp>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54</a:t>
            </a:fld>
            <a:endParaRPr lang="zh-CN" altLang="en-US">
              <a:latin typeface="Arial" panose="020B0604020202020204" pitchFamily="34" charset="0"/>
              <a:ea typeface="微软雅黑" panose="020B0503020204020204" pitchFamily="34" charset="-122"/>
            </a:endParaRPr>
          </a:p>
        </p:txBody>
      </p:sp>
      <p:sp>
        <p:nvSpPr>
          <p:cNvPr id="2" name="文本框 1">
            <a:extLst>
              <a:ext uri="{FF2B5EF4-FFF2-40B4-BE49-F238E27FC236}">
                <a16:creationId xmlns:a16="http://schemas.microsoft.com/office/drawing/2014/main" id="{44761DEB-1761-46FA-9171-26BB1A68E9C5}"/>
              </a:ext>
            </a:extLst>
          </p:cNvPr>
          <p:cNvSpPr txBox="1"/>
          <p:nvPr/>
        </p:nvSpPr>
        <p:spPr>
          <a:xfrm>
            <a:off x="495300" y="1124744"/>
            <a:ext cx="8140700" cy="369332"/>
          </a:xfrm>
          <a:prstGeom prst="rect">
            <a:avLst/>
          </a:prstGeom>
          <a:noFill/>
        </p:spPr>
        <p:txBody>
          <a:bodyPr wrap="square" rtlCol="0">
            <a:spAutoFit/>
          </a:bodyPr>
          <a:lstStyle/>
          <a:p>
            <a:r>
              <a:rPr lang="zh-CN" altLang="en-US" dirty="0"/>
              <a:t>基于</a:t>
            </a:r>
            <a:r>
              <a:rPr lang="en-US" altLang="zh-CN" dirty="0"/>
              <a:t>Transformer</a:t>
            </a:r>
            <a:r>
              <a:rPr lang="zh-CN" altLang="en-US" dirty="0"/>
              <a:t>的深度学习模型</a:t>
            </a:r>
            <a:endParaRPr lang="en-US" altLang="zh-CN" dirty="0"/>
          </a:p>
        </p:txBody>
      </p:sp>
      <p:pic>
        <p:nvPicPr>
          <p:cNvPr id="7" name="图片 6">
            <a:extLst>
              <a:ext uri="{FF2B5EF4-FFF2-40B4-BE49-F238E27FC236}">
                <a16:creationId xmlns:a16="http://schemas.microsoft.com/office/drawing/2014/main" id="{B8100464-F06C-4A34-A8AD-2EAE66E0D6C8}"/>
              </a:ext>
            </a:extLst>
          </p:cNvPr>
          <p:cNvPicPr>
            <a:picLocks noChangeAspect="1"/>
          </p:cNvPicPr>
          <p:nvPr/>
        </p:nvPicPr>
        <p:blipFill>
          <a:blip r:embed="rId4"/>
          <a:stretch>
            <a:fillRect/>
          </a:stretch>
        </p:blipFill>
        <p:spPr>
          <a:xfrm>
            <a:off x="829143" y="1772816"/>
            <a:ext cx="7485714" cy="2695238"/>
          </a:xfrm>
          <a:prstGeom prst="rect">
            <a:avLst/>
          </a:prstGeom>
        </p:spPr>
      </p:pic>
      <p:sp>
        <p:nvSpPr>
          <p:cNvPr id="15" name="文本框 14">
            <a:extLst>
              <a:ext uri="{FF2B5EF4-FFF2-40B4-BE49-F238E27FC236}">
                <a16:creationId xmlns:a16="http://schemas.microsoft.com/office/drawing/2014/main" id="{25F87CB9-4CE0-4D67-9680-FAECBF3BA2EF}"/>
              </a:ext>
            </a:extLst>
          </p:cNvPr>
          <p:cNvSpPr txBox="1"/>
          <p:nvPr/>
        </p:nvSpPr>
        <p:spPr>
          <a:xfrm>
            <a:off x="2339752" y="4581128"/>
            <a:ext cx="4610100" cy="430887"/>
          </a:xfrm>
          <a:prstGeom prst="rect">
            <a:avLst/>
          </a:prstGeom>
          <a:noFill/>
        </p:spPr>
        <p:txBody>
          <a:bodyPr wrap="square">
            <a:spAutoFit/>
          </a:bodyPr>
          <a:lstStyle/>
          <a:p>
            <a:r>
              <a:rPr lang="en-US" altLang="zh-CN" sz="1100" dirty="0">
                <a:solidFill>
                  <a:srgbClr val="494949"/>
                </a:solidFill>
                <a:latin typeface="PingFangSC"/>
              </a:rPr>
              <a:t>Li L H, </a:t>
            </a:r>
            <a:r>
              <a:rPr lang="en-US" altLang="zh-CN" sz="1100" dirty="0" err="1">
                <a:solidFill>
                  <a:srgbClr val="494949"/>
                </a:solidFill>
                <a:latin typeface="PingFangSC"/>
              </a:rPr>
              <a:t>Yatskar</a:t>
            </a:r>
            <a:r>
              <a:rPr lang="en-US" altLang="zh-CN" sz="1100" dirty="0">
                <a:solidFill>
                  <a:srgbClr val="494949"/>
                </a:solidFill>
                <a:latin typeface="PingFangSC"/>
              </a:rPr>
              <a:t> M, Yin D, et al. </a:t>
            </a:r>
            <a:r>
              <a:rPr lang="en-US" altLang="zh-CN" sz="1100" dirty="0" err="1">
                <a:solidFill>
                  <a:srgbClr val="494949"/>
                </a:solidFill>
                <a:latin typeface="PingFangSC"/>
              </a:rPr>
              <a:t>Visualbert</a:t>
            </a:r>
            <a:r>
              <a:rPr lang="en-US" altLang="zh-CN" sz="1100" dirty="0">
                <a:solidFill>
                  <a:srgbClr val="494949"/>
                </a:solidFill>
                <a:latin typeface="PingFangSC"/>
              </a:rPr>
              <a:t>: A simple and performant baseline for vision and language[J]. </a:t>
            </a:r>
            <a:r>
              <a:rPr lang="en-US" altLang="zh-CN" sz="1100" dirty="0" err="1">
                <a:solidFill>
                  <a:srgbClr val="494949"/>
                </a:solidFill>
                <a:latin typeface="PingFangSC"/>
              </a:rPr>
              <a:t>arXiv</a:t>
            </a:r>
            <a:r>
              <a:rPr lang="en-US" altLang="zh-CN" sz="1100" dirty="0">
                <a:solidFill>
                  <a:srgbClr val="494949"/>
                </a:solidFill>
                <a:latin typeface="PingFangSC"/>
              </a:rPr>
              <a:t> preprint arXiv:1908.03557, 2019.</a:t>
            </a:r>
            <a:endParaRPr lang="zh-CN" altLang="en-US" sz="1100" dirty="0">
              <a:solidFill>
                <a:srgbClr val="494949"/>
              </a:solidFill>
              <a:latin typeface="PingFangSC"/>
            </a:endParaRPr>
          </a:p>
        </p:txBody>
      </p:sp>
    </p:spTree>
    <p:extLst>
      <p:ext uri="{BB962C8B-B14F-4D97-AF65-F5344CB8AC3E}">
        <p14:creationId xmlns:p14="http://schemas.microsoft.com/office/powerpoint/2010/main" val="10761445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4654872" cy="400110"/>
          </a:xfrm>
          <a:prstGeom prst="rect">
            <a:avLst/>
          </a:prstGeom>
          <a:noFill/>
        </p:spPr>
        <p:txBody>
          <a:bodyPr wrap="square" rtlCol="0">
            <a:spAutoFit/>
          </a:bodyPr>
          <a:lstStyle/>
          <a:p>
            <a:r>
              <a:rPr lang="zh-CN" altLang="en-US" sz="2000" b="1" dirty="0">
                <a:latin typeface="Arial" panose="020B0604020202020204" pitchFamily="34" charset="0"/>
                <a:ea typeface="微软雅黑" panose="020B0503020204020204" pitchFamily="34" charset="-122"/>
                <a:cs typeface="Arial" panose="020B0604020202020204" pitchFamily="34" charset="0"/>
              </a:rPr>
              <a:t>多模态</a:t>
            </a:r>
            <a:r>
              <a:rPr lang="en-US" altLang="zh-CN" sz="2000" b="1" dirty="0">
                <a:latin typeface="Arial" panose="020B0604020202020204" pitchFamily="34" charset="0"/>
                <a:ea typeface="微软雅黑" panose="020B0503020204020204" pitchFamily="34" charset="-122"/>
                <a:cs typeface="Arial" panose="020B0604020202020204" pitchFamily="34" charset="0"/>
              </a:rPr>
              <a:t>CLIP</a:t>
            </a:r>
            <a:endParaRPr lang="zh-CN" altLang="en-US" sz="2000" b="1" dirty="0">
              <a:latin typeface="Arial" panose="020B0604020202020204" pitchFamily="34" charset="0"/>
              <a:ea typeface="微软雅黑" panose="020B0503020204020204" pitchFamily="34" charset="-122"/>
              <a:cs typeface="Arial" panose="020B0604020202020204" pitchFamily="34" charset="0"/>
            </a:endParaRP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55</a:t>
            </a:fld>
            <a:endParaRPr lang="zh-CN" altLang="en-US">
              <a:latin typeface="Arial" panose="020B0604020202020204" pitchFamily="34" charset="0"/>
              <a:ea typeface="微软雅黑" panose="020B0503020204020204" pitchFamily="34" charset="-122"/>
            </a:endParaRPr>
          </a:p>
        </p:txBody>
      </p:sp>
      <p:sp>
        <p:nvSpPr>
          <p:cNvPr id="13" name="文本框 12">
            <a:extLst>
              <a:ext uri="{FF2B5EF4-FFF2-40B4-BE49-F238E27FC236}">
                <a16:creationId xmlns:a16="http://schemas.microsoft.com/office/drawing/2014/main" id="{45D72BB6-8315-4411-BF86-2DDB768B94FD}"/>
              </a:ext>
            </a:extLst>
          </p:cNvPr>
          <p:cNvSpPr txBox="1"/>
          <p:nvPr/>
        </p:nvSpPr>
        <p:spPr>
          <a:xfrm>
            <a:off x="501650" y="6314240"/>
            <a:ext cx="8140699" cy="461665"/>
          </a:xfrm>
          <a:prstGeom prst="rect">
            <a:avLst/>
          </a:prstGeom>
          <a:noFill/>
        </p:spPr>
        <p:txBody>
          <a:bodyPr wrap="square">
            <a:spAutoFit/>
          </a:bodyPr>
          <a:lstStyle/>
          <a:p>
            <a:r>
              <a:rPr lang="zh-CN" altLang="en-US" sz="1200" dirty="0"/>
              <a:t>[1]A. Radford, J. Kim, C. Hallacy, A. Ramesh, G. Goh, S. Agarwal, G. Sastry, A. Askell, P. Mishkin, J. Clark, G. Krueger and I. Sutskever, "Learning Transferable Visual Models From Natural Language Supervision,"</a:t>
            </a:r>
          </a:p>
        </p:txBody>
      </p:sp>
      <p:pic>
        <p:nvPicPr>
          <p:cNvPr id="8" name="图片 7">
            <a:extLst>
              <a:ext uri="{FF2B5EF4-FFF2-40B4-BE49-F238E27FC236}">
                <a16:creationId xmlns:a16="http://schemas.microsoft.com/office/drawing/2014/main" id="{9C5761D1-44DD-4CA3-A182-133489DF5CA0}"/>
              </a:ext>
            </a:extLst>
          </p:cNvPr>
          <p:cNvPicPr>
            <a:picLocks noChangeAspect="1"/>
          </p:cNvPicPr>
          <p:nvPr/>
        </p:nvPicPr>
        <p:blipFill>
          <a:blip r:embed="rId4"/>
          <a:stretch>
            <a:fillRect/>
          </a:stretch>
        </p:blipFill>
        <p:spPr>
          <a:xfrm>
            <a:off x="0" y="1124744"/>
            <a:ext cx="9144000" cy="3336119"/>
          </a:xfrm>
          <a:prstGeom prst="rect">
            <a:avLst/>
          </a:prstGeom>
        </p:spPr>
      </p:pic>
      <p:sp>
        <p:nvSpPr>
          <p:cNvPr id="9" name="文本框 8">
            <a:extLst>
              <a:ext uri="{FF2B5EF4-FFF2-40B4-BE49-F238E27FC236}">
                <a16:creationId xmlns:a16="http://schemas.microsoft.com/office/drawing/2014/main" id="{ADEBB011-8957-44CA-B041-83084AB68282}"/>
              </a:ext>
            </a:extLst>
          </p:cNvPr>
          <p:cNvSpPr txBox="1"/>
          <p:nvPr/>
        </p:nvSpPr>
        <p:spPr>
          <a:xfrm>
            <a:off x="179512" y="4645847"/>
            <a:ext cx="4536504" cy="1200329"/>
          </a:xfrm>
          <a:prstGeom prst="rect">
            <a:avLst/>
          </a:prstGeom>
          <a:noFill/>
        </p:spPr>
        <p:txBody>
          <a:bodyPr wrap="square" rtlCol="0">
            <a:spAutoFit/>
          </a:bodyPr>
          <a:lstStyle/>
          <a:p>
            <a:r>
              <a:rPr lang="zh-CN" altLang="en-US" dirty="0"/>
              <a:t>对比学习：</a:t>
            </a:r>
            <a:endParaRPr lang="en-US" altLang="zh-CN" dirty="0"/>
          </a:p>
          <a:p>
            <a:r>
              <a:rPr lang="zh-CN" altLang="en-US" dirty="0"/>
              <a:t>拉近正样本之间的向量</a:t>
            </a:r>
            <a:endParaRPr lang="en-US" altLang="zh-CN" dirty="0"/>
          </a:p>
          <a:p>
            <a:r>
              <a:rPr lang="zh-CN" altLang="en-US" dirty="0"/>
              <a:t>拉远负样本之间的向量</a:t>
            </a:r>
            <a:endParaRPr lang="en-US" altLang="zh-CN" dirty="0"/>
          </a:p>
          <a:p>
            <a:r>
              <a:rPr lang="zh-CN" altLang="en-US" dirty="0"/>
              <a:t>距离度量：欧氏距离、余弦距离或汉明距离</a:t>
            </a:r>
          </a:p>
        </p:txBody>
      </p:sp>
      <p:sp>
        <p:nvSpPr>
          <p:cNvPr id="11" name="文本框 10">
            <a:extLst>
              <a:ext uri="{FF2B5EF4-FFF2-40B4-BE49-F238E27FC236}">
                <a16:creationId xmlns:a16="http://schemas.microsoft.com/office/drawing/2014/main" id="{0126EB22-0ADF-4AB1-8681-A9A714BD964F}"/>
              </a:ext>
            </a:extLst>
          </p:cNvPr>
          <p:cNvSpPr txBox="1"/>
          <p:nvPr/>
        </p:nvSpPr>
        <p:spPr>
          <a:xfrm>
            <a:off x="4932040" y="4645847"/>
            <a:ext cx="4176464" cy="646331"/>
          </a:xfrm>
          <a:prstGeom prst="rect">
            <a:avLst/>
          </a:prstGeom>
          <a:noFill/>
        </p:spPr>
        <p:txBody>
          <a:bodyPr wrap="square" rtlCol="0">
            <a:spAutoFit/>
          </a:bodyPr>
          <a:lstStyle/>
          <a:p>
            <a:r>
              <a:rPr lang="zh-CN" altLang="en-US" dirty="0"/>
              <a:t>准备文本数据，实现图像分类</a:t>
            </a:r>
            <a:endParaRPr lang="en-US" altLang="zh-CN" dirty="0"/>
          </a:p>
          <a:p>
            <a:r>
              <a:rPr lang="zh-CN" altLang="en-US" dirty="0"/>
              <a:t>准备图像数据，可以实现文本搜图</a:t>
            </a:r>
          </a:p>
        </p:txBody>
      </p:sp>
    </p:spTree>
    <p:extLst>
      <p:ext uri="{BB962C8B-B14F-4D97-AF65-F5344CB8AC3E}">
        <p14:creationId xmlns:p14="http://schemas.microsoft.com/office/powerpoint/2010/main" val="5932937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4654872" cy="400110"/>
          </a:xfrm>
          <a:prstGeom prst="rect">
            <a:avLst/>
          </a:prstGeom>
          <a:noFill/>
        </p:spPr>
        <p:txBody>
          <a:bodyPr wrap="square" rtlCol="0">
            <a:spAutoFit/>
          </a:bodyPr>
          <a:lstStyle/>
          <a:p>
            <a:r>
              <a:rPr lang="zh-CN" altLang="en-US" sz="2000" b="1" dirty="0">
                <a:latin typeface="Arial" panose="020B0604020202020204" pitchFamily="34" charset="0"/>
                <a:ea typeface="微软雅黑" panose="020B0503020204020204" pitchFamily="34" charset="-122"/>
                <a:cs typeface="Arial" panose="020B0604020202020204" pitchFamily="34" charset="0"/>
              </a:rPr>
              <a:t>多模态</a:t>
            </a:r>
            <a:r>
              <a:rPr lang="en-US" altLang="zh-CN" sz="2000" b="1" dirty="0" err="1">
                <a:latin typeface="Arial" panose="020B0604020202020204" pitchFamily="34" charset="0"/>
                <a:ea typeface="微软雅黑" panose="020B0503020204020204" pitchFamily="34" charset="-122"/>
                <a:cs typeface="Arial" panose="020B0604020202020204" pitchFamily="34" charset="0"/>
              </a:rPr>
              <a:t>ImageBind</a:t>
            </a:r>
            <a:endParaRPr lang="zh-CN" altLang="en-US" sz="2000" b="1" dirty="0">
              <a:latin typeface="Arial" panose="020B0604020202020204" pitchFamily="34" charset="0"/>
              <a:ea typeface="微软雅黑" panose="020B0503020204020204" pitchFamily="34" charset="-122"/>
              <a:cs typeface="Arial" panose="020B0604020202020204" pitchFamily="34" charset="0"/>
            </a:endParaRP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56</a:t>
            </a:fld>
            <a:endParaRPr lang="zh-CN" altLang="en-US">
              <a:latin typeface="Arial" panose="020B0604020202020204" pitchFamily="34" charset="0"/>
              <a:ea typeface="微软雅黑" panose="020B0503020204020204" pitchFamily="34" charset="-122"/>
            </a:endParaRPr>
          </a:p>
        </p:txBody>
      </p:sp>
      <p:sp>
        <p:nvSpPr>
          <p:cNvPr id="6" name="文本框 5">
            <a:extLst>
              <a:ext uri="{FF2B5EF4-FFF2-40B4-BE49-F238E27FC236}">
                <a16:creationId xmlns:a16="http://schemas.microsoft.com/office/drawing/2014/main" id="{B252DF29-6500-4A34-A001-17F4D2265BE6}"/>
              </a:ext>
            </a:extLst>
          </p:cNvPr>
          <p:cNvSpPr txBox="1"/>
          <p:nvPr/>
        </p:nvSpPr>
        <p:spPr>
          <a:xfrm>
            <a:off x="539552" y="980728"/>
            <a:ext cx="7776864" cy="369332"/>
          </a:xfrm>
          <a:prstGeom prst="rect">
            <a:avLst/>
          </a:prstGeom>
          <a:noFill/>
        </p:spPr>
        <p:txBody>
          <a:bodyPr wrap="square" rtlCol="0">
            <a:spAutoFit/>
          </a:bodyPr>
          <a:lstStyle/>
          <a:p>
            <a:r>
              <a:rPr lang="zh-CN" altLang="en-US" dirty="0"/>
              <a:t>两大编码器结构：</a:t>
            </a:r>
            <a:r>
              <a:rPr lang="en-US" altLang="zh-CN" dirty="0"/>
              <a:t>CNN</a:t>
            </a:r>
            <a:r>
              <a:rPr lang="zh-CN" altLang="en-US" dirty="0"/>
              <a:t>和</a:t>
            </a:r>
            <a:r>
              <a:rPr lang="en-US" altLang="zh-CN" dirty="0"/>
              <a:t>Transformer</a:t>
            </a:r>
            <a:r>
              <a:rPr lang="zh-CN" altLang="en-US" dirty="0"/>
              <a:t>，基本上实现所有信息的编码工作</a:t>
            </a:r>
            <a:endParaRPr lang="en-US" altLang="zh-CN" dirty="0"/>
          </a:p>
        </p:txBody>
      </p:sp>
      <p:sp>
        <p:nvSpPr>
          <p:cNvPr id="9" name="文本框 8">
            <a:extLst>
              <a:ext uri="{FF2B5EF4-FFF2-40B4-BE49-F238E27FC236}">
                <a16:creationId xmlns:a16="http://schemas.microsoft.com/office/drawing/2014/main" id="{CD5811E6-1BF3-4251-8C4C-737B0F3B4978}"/>
              </a:ext>
            </a:extLst>
          </p:cNvPr>
          <p:cNvSpPr txBox="1"/>
          <p:nvPr/>
        </p:nvSpPr>
        <p:spPr>
          <a:xfrm>
            <a:off x="495300" y="6308079"/>
            <a:ext cx="8496944" cy="461665"/>
          </a:xfrm>
          <a:prstGeom prst="rect">
            <a:avLst/>
          </a:prstGeom>
          <a:noFill/>
        </p:spPr>
        <p:txBody>
          <a:bodyPr wrap="square">
            <a:spAutoFit/>
          </a:bodyPr>
          <a:lstStyle/>
          <a:p>
            <a:r>
              <a:rPr lang="en-US" altLang="zh-CN" sz="1200" dirty="0">
                <a:effectLst/>
              </a:rPr>
              <a:t>[1] R. Girdhar </a:t>
            </a:r>
            <a:r>
              <a:rPr lang="en-US" altLang="zh-CN" sz="1200" i="1" dirty="0">
                <a:effectLst/>
              </a:rPr>
              <a:t>et al.</a:t>
            </a:r>
            <a:r>
              <a:rPr lang="en-US" altLang="zh-CN" sz="1200" dirty="0">
                <a:effectLst/>
              </a:rPr>
              <a:t>, “</a:t>
            </a:r>
            <a:r>
              <a:rPr lang="en-US" altLang="zh-CN" sz="1200" dirty="0" err="1">
                <a:effectLst/>
              </a:rPr>
              <a:t>ImageBind</a:t>
            </a:r>
            <a:r>
              <a:rPr lang="en-US" altLang="zh-CN" sz="1200" dirty="0">
                <a:effectLst/>
              </a:rPr>
              <a:t>: One Embedding Space To Bind Them All.” </a:t>
            </a:r>
            <a:r>
              <a:rPr lang="en-US" altLang="zh-CN" sz="1200" dirty="0" err="1">
                <a:effectLst/>
              </a:rPr>
              <a:t>arXiv</a:t>
            </a:r>
            <a:r>
              <a:rPr lang="en-US" altLang="zh-CN" sz="1200" dirty="0">
                <a:effectLst/>
              </a:rPr>
              <a:t>, May 31, 2023. </a:t>
            </a:r>
            <a:r>
              <a:rPr lang="en-US" altLang="zh-CN" sz="1200" dirty="0" err="1">
                <a:effectLst/>
              </a:rPr>
              <a:t>doi</a:t>
            </a:r>
            <a:r>
              <a:rPr lang="en-US" altLang="zh-CN" sz="1200" dirty="0">
                <a:effectLst/>
              </a:rPr>
              <a:t>: </a:t>
            </a:r>
            <a:r>
              <a:rPr lang="en-US" altLang="zh-CN" sz="1200" dirty="0">
                <a:effectLst/>
                <a:hlinkClick r:id="rId4"/>
              </a:rPr>
              <a:t>10.48550/arXiv.2305.05665</a:t>
            </a:r>
            <a:r>
              <a:rPr lang="en-US" altLang="zh-CN" sz="1200" dirty="0">
                <a:effectLst/>
              </a:rPr>
              <a:t>.</a:t>
            </a:r>
          </a:p>
        </p:txBody>
      </p:sp>
      <p:graphicFrame>
        <p:nvGraphicFramePr>
          <p:cNvPr id="7" name="表格 6">
            <a:extLst>
              <a:ext uri="{FF2B5EF4-FFF2-40B4-BE49-F238E27FC236}">
                <a16:creationId xmlns:a16="http://schemas.microsoft.com/office/drawing/2014/main" id="{ADA87E13-70F2-41A2-A6C7-E7D5B1E824B0}"/>
              </a:ext>
            </a:extLst>
          </p:cNvPr>
          <p:cNvGraphicFramePr>
            <a:graphicFrameLocks noGrp="1"/>
          </p:cNvGraphicFramePr>
          <p:nvPr>
            <p:extLst>
              <p:ext uri="{D42A27DB-BD31-4B8C-83A1-F6EECF244321}">
                <p14:modId xmlns:p14="http://schemas.microsoft.com/office/powerpoint/2010/main" val="1382871370"/>
              </p:ext>
            </p:extLst>
          </p:nvPr>
        </p:nvGraphicFramePr>
        <p:xfrm>
          <a:off x="755577" y="1484784"/>
          <a:ext cx="7344816" cy="4532130"/>
        </p:xfrm>
        <a:graphic>
          <a:graphicData uri="http://schemas.openxmlformats.org/drawingml/2006/table">
            <a:tbl>
              <a:tblPr>
                <a:tableStyleId>{5940675A-B579-460E-94D1-54222C63F5DA}</a:tableStyleId>
              </a:tblPr>
              <a:tblGrid>
                <a:gridCol w="2448272">
                  <a:extLst>
                    <a:ext uri="{9D8B030D-6E8A-4147-A177-3AD203B41FA5}">
                      <a16:colId xmlns:a16="http://schemas.microsoft.com/office/drawing/2014/main" val="1337785535"/>
                    </a:ext>
                  </a:extLst>
                </a:gridCol>
                <a:gridCol w="2448272">
                  <a:extLst>
                    <a:ext uri="{9D8B030D-6E8A-4147-A177-3AD203B41FA5}">
                      <a16:colId xmlns:a16="http://schemas.microsoft.com/office/drawing/2014/main" val="3217806441"/>
                    </a:ext>
                  </a:extLst>
                </a:gridCol>
                <a:gridCol w="2448272">
                  <a:extLst>
                    <a:ext uri="{9D8B030D-6E8A-4147-A177-3AD203B41FA5}">
                      <a16:colId xmlns:a16="http://schemas.microsoft.com/office/drawing/2014/main" val="3746713476"/>
                    </a:ext>
                  </a:extLst>
                </a:gridCol>
              </a:tblGrid>
              <a:tr h="220779">
                <a:tc>
                  <a:txBody>
                    <a:bodyPr/>
                    <a:lstStyle/>
                    <a:p>
                      <a:r>
                        <a:rPr lang="zh-CN" altLang="en-US" sz="1100"/>
                        <a:t>模态</a:t>
                      </a:r>
                    </a:p>
                  </a:txBody>
                  <a:tcPr marL="55195" marR="55195" marT="27597" marB="27597" anchor="ctr"/>
                </a:tc>
                <a:tc>
                  <a:txBody>
                    <a:bodyPr/>
                    <a:lstStyle/>
                    <a:p>
                      <a:r>
                        <a:rPr lang="zh-CN" altLang="en-US" sz="1100" dirty="0"/>
                        <a:t>特征提取网络</a:t>
                      </a:r>
                    </a:p>
                  </a:txBody>
                  <a:tcPr marL="55195" marR="55195" marT="27597" marB="27597" anchor="ctr"/>
                </a:tc>
                <a:tc>
                  <a:txBody>
                    <a:bodyPr/>
                    <a:lstStyle/>
                    <a:p>
                      <a:r>
                        <a:rPr lang="zh-CN" altLang="en-US" sz="1100"/>
                        <a:t>详情</a:t>
                      </a:r>
                    </a:p>
                  </a:txBody>
                  <a:tcPr marL="55195" marR="55195" marT="27597" marB="27597" anchor="ctr"/>
                </a:tc>
                <a:extLst>
                  <a:ext uri="{0D108BD9-81ED-4DB2-BD59-A6C34878D82A}">
                    <a16:rowId xmlns:a16="http://schemas.microsoft.com/office/drawing/2014/main" val="2509935655"/>
                  </a:ext>
                </a:extLst>
              </a:tr>
              <a:tr h="551947">
                <a:tc>
                  <a:txBody>
                    <a:bodyPr/>
                    <a:lstStyle/>
                    <a:p>
                      <a:r>
                        <a:rPr lang="zh-CN" altLang="en-US" sz="1100"/>
                        <a:t>图像</a:t>
                      </a:r>
                      <a:r>
                        <a:rPr lang="en-US" altLang="zh-CN" sz="1100"/>
                        <a:t>/.</a:t>
                      </a:r>
                      <a:r>
                        <a:rPr lang="zh-CN" altLang="en-US" sz="1100"/>
                        <a:t>视频</a:t>
                      </a:r>
                    </a:p>
                  </a:txBody>
                  <a:tcPr marL="55195" marR="55195" marT="27597" marB="27597" anchor="ctr"/>
                </a:tc>
                <a:tc>
                  <a:txBody>
                    <a:bodyPr/>
                    <a:lstStyle/>
                    <a:p>
                      <a:r>
                        <a:rPr lang="en-US" sz="1100"/>
                        <a:t>ViT</a:t>
                      </a:r>
                    </a:p>
                  </a:txBody>
                  <a:tcPr marL="55195" marR="55195" marT="27597" marB="27597" anchor="ctr"/>
                </a:tc>
                <a:tc>
                  <a:txBody>
                    <a:bodyPr/>
                    <a:lstStyle/>
                    <a:p>
                      <a:r>
                        <a:rPr lang="zh-CN" altLang="en-US" sz="1100"/>
                        <a:t>参考</a:t>
                      </a:r>
                      <a:r>
                        <a:rPr lang="en-US" altLang="zh-CN" sz="1100"/>
                        <a:t>OmniMAE</a:t>
                      </a:r>
                      <a:r>
                        <a:rPr lang="zh-CN" altLang="en-US" sz="1100"/>
                        <a:t>的做法，针对图像和视频都采用</a:t>
                      </a:r>
                      <a:r>
                        <a:rPr lang="en-US" altLang="zh-CN" sz="1100"/>
                        <a:t>ViT</a:t>
                      </a:r>
                      <a:r>
                        <a:rPr lang="zh-CN" altLang="en-US" sz="1100"/>
                        <a:t>结构。</a:t>
                      </a:r>
                    </a:p>
                  </a:txBody>
                  <a:tcPr marL="55195" marR="55195" marT="27597" marB="27597" anchor="ctr"/>
                </a:tc>
                <a:extLst>
                  <a:ext uri="{0D108BD9-81ED-4DB2-BD59-A6C34878D82A}">
                    <a16:rowId xmlns:a16="http://schemas.microsoft.com/office/drawing/2014/main" val="3760320241"/>
                  </a:ext>
                </a:extLst>
              </a:tr>
              <a:tr h="220779">
                <a:tc>
                  <a:txBody>
                    <a:bodyPr/>
                    <a:lstStyle/>
                    <a:p>
                      <a:r>
                        <a:rPr lang="zh-CN" altLang="en-US" sz="1100"/>
                        <a:t>深度</a:t>
                      </a:r>
                    </a:p>
                  </a:txBody>
                  <a:tcPr marL="55195" marR="55195" marT="27597" marB="27597" anchor="ctr"/>
                </a:tc>
                <a:tc>
                  <a:txBody>
                    <a:bodyPr/>
                    <a:lstStyle/>
                    <a:p>
                      <a:r>
                        <a:rPr lang="en-US" sz="1100"/>
                        <a:t>ViT</a:t>
                      </a:r>
                    </a:p>
                  </a:txBody>
                  <a:tcPr marL="55195" marR="55195" marT="27597" marB="27597" anchor="ctr"/>
                </a:tc>
                <a:tc>
                  <a:txBody>
                    <a:bodyPr/>
                    <a:lstStyle/>
                    <a:p>
                      <a:r>
                        <a:rPr lang="zh-CN" altLang="en-US" sz="1100"/>
                        <a:t>看作是单通道的图像</a:t>
                      </a:r>
                    </a:p>
                  </a:txBody>
                  <a:tcPr marL="55195" marR="55195" marT="27597" marB="27597" anchor="ctr"/>
                </a:tc>
                <a:extLst>
                  <a:ext uri="{0D108BD9-81ED-4DB2-BD59-A6C34878D82A}">
                    <a16:rowId xmlns:a16="http://schemas.microsoft.com/office/drawing/2014/main" val="3805146759"/>
                  </a:ext>
                </a:extLst>
              </a:tr>
              <a:tr h="220779">
                <a:tc>
                  <a:txBody>
                    <a:bodyPr/>
                    <a:lstStyle/>
                    <a:p>
                      <a:r>
                        <a:rPr lang="zh-CN" altLang="en-US" sz="1100"/>
                        <a:t>热力</a:t>
                      </a:r>
                    </a:p>
                  </a:txBody>
                  <a:tcPr marL="55195" marR="55195" marT="27597" marB="27597" anchor="ctr"/>
                </a:tc>
                <a:tc>
                  <a:txBody>
                    <a:bodyPr/>
                    <a:lstStyle/>
                    <a:p>
                      <a:r>
                        <a:rPr lang="en-US" sz="1100"/>
                        <a:t>ViT</a:t>
                      </a:r>
                    </a:p>
                  </a:txBody>
                  <a:tcPr marL="55195" marR="55195" marT="27597" marB="27597" anchor="ctr"/>
                </a:tc>
                <a:tc>
                  <a:txBody>
                    <a:bodyPr/>
                    <a:lstStyle/>
                    <a:p>
                      <a:r>
                        <a:rPr lang="zh-CN" altLang="en-US" sz="1100"/>
                        <a:t>看作是单通道的图像</a:t>
                      </a:r>
                    </a:p>
                  </a:txBody>
                  <a:tcPr marL="55195" marR="55195" marT="27597" marB="27597" anchor="ctr"/>
                </a:tc>
                <a:extLst>
                  <a:ext uri="{0D108BD9-81ED-4DB2-BD59-A6C34878D82A}">
                    <a16:rowId xmlns:a16="http://schemas.microsoft.com/office/drawing/2014/main" val="3802065370"/>
                  </a:ext>
                </a:extLst>
              </a:tr>
              <a:tr h="386363">
                <a:tc>
                  <a:txBody>
                    <a:bodyPr/>
                    <a:lstStyle/>
                    <a:p>
                      <a:r>
                        <a:rPr lang="zh-CN" altLang="en-US" sz="1100"/>
                        <a:t>文本</a:t>
                      </a:r>
                    </a:p>
                  </a:txBody>
                  <a:tcPr marL="55195" marR="55195" marT="27597" marB="27597" anchor="ctr"/>
                </a:tc>
                <a:tc>
                  <a:txBody>
                    <a:bodyPr/>
                    <a:lstStyle/>
                    <a:p>
                      <a:r>
                        <a:rPr lang="zh-CN" altLang="en-US" sz="1100"/>
                        <a:t>采用</a:t>
                      </a:r>
                      <a:r>
                        <a:rPr lang="en-US" altLang="zh-CN" sz="1100"/>
                        <a:t>CLIP</a:t>
                      </a:r>
                      <a:r>
                        <a:rPr lang="zh-CN" altLang="en-US" sz="1100"/>
                        <a:t>中的文本特征提取模块</a:t>
                      </a:r>
                    </a:p>
                  </a:txBody>
                  <a:tcPr marL="55195" marR="55195" marT="27597" marB="27597" anchor="ctr"/>
                </a:tc>
                <a:tc>
                  <a:txBody>
                    <a:bodyPr/>
                    <a:lstStyle/>
                    <a:p>
                      <a:endParaRPr lang="zh-CN" altLang="en-US" sz="1100"/>
                    </a:p>
                  </a:txBody>
                  <a:tcPr marL="55195" marR="55195" marT="27597" marB="27597" anchor="ctr"/>
                </a:tc>
                <a:extLst>
                  <a:ext uri="{0D108BD9-81ED-4DB2-BD59-A6C34878D82A}">
                    <a16:rowId xmlns:a16="http://schemas.microsoft.com/office/drawing/2014/main" val="36517746"/>
                  </a:ext>
                </a:extLst>
              </a:tr>
              <a:tr h="1545451">
                <a:tc>
                  <a:txBody>
                    <a:bodyPr/>
                    <a:lstStyle/>
                    <a:p>
                      <a:r>
                        <a:rPr lang="zh-CN" altLang="en-US" sz="1100"/>
                        <a:t>音频</a:t>
                      </a:r>
                    </a:p>
                  </a:txBody>
                  <a:tcPr marL="55195" marR="55195" marT="27597" marB="27597" anchor="ctr"/>
                </a:tc>
                <a:tc>
                  <a:txBody>
                    <a:bodyPr/>
                    <a:lstStyle/>
                    <a:p>
                      <a:r>
                        <a:rPr lang="en-US" sz="1100" dirty="0" err="1"/>
                        <a:t>ViT</a:t>
                      </a:r>
                      <a:endParaRPr lang="en-US" sz="1100" dirty="0"/>
                    </a:p>
                  </a:txBody>
                  <a:tcPr marL="55195" marR="55195" marT="27597" marB="27597" anchor="ctr"/>
                </a:tc>
                <a:tc>
                  <a:txBody>
                    <a:bodyPr/>
                    <a:lstStyle/>
                    <a:p>
                      <a:r>
                        <a:rPr lang="zh-CN" altLang="en-US" sz="1100" dirty="0"/>
                        <a:t>按照 </a:t>
                      </a:r>
                      <a:r>
                        <a:rPr lang="en-US" altLang="zh-CN" sz="1100" dirty="0"/>
                        <a:t>AST</a:t>
                      </a:r>
                      <a:r>
                        <a:rPr lang="zh-CN" altLang="en-US" sz="1100" dirty="0"/>
                        <a:t>对音频进行编码，并使用 </a:t>
                      </a:r>
                      <a:r>
                        <a:rPr lang="en-US" altLang="zh-CN" sz="1100" dirty="0">
                          <a:hlinkClick r:id="rId5"/>
                        </a:rPr>
                        <a:t>128 </a:t>
                      </a:r>
                      <a:r>
                        <a:rPr lang="en-US" altLang="zh-CN" sz="1100" dirty="0" err="1">
                          <a:hlinkClick r:id="rId5"/>
                        </a:rPr>
                        <a:t>mel</a:t>
                      </a:r>
                      <a:r>
                        <a:rPr lang="en-US" altLang="zh-CN" sz="1100" dirty="0">
                          <a:hlinkClick r:id="rId5"/>
                        </a:rPr>
                        <a:t>-spectrogram bins</a:t>
                      </a:r>
                      <a:r>
                        <a:rPr lang="zh-CN" altLang="en-US" sz="1100" dirty="0"/>
                        <a:t>将以 </a:t>
                      </a:r>
                      <a:r>
                        <a:rPr lang="en-US" altLang="zh-CN" sz="1100" dirty="0"/>
                        <a:t>16kHz </a:t>
                      </a:r>
                      <a:r>
                        <a:rPr lang="zh-CN" altLang="en-US" sz="1100" dirty="0"/>
                        <a:t>采样的 </a:t>
                      </a:r>
                      <a:r>
                        <a:rPr lang="en-US" altLang="zh-CN" sz="1100" dirty="0"/>
                        <a:t>2 </a:t>
                      </a:r>
                      <a:r>
                        <a:rPr lang="zh-CN" altLang="en-US" sz="1100" dirty="0"/>
                        <a:t>秒音频转换为频谱图。由于频谱图也是像图像一样的二维信号，因此我们使用补丁大小为 </a:t>
                      </a:r>
                      <a:r>
                        <a:rPr lang="en-US" altLang="zh-CN" sz="1100" dirty="0"/>
                        <a:t>16 </a:t>
                      </a:r>
                      <a:r>
                        <a:rPr lang="zh-CN" altLang="en-US" sz="1100" dirty="0"/>
                        <a:t>且步幅为 </a:t>
                      </a:r>
                      <a:r>
                        <a:rPr lang="en-US" altLang="zh-CN" sz="1100" dirty="0"/>
                        <a:t>10 </a:t>
                      </a:r>
                      <a:r>
                        <a:rPr lang="zh-CN" altLang="en-US" sz="1100" dirty="0"/>
                        <a:t>的 </a:t>
                      </a:r>
                      <a:r>
                        <a:rPr lang="en-US" altLang="zh-CN" sz="1100" dirty="0" err="1"/>
                        <a:t>ViT</a:t>
                      </a:r>
                      <a:endParaRPr lang="en-US" altLang="zh-CN" sz="1100" dirty="0"/>
                    </a:p>
                  </a:txBody>
                  <a:tcPr marL="55195" marR="55195" marT="27597" marB="27597" anchor="ctr"/>
                </a:tc>
                <a:extLst>
                  <a:ext uri="{0D108BD9-81ED-4DB2-BD59-A6C34878D82A}">
                    <a16:rowId xmlns:a16="http://schemas.microsoft.com/office/drawing/2014/main" val="829411587"/>
                  </a:ext>
                </a:extLst>
              </a:tr>
              <a:tr h="1379867">
                <a:tc>
                  <a:txBody>
                    <a:bodyPr/>
                    <a:lstStyle/>
                    <a:p>
                      <a:r>
                        <a:rPr lang="en-US" sz="1100"/>
                        <a:t>IMU</a:t>
                      </a:r>
                    </a:p>
                  </a:txBody>
                  <a:tcPr marL="55195" marR="55195" marT="27597" marB="27597" anchor="ctr"/>
                </a:tc>
                <a:tc>
                  <a:txBody>
                    <a:bodyPr/>
                    <a:lstStyle/>
                    <a:p>
                      <a:r>
                        <a:rPr lang="en-US" sz="1100"/>
                        <a:t>Transformer</a:t>
                      </a:r>
                    </a:p>
                  </a:txBody>
                  <a:tcPr marL="55195" marR="55195" marT="27597" marB="27597" anchor="ctr"/>
                </a:tc>
                <a:tc>
                  <a:txBody>
                    <a:bodyPr/>
                    <a:lstStyle/>
                    <a:p>
                      <a:r>
                        <a:rPr lang="zh-CN" altLang="en-US" sz="1100" dirty="0"/>
                        <a:t>提取由 </a:t>
                      </a:r>
                      <a:r>
                        <a:rPr lang="en-US" altLang="zh-CN" sz="1100" dirty="0"/>
                        <a:t>X</a:t>
                      </a:r>
                      <a:r>
                        <a:rPr lang="zh-CN" altLang="en-US" sz="1100" dirty="0"/>
                        <a:t>、</a:t>
                      </a:r>
                      <a:r>
                        <a:rPr lang="en-US" altLang="zh-CN" sz="1100" dirty="0"/>
                        <a:t>Y </a:t>
                      </a:r>
                      <a:r>
                        <a:rPr lang="zh-CN" altLang="en-US" sz="1100" dirty="0"/>
                        <a:t>和 </a:t>
                      </a:r>
                      <a:r>
                        <a:rPr lang="en-US" altLang="zh-CN" sz="1100" dirty="0"/>
                        <a:t>Z </a:t>
                      </a:r>
                      <a:r>
                        <a:rPr lang="zh-CN" altLang="en-US" sz="1100" dirty="0"/>
                        <a:t>轴上的加速度计和陀螺仪测量值组成的 </a:t>
                      </a:r>
                      <a:r>
                        <a:rPr lang="en-US" altLang="zh-CN" sz="1100" dirty="0"/>
                        <a:t>IMU </a:t>
                      </a:r>
                      <a:r>
                        <a:rPr lang="zh-CN" altLang="en-US" sz="1100" dirty="0"/>
                        <a:t>信号。我们使用 </a:t>
                      </a:r>
                      <a:r>
                        <a:rPr lang="en-US" altLang="zh-CN" sz="1100" dirty="0"/>
                        <a:t>5 </a:t>
                      </a:r>
                      <a:r>
                        <a:rPr lang="zh-CN" altLang="en-US" sz="1100" dirty="0"/>
                        <a:t>秒的剪辑产生 </a:t>
                      </a:r>
                      <a:r>
                        <a:rPr lang="en-US" altLang="zh-CN" sz="1100" dirty="0"/>
                        <a:t>2K </a:t>
                      </a:r>
                      <a:r>
                        <a:rPr lang="zh-CN" altLang="en-US" sz="1100" dirty="0"/>
                        <a:t>时间步长的 </a:t>
                      </a:r>
                      <a:r>
                        <a:rPr lang="en-US" altLang="zh-CN" sz="1100" dirty="0"/>
                        <a:t>IMU </a:t>
                      </a:r>
                      <a:r>
                        <a:rPr lang="zh-CN" altLang="en-US" sz="1100" dirty="0"/>
                        <a:t>读数，这些读数使用内核大小为 </a:t>
                      </a:r>
                      <a:r>
                        <a:rPr lang="en-US" altLang="zh-CN" sz="1100" dirty="0"/>
                        <a:t>8 </a:t>
                      </a:r>
                      <a:r>
                        <a:rPr lang="zh-CN" altLang="en-US" sz="1100" dirty="0"/>
                        <a:t>的一维卷积进行投影。然后用</a:t>
                      </a:r>
                      <a:r>
                        <a:rPr lang="en-US" altLang="zh-CN" sz="1100" dirty="0"/>
                        <a:t>Transformer</a:t>
                      </a:r>
                      <a:r>
                        <a:rPr lang="zh-CN" altLang="en-US" sz="1100" dirty="0"/>
                        <a:t>编码。</a:t>
                      </a:r>
                    </a:p>
                  </a:txBody>
                  <a:tcPr marL="55195" marR="55195" marT="27597" marB="27597" anchor="ctr"/>
                </a:tc>
                <a:extLst>
                  <a:ext uri="{0D108BD9-81ED-4DB2-BD59-A6C34878D82A}">
                    <a16:rowId xmlns:a16="http://schemas.microsoft.com/office/drawing/2014/main" val="3085155207"/>
                  </a:ext>
                </a:extLst>
              </a:tr>
            </a:tbl>
          </a:graphicData>
        </a:graphic>
      </p:graphicFrame>
    </p:spTree>
    <p:extLst>
      <p:ext uri="{BB962C8B-B14F-4D97-AF65-F5344CB8AC3E}">
        <p14:creationId xmlns:p14="http://schemas.microsoft.com/office/powerpoint/2010/main" val="42931394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4654872" cy="400110"/>
          </a:xfrm>
          <a:prstGeom prst="rect">
            <a:avLst/>
          </a:prstGeom>
          <a:noFill/>
        </p:spPr>
        <p:txBody>
          <a:bodyPr wrap="square" rtlCol="0">
            <a:spAutoFit/>
          </a:bodyPr>
          <a:lstStyle/>
          <a:p>
            <a:r>
              <a:rPr lang="zh-CN" altLang="en-US" sz="2000" b="1" dirty="0">
                <a:latin typeface="Arial" panose="020B0604020202020204" pitchFamily="34" charset="0"/>
                <a:ea typeface="微软雅黑" panose="020B0503020204020204" pitchFamily="34" charset="-122"/>
                <a:cs typeface="Arial" panose="020B0604020202020204" pitchFamily="34" charset="0"/>
              </a:rPr>
              <a:t>多模态</a:t>
            </a:r>
            <a:r>
              <a:rPr lang="en-US" altLang="zh-CN" sz="2000" b="1" dirty="0" err="1">
                <a:latin typeface="Arial" panose="020B0604020202020204" pitchFamily="34" charset="0"/>
                <a:ea typeface="微软雅黑" panose="020B0503020204020204" pitchFamily="34" charset="-122"/>
                <a:cs typeface="Arial" panose="020B0604020202020204" pitchFamily="34" charset="0"/>
              </a:rPr>
              <a:t>ImageBind</a:t>
            </a:r>
            <a:endParaRPr lang="zh-CN" altLang="en-US" sz="2000" b="1" dirty="0">
              <a:latin typeface="Arial" panose="020B0604020202020204" pitchFamily="34" charset="0"/>
              <a:ea typeface="微软雅黑" panose="020B0503020204020204" pitchFamily="34" charset="-122"/>
              <a:cs typeface="Arial" panose="020B0604020202020204" pitchFamily="34" charset="0"/>
            </a:endParaRP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57</a:t>
            </a:fld>
            <a:endParaRPr lang="zh-CN" altLang="en-US">
              <a:latin typeface="Arial" panose="020B0604020202020204" pitchFamily="34" charset="0"/>
              <a:ea typeface="微软雅黑" panose="020B0503020204020204" pitchFamily="34" charset="-122"/>
            </a:endParaRPr>
          </a:p>
        </p:txBody>
      </p:sp>
      <p:sp>
        <p:nvSpPr>
          <p:cNvPr id="9" name="文本框 8">
            <a:extLst>
              <a:ext uri="{FF2B5EF4-FFF2-40B4-BE49-F238E27FC236}">
                <a16:creationId xmlns:a16="http://schemas.microsoft.com/office/drawing/2014/main" id="{CD5811E6-1BF3-4251-8C4C-737B0F3B4978}"/>
              </a:ext>
            </a:extLst>
          </p:cNvPr>
          <p:cNvSpPr txBox="1"/>
          <p:nvPr/>
        </p:nvSpPr>
        <p:spPr>
          <a:xfrm>
            <a:off x="495300" y="6308079"/>
            <a:ext cx="8496944" cy="461665"/>
          </a:xfrm>
          <a:prstGeom prst="rect">
            <a:avLst/>
          </a:prstGeom>
          <a:noFill/>
        </p:spPr>
        <p:txBody>
          <a:bodyPr wrap="square">
            <a:spAutoFit/>
          </a:bodyPr>
          <a:lstStyle/>
          <a:p>
            <a:r>
              <a:rPr lang="en-US" altLang="zh-CN" sz="1200" dirty="0">
                <a:effectLst/>
              </a:rPr>
              <a:t>[1] R. Girdhar </a:t>
            </a:r>
            <a:r>
              <a:rPr lang="en-US" altLang="zh-CN" sz="1200" i="1" dirty="0">
                <a:effectLst/>
              </a:rPr>
              <a:t>et al.</a:t>
            </a:r>
            <a:r>
              <a:rPr lang="en-US" altLang="zh-CN" sz="1200" dirty="0">
                <a:effectLst/>
              </a:rPr>
              <a:t>, “</a:t>
            </a:r>
            <a:r>
              <a:rPr lang="en-US" altLang="zh-CN" sz="1200" dirty="0" err="1">
                <a:effectLst/>
              </a:rPr>
              <a:t>ImageBind</a:t>
            </a:r>
            <a:r>
              <a:rPr lang="en-US" altLang="zh-CN" sz="1200" dirty="0">
                <a:effectLst/>
              </a:rPr>
              <a:t>: One Embedding Space To Bind Them All.” </a:t>
            </a:r>
            <a:r>
              <a:rPr lang="en-US" altLang="zh-CN" sz="1200" dirty="0" err="1">
                <a:effectLst/>
              </a:rPr>
              <a:t>arXiv</a:t>
            </a:r>
            <a:r>
              <a:rPr lang="en-US" altLang="zh-CN" sz="1200" dirty="0">
                <a:effectLst/>
              </a:rPr>
              <a:t>, May 31, 2023. </a:t>
            </a:r>
            <a:r>
              <a:rPr lang="en-US" altLang="zh-CN" sz="1200" dirty="0" err="1">
                <a:effectLst/>
              </a:rPr>
              <a:t>doi</a:t>
            </a:r>
            <a:r>
              <a:rPr lang="en-US" altLang="zh-CN" sz="1200" dirty="0">
                <a:effectLst/>
              </a:rPr>
              <a:t>: </a:t>
            </a:r>
            <a:r>
              <a:rPr lang="en-US" altLang="zh-CN" sz="1200" dirty="0">
                <a:effectLst/>
                <a:hlinkClick r:id="rId4"/>
              </a:rPr>
              <a:t>10.48550/arXiv.2305.05665</a:t>
            </a:r>
            <a:r>
              <a:rPr lang="en-US" altLang="zh-CN" sz="1200" dirty="0">
                <a:effectLst/>
              </a:rPr>
              <a:t>.</a:t>
            </a:r>
          </a:p>
        </p:txBody>
      </p:sp>
      <p:pic>
        <p:nvPicPr>
          <p:cNvPr id="2" name="图片 1">
            <a:extLst>
              <a:ext uri="{FF2B5EF4-FFF2-40B4-BE49-F238E27FC236}">
                <a16:creationId xmlns:a16="http://schemas.microsoft.com/office/drawing/2014/main" id="{2CBF58AA-9940-4937-BBC8-095779C52406}"/>
              </a:ext>
            </a:extLst>
          </p:cNvPr>
          <p:cNvPicPr>
            <a:picLocks noChangeAspect="1"/>
          </p:cNvPicPr>
          <p:nvPr/>
        </p:nvPicPr>
        <p:blipFill>
          <a:blip r:embed="rId5"/>
          <a:stretch>
            <a:fillRect/>
          </a:stretch>
        </p:blipFill>
        <p:spPr>
          <a:xfrm>
            <a:off x="0" y="1082675"/>
            <a:ext cx="9144000" cy="2955712"/>
          </a:xfrm>
          <a:prstGeom prst="rect">
            <a:avLst/>
          </a:prstGeom>
        </p:spPr>
      </p:pic>
      <p:sp>
        <p:nvSpPr>
          <p:cNvPr id="6" name="文本框 5">
            <a:extLst>
              <a:ext uri="{FF2B5EF4-FFF2-40B4-BE49-F238E27FC236}">
                <a16:creationId xmlns:a16="http://schemas.microsoft.com/office/drawing/2014/main" id="{0ABBA86B-187A-4F70-83D6-3453033FEA8C}"/>
              </a:ext>
            </a:extLst>
          </p:cNvPr>
          <p:cNvSpPr txBox="1"/>
          <p:nvPr/>
        </p:nvSpPr>
        <p:spPr>
          <a:xfrm>
            <a:off x="1043608" y="4509120"/>
            <a:ext cx="4032448" cy="923330"/>
          </a:xfrm>
          <a:prstGeom prst="rect">
            <a:avLst/>
          </a:prstGeom>
          <a:noFill/>
        </p:spPr>
        <p:txBody>
          <a:bodyPr wrap="square" rtlCol="0">
            <a:spAutoFit/>
          </a:bodyPr>
          <a:lstStyle/>
          <a:p>
            <a:pPr marL="285750" indent="-285750">
              <a:buFont typeface="Arial" panose="020B0604020202020204" pitchFamily="34" charset="0"/>
              <a:buChar char="•"/>
            </a:pPr>
            <a:r>
              <a:rPr lang="zh-CN" altLang="en-US" dirty="0"/>
              <a:t>跨模态检索</a:t>
            </a:r>
            <a:endParaRPr lang="en-US" altLang="zh-CN" dirty="0"/>
          </a:p>
          <a:p>
            <a:pPr marL="285750" indent="-285750">
              <a:buFont typeface="Arial" panose="020B0604020202020204" pitchFamily="34" charset="0"/>
              <a:buChar char="•"/>
            </a:pPr>
            <a:r>
              <a:rPr lang="zh-CN" altLang="en-US" dirty="0"/>
              <a:t>模态组合运算</a:t>
            </a:r>
            <a:endParaRPr lang="en-US" altLang="zh-CN" dirty="0"/>
          </a:p>
          <a:p>
            <a:pPr marL="285750" indent="-285750">
              <a:buFont typeface="Arial" panose="020B0604020202020204" pitchFamily="34" charset="0"/>
              <a:buChar char="•"/>
            </a:pPr>
            <a:r>
              <a:rPr lang="zh-CN" altLang="en-US" dirty="0"/>
              <a:t>跨模态生成</a:t>
            </a:r>
          </a:p>
        </p:txBody>
      </p:sp>
    </p:spTree>
    <p:extLst>
      <p:ext uri="{BB962C8B-B14F-4D97-AF65-F5344CB8AC3E}">
        <p14:creationId xmlns:p14="http://schemas.microsoft.com/office/powerpoint/2010/main" val="26023701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4654872" cy="400110"/>
          </a:xfrm>
          <a:prstGeom prst="rect">
            <a:avLst/>
          </a:prstGeom>
          <a:noFill/>
        </p:spPr>
        <p:txBody>
          <a:bodyPr wrap="square" rtlCol="0">
            <a:spAutoFit/>
          </a:bodyPr>
          <a:lstStyle/>
          <a:p>
            <a:r>
              <a:rPr lang="zh-CN" altLang="en-US" sz="2000" b="1" dirty="0">
                <a:latin typeface="Arial" panose="020B0604020202020204" pitchFamily="34" charset="0"/>
                <a:ea typeface="微软雅黑" panose="020B0503020204020204" pitchFamily="34" charset="-122"/>
                <a:cs typeface="Arial" panose="020B0604020202020204" pitchFamily="34" charset="0"/>
              </a:rPr>
              <a:t>多模态</a:t>
            </a:r>
            <a:r>
              <a:rPr lang="en-US" altLang="zh-CN" sz="2000" b="1" dirty="0" err="1">
                <a:latin typeface="Arial" panose="020B0604020202020204" pitchFamily="34" charset="0"/>
                <a:ea typeface="微软雅黑" panose="020B0503020204020204" pitchFamily="34" charset="-122"/>
                <a:cs typeface="Arial" panose="020B0604020202020204" pitchFamily="34" charset="0"/>
              </a:rPr>
              <a:t>ImageBind</a:t>
            </a:r>
            <a:endParaRPr lang="zh-CN" altLang="en-US" sz="2000" b="1" dirty="0">
              <a:latin typeface="Arial" panose="020B0604020202020204" pitchFamily="34" charset="0"/>
              <a:ea typeface="微软雅黑" panose="020B0503020204020204" pitchFamily="34" charset="-122"/>
              <a:cs typeface="Arial" panose="020B0604020202020204" pitchFamily="34" charset="0"/>
            </a:endParaRP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58</a:t>
            </a:fld>
            <a:endParaRPr lang="zh-CN" altLang="en-US">
              <a:latin typeface="Arial" panose="020B0604020202020204" pitchFamily="34" charset="0"/>
              <a:ea typeface="微软雅黑" panose="020B0503020204020204" pitchFamily="34" charset="-122"/>
            </a:endParaRPr>
          </a:p>
        </p:txBody>
      </p:sp>
      <p:sp>
        <p:nvSpPr>
          <p:cNvPr id="9" name="文本框 8">
            <a:extLst>
              <a:ext uri="{FF2B5EF4-FFF2-40B4-BE49-F238E27FC236}">
                <a16:creationId xmlns:a16="http://schemas.microsoft.com/office/drawing/2014/main" id="{CD5811E6-1BF3-4251-8C4C-737B0F3B4978}"/>
              </a:ext>
            </a:extLst>
          </p:cNvPr>
          <p:cNvSpPr txBox="1"/>
          <p:nvPr/>
        </p:nvSpPr>
        <p:spPr>
          <a:xfrm>
            <a:off x="495300" y="6308079"/>
            <a:ext cx="8496944" cy="461665"/>
          </a:xfrm>
          <a:prstGeom prst="rect">
            <a:avLst/>
          </a:prstGeom>
          <a:noFill/>
        </p:spPr>
        <p:txBody>
          <a:bodyPr wrap="square">
            <a:spAutoFit/>
          </a:bodyPr>
          <a:lstStyle/>
          <a:p>
            <a:r>
              <a:rPr lang="en-US" altLang="zh-CN" sz="1200" dirty="0">
                <a:effectLst/>
              </a:rPr>
              <a:t>[1] R. Girdhar </a:t>
            </a:r>
            <a:r>
              <a:rPr lang="en-US" altLang="zh-CN" sz="1200" i="1" dirty="0">
                <a:effectLst/>
              </a:rPr>
              <a:t>et al.</a:t>
            </a:r>
            <a:r>
              <a:rPr lang="en-US" altLang="zh-CN" sz="1200" dirty="0">
                <a:effectLst/>
              </a:rPr>
              <a:t>, “</a:t>
            </a:r>
            <a:r>
              <a:rPr lang="en-US" altLang="zh-CN" sz="1200" dirty="0" err="1">
                <a:effectLst/>
              </a:rPr>
              <a:t>ImageBind</a:t>
            </a:r>
            <a:r>
              <a:rPr lang="en-US" altLang="zh-CN" sz="1200" dirty="0">
                <a:effectLst/>
              </a:rPr>
              <a:t>: One Embedding Space To Bind Them All.” </a:t>
            </a:r>
            <a:r>
              <a:rPr lang="en-US" altLang="zh-CN" sz="1200" dirty="0" err="1">
                <a:effectLst/>
              </a:rPr>
              <a:t>arXiv</a:t>
            </a:r>
            <a:r>
              <a:rPr lang="en-US" altLang="zh-CN" sz="1200" dirty="0">
                <a:effectLst/>
              </a:rPr>
              <a:t>, May 31, 2023. </a:t>
            </a:r>
            <a:r>
              <a:rPr lang="en-US" altLang="zh-CN" sz="1200" dirty="0" err="1">
                <a:effectLst/>
              </a:rPr>
              <a:t>doi</a:t>
            </a:r>
            <a:r>
              <a:rPr lang="en-US" altLang="zh-CN" sz="1200" dirty="0">
                <a:effectLst/>
              </a:rPr>
              <a:t>: </a:t>
            </a:r>
            <a:r>
              <a:rPr lang="en-US" altLang="zh-CN" sz="1200" dirty="0">
                <a:effectLst/>
                <a:hlinkClick r:id="rId4"/>
              </a:rPr>
              <a:t>10.48550/arXiv.2305.05665</a:t>
            </a:r>
            <a:r>
              <a:rPr lang="en-US" altLang="zh-CN" sz="1200" dirty="0">
                <a:effectLst/>
              </a:rPr>
              <a:t>.</a:t>
            </a:r>
          </a:p>
        </p:txBody>
      </p:sp>
      <p:pic>
        <p:nvPicPr>
          <p:cNvPr id="3" name="图片 2">
            <a:extLst>
              <a:ext uri="{FF2B5EF4-FFF2-40B4-BE49-F238E27FC236}">
                <a16:creationId xmlns:a16="http://schemas.microsoft.com/office/drawing/2014/main" id="{053A041E-83AD-4341-8E5B-5A9B19FAE0C1}"/>
              </a:ext>
            </a:extLst>
          </p:cNvPr>
          <p:cNvPicPr>
            <a:picLocks noChangeAspect="1"/>
          </p:cNvPicPr>
          <p:nvPr/>
        </p:nvPicPr>
        <p:blipFill>
          <a:blip r:embed="rId5"/>
          <a:stretch>
            <a:fillRect/>
          </a:stretch>
        </p:blipFill>
        <p:spPr>
          <a:xfrm>
            <a:off x="0" y="1124744"/>
            <a:ext cx="9144000" cy="1855849"/>
          </a:xfrm>
          <a:prstGeom prst="rect">
            <a:avLst/>
          </a:prstGeom>
        </p:spPr>
      </p:pic>
      <p:sp>
        <p:nvSpPr>
          <p:cNvPr id="8" name="文本框 7">
            <a:extLst>
              <a:ext uri="{FF2B5EF4-FFF2-40B4-BE49-F238E27FC236}">
                <a16:creationId xmlns:a16="http://schemas.microsoft.com/office/drawing/2014/main" id="{7DABDC78-3B59-4ECB-9AF9-3F0644500EAC}"/>
              </a:ext>
            </a:extLst>
          </p:cNvPr>
          <p:cNvSpPr txBox="1"/>
          <p:nvPr/>
        </p:nvSpPr>
        <p:spPr>
          <a:xfrm>
            <a:off x="1187624" y="3059668"/>
            <a:ext cx="6336704" cy="646331"/>
          </a:xfrm>
          <a:prstGeom prst="rect">
            <a:avLst/>
          </a:prstGeom>
          <a:noFill/>
        </p:spPr>
        <p:txBody>
          <a:bodyPr wrap="square" rtlCol="0">
            <a:spAutoFit/>
          </a:bodyPr>
          <a:lstStyle/>
          <a:p>
            <a:r>
              <a:rPr lang="zh-CN" altLang="en-US" dirty="0"/>
              <a:t>将不同模态的信息通过对比学习投影到图像嵌入的空间</a:t>
            </a:r>
            <a:endParaRPr lang="en-US" altLang="zh-CN" dirty="0"/>
          </a:p>
          <a:p>
            <a:r>
              <a:rPr lang="zh-CN" altLang="en-US" dirty="0"/>
              <a:t>相互之间就实现了对齐</a:t>
            </a:r>
          </a:p>
        </p:txBody>
      </p:sp>
    </p:spTree>
    <p:extLst>
      <p:ext uri="{BB962C8B-B14F-4D97-AF65-F5344CB8AC3E}">
        <p14:creationId xmlns:p14="http://schemas.microsoft.com/office/powerpoint/2010/main" val="34628766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4654872" cy="400110"/>
          </a:xfrm>
          <a:prstGeom prst="rect">
            <a:avLst/>
          </a:prstGeom>
          <a:noFill/>
        </p:spPr>
        <p:txBody>
          <a:bodyPr wrap="square" rtlCol="0">
            <a:spAutoFit/>
          </a:bodyPr>
          <a:lstStyle/>
          <a:p>
            <a:r>
              <a:rPr lang="zh-CN" altLang="en-US" sz="2000" b="1" dirty="0">
                <a:latin typeface="Arial" panose="020B0604020202020204" pitchFamily="34" charset="0"/>
                <a:ea typeface="微软雅黑" panose="020B0503020204020204" pitchFamily="34" charset="-122"/>
                <a:cs typeface="Arial" panose="020B0604020202020204" pitchFamily="34" charset="0"/>
              </a:rPr>
              <a:t>多模态在边缘端应用</a:t>
            </a: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59</a:t>
            </a:fld>
            <a:endParaRPr lang="zh-CN" altLang="en-US">
              <a:latin typeface="Arial" panose="020B0604020202020204" pitchFamily="34" charset="0"/>
              <a:ea typeface="微软雅黑" panose="020B0503020204020204" pitchFamily="34" charset="-122"/>
            </a:endParaRPr>
          </a:p>
        </p:txBody>
      </p:sp>
      <p:sp>
        <p:nvSpPr>
          <p:cNvPr id="2" name="文本框 1">
            <a:extLst>
              <a:ext uri="{FF2B5EF4-FFF2-40B4-BE49-F238E27FC236}">
                <a16:creationId xmlns:a16="http://schemas.microsoft.com/office/drawing/2014/main" id="{EE1E81D2-5DBF-49F6-A7FA-5F50E0C0303F}"/>
              </a:ext>
            </a:extLst>
          </p:cNvPr>
          <p:cNvSpPr txBox="1"/>
          <p:nvPr/>
        </p:nvSpPr>
        <p:spPr>
          <a:xfrm>
            <a:off x="495300" y="980728"/>
            <a:ext cx="1715480" cy="369332"/>
          </a:xfrm>
          <a:prstGeom prst="rect">
            <a:avLst/>
          </a:prstGeom>
          <a:noFill/>
        </p:spPr>
        <p:txBody>
          <a:bodyPr wrap="square" rtlCol="0">
            <a:spAutoFit/>
          </a:bodyPr>
          <a:lstStyle/>
          <a:p>
            <a:r>
              <a:rPr lang="zh-CN" altLang="en-US" dirty="0"/>
              <a:t>人脸识别</a:t>
            </a:r>
          </a:p>
        </p:txBody>
      </p:sp>
      <p:grpSp>
        <p:nvGrpSpPr>
          <p:cNvPr id="18" name="组合 17">
            <a:extLst>
              <a:ext uri="{FF2B5EF4-FFF2-40B4-BE49-F238E27FC236}">
                <a16:creationId xmlns:a16="http://schemas.microsoft.com/office/drawing/2014/main" id="{B83E9F33-861F-4CC2-B3FE-AEF896EF21EC}"/>
              </a:ext>
            </a:extLst>
          </p:cNvPr>
          <p:cNvGrpSpPr/>
          <p:nvPr/>
        </p:nvGrpSpPr>
        <p:grpSpPr>
          <a:xfrm>
            <a:off x="439770" y="1531120"/>
            <a:ext cx="1468479" cy="1878830"/>
            <a:chOff x="981199" y="1484784"/>
            <a:chExt cx="1468479" cy="1878830"/>
          </a:xfrm>
        </p:grpSpPr>
        <p:pic>
          <p:nvPicPr>
            <p:cNvPr id="2050" name="Picture 2" descr="巴拉克·奥巴马（Barack Obama） - 美国续航教育">
              <a:extLst>
                <a:ext uri="{FF2B5EF4-FFF2-40B4-BE49-F238E27FC236}">
                  <a16:creationId xmlns:a16="http://schemas.microsoft.com/office/drawing/2014/main" id="{FEF3FF2F-6A88-4B6F-9547-577FBBF778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2668" y="1484784"/>
              <a:ext cx="1008112" cy="10081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美国正准备对前总统唐纳德·特朗普进行前所未有的逮捕| 唐纳德·特朗普新闻| 半岛电视台">
              <a:extLst>
                <a:ext uri="{FF2B5EF4-FFF2-40B4-BE49-F238E27FC236}">
                  <a16:creationId xmlns:a16="http://schemas.microsoft.com/office/drawing/2014/main" id="{F1821BD3-D323-44E2-9AE5-06D137658E5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38398" y="2134248"/>
              <a:ext cx="1111280" cy="7395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上任10個月，人氣暴跌的拜登要如何走下一步？｜天下雜誌">
              <a:extLst>
                <a:ext uri="{FF2B5EF4-FFF2-40B4-BE49-F238E27FC236}">
                  <a16:creationId xmlns:a16="http://schemas.microsoft.com/office/drawing/2014/main" id="{BE177B4D-FFED-426B-99F3-228E1B0AB10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1199" y="2617352"/>
              <a:ext cx="1111281" cy="746262"/>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梯形 6">
            <a:extLst>
              <a:ext uri="{FF2B5EF4-FFF2-40B4-BE49-F238E27FC236}">
                <a16:creationId xmlns:a16="http://schemas.microsoft.com/office/drawing/2014/main" id="{50B3067E-55A5-4140-8F52-07F140390BE4}"/>
              </a:ext>
            </a:extLst>
          </p:cNvPr>
          <p:cNvSpPr/>
          <p:nvPr/>
        </p:nvSpPr>
        <p:spPr>
          <a:xfrm rot="5400000">
            <a:off x="2214791" y="1928529"/>
            <a:ext cx="1800200" cy="1111280"/>
          </a:xfrm>
          <a:prstGeom prst="trapezoid">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ltLang="zh-CN" dirty="0"/>
              <a:t>Model</a:t>
            </a:r>
            <a:endParaRPr lang="zh-CN" altLang="en-US" dirty="0"/>
          </a:p>
        </p:txBody>
      </p:sp>
      <p:sp>
        <p:nvSpPr>
          <p:cNvPr id="11" name="箭头: 下 10">
            <a:extLst>
              <a:ext uri="{FF2B5EF4-FFF2-40B4-BE49-F238E27FC236}">
                <a16:creationId xmlns:a16="http://schemas.microsoft.com/office/drawing/2014/main" id="{33D2145E-DED2-42E8-8B50-DBD0B4082EE8}"/>
              </a:ext>
            </a:extLst>
          </p:cNvPr>
          <p:cNvSpPr/>
          <p:nvPr/>
        </p:nvSpPr>
        <p:spPr>
          <a:xfrm rot="16200000">
            <a:off x="2085428" y="2365671"/>
            <a:ext cx="360040" cy="369332"/>
          </a:xfrm>
          <a:prstGeom prst="downArrow">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u="sng"/>
          </a:p>
        </p:txBody>
      </p:sp>
      <p:sp>
        <p:nvSpPr>
          <p:cNvPr id="20" name="箭头: 下 19">
            <a:extLst>
              <a:ext uri="{FF2B5EF4-FFF2-40B4-BE49-F238E27FC236}">
                <a16:creationId xmlns:a16="http://schemas.microsoft.com/office/drawing/2014/main" id="{962F7A9B-F984-4902-91B9-BD10EC7871CF}"/>
              </a:ext>
            </a:extLst>
          </p:cNvPr>
          <p:cNvSpPr/>
          <p:nvPr/>
        </p:nvSpPr>
        <p:spPr>
          <a:xfrm rot="16200000">
            <a:off x="3824945" y="2365671"/>
            <a:ext cx="360040" cy="369332"/>
          </a:xfrm>
          <a:prstGeom prst="downArrow">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u="sng"/>
          </a:p>
        </p:txBody>
      </p:sp>
      <p:sp>
        <p:nvSpPr>
          <p:cNvPr id="17" name="文本框 16">
            <a:extLst>
              <a:ext uri="{FF2B5EF4-FFF2-40B4-BE49-F238E27FC236}">
                <a16:creationId xmlns:a16="http://schemas.microsoft.com/office/drawing/2014/main" id="{6AB8CBF1-A995-459A-9545-2E5FB3A97221}"/>
              </a:ext>
            </a:extLst>
          </p:cNvPr>
          <p:cNvSpPr txBox="1"/>
          <p:nvPr/>
        </p:nvSpPr>
        <p:spPr>
          <a:xfrm>
            <a:off x="4246595" y="1849036"/>
            <a:ext cx="2592288" cy="369332"/>
          </a:xfrm>
          <a:prstGeom prst="rect">
            <a:avLst/>
          </a:prstGeom>
          <a:noFill/>
        </p:spPr>
        <p:txBody>
          <a:bodyPr wrap="square" rtlCol="0">
            <a:spAutoFit/>
          </a:bodyPr>
          <a:lstStyle/>
          <a:p>
            <a:r>
              <a:rPr lang="en-US" altLang="zh-CN" dirty="0"/>
              <a:t>[0.10, 1.200, 1.23…]</a:t>
            </a:r>
            <a:endParaRPr lang="zh-CN" altLang="en-US" dirty="0"/>
          </a:p>
        </p:txBody>
      </p:sp>
      <p:sp>
        <p:nvSpPr>
          <p:cNvPr id="23" name="文本框 22">
            <a:extLst>
              <a:ext uri="{FF2B5EF4-FFF2-40B4-BE49-F238E27FC236}">
                <a16:creationId xmlns:a16="http://schemas.microsoft.com/office/drawing/2014/main" id="{A37EA964-ABF5-4727-9A22-98FFA9644CC2}"/>
              </a:ext>
            </a:extLst>
          </p:cNvPr>
          <p:cNvSpPr txBox="1"/>
          <p:nvPr/>
        </p:nvSpPr>
        <p:spPr>
          <a:xfrm>
            <a:off x="4269068" y="2370316"/>
            <a:ext cx="2592288" cy="369332"/>
          </a:xfrm>
          <a:prstGeom prst="rect">
            <a:avLst/>
          </a:prstGeom>
          <a:noFill/>
        </p:spPr>
        <p:txBody>
          <a:bodyPr wrap="square" rtlCol="0">
            <a:spAutoFit/>
          </a:bodyPr>
          <a:lstStyle/>
          <a:p>
            <a:r>
              <a:rPr lang="en-US" altLang="zh-CN" dirty="0"/>
              <a:t>[0.10, 1.200, 1.23…]</a:t>
            </a:r>
            <a:endParaRPr lang="zh-CN" altLang="en-US" dirty="0"/>
          </a:p>
        </p:txBody>
      </p:sp>
      <p:sp>
        <p:nvSpPr>
          <p:cNvPr id="24" name="文本框 23">
            <a:extLst>
              <a:ext uri="{FF2B5EF4-FFF2-40B4-BE49-F238E27FC236}">
                <a16:creationId xmlns:a16="http://schemas.microsoft.com/office/drawing/2014/main" id="{431E996D-43B3-4C5B-AD41-8E7AB512F9D6}"/>
              </a:ext>
            </a:extLst>
          </p:cNvPr>
          <p:cNvSpPr txBox="1"/>
          <p:nvPr/>
        </p:nvSpPr>
        <p:spPr>
          <a:xfrm>
            <a:off x="4269068" y="2933495"/>
            <a:ext cx="2592288" cy="369332"/>
          </a:xfrm>
          <a:prstGeom prst="rect">
            <a:avLst/>
          </a:prstGeom>
          <a:noFill/>
        </p:spPr>
        <p:txBody>
          <a:bodyPr wrap="square" rtlCol="0">
            <a:spAutoFit/>
          </a:bodyPr>
          <a:lstStyle/>
          <a:p>
            <a:r>
              <a:rPr lang="en-US" altLang="zh-CN" dirty="0"/>
              <a:t>[0.10, 1.200, 1.23…]</a:t>
            </a:r>
            <a:endParaRPr lang="zh-CN" altLang="en-US" dirty="0"/>
          </a:p>
        </p:txBody>
      </p:sp>
      <p:sp>
        <p:nvSpPr>
          <p:cNvPr id="33" name="文本框 32">
            <a:extLst>
              <a:ext uri="{FF2B5EF4-FFF2-40B4-BE49-F238E27FC236}">
                <a16:creationId xmlns:a16="http://schemas.microsoft.com/office/drawing/2014/main" id="{13A83811-A5D3-4602-86EC-9B929205CD90}"/>
              </a:ext>
            </a:extLst>
          </p:cNvPr>
          <p:cNvSpPr txBox="1"/>
          <p:nvPr/>
        </p:nvSpPr>
        <p:spPr>
          <a:xfrm>
            <a:off x="4314246" y="4568669"/>
            <a:ext cx="2592288" cy="369332"/>
          </a:xfrm>
          <a:prstGeom prst="rect">
            <a:avLst/>
          </a:prstGeom>
          <a:noFill/>
        </p:spPr>
        <p:txBody>
          <a:bodyPr wrap="square" rtlCol="0">
            <a:spAutoFit/>
          </a:bodyPr>
          <a:lstStyle/>
          <a:p>
            <a:r>
              <a:rPr lang="en-US" altLang="zh-CN" dirty="0"/>
              <a:t>[0.10, 1.300, 1.23…]</a:t>
            </a:r>
            <a:endParaRPr lang="zh-CN" altLang="en-US" dirty="0"/>
          </a:p>
        </p:txBody>
      </p:sp>
      <p:sp>
        <p:nvSpPr>
          <p:cNvPr id="31" name="箭头: 下 30">
            <a:extLst>
              <a:ext uri="{FF2B5EF4-FFF2-40B4-BE49-F238E27FC236}">
                <a16:creationId xmlns:a16="http://schemas.microsoft.com/office/drawing/2014/main" id="{891236DB-0572-4CE0-A1EE-12F2103D2A28}"/>
              </a:ext>
            </a:extLst>
          </p:cNvPr>
          <p:cNvSpPr/>
          <p:nvPr/>
        </p:nvSpPr>
        <p:spPr>
          <a:xfrm rot="16200000">
            <a:off x="1959909" y="4573315"/>
            <a:ext cx="360040" cy="369332"/>
          </a:xfrm>
          <a:prstGeom prst="downArrow">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u="sng"/>
          </a:p>
        </p:txBody>
      </p:sp>
      <p:sp>
        <p:nvSpPr>
          <p:cNvPr id="32" name="箭头: 下 31">
            <a:extLst>
              <a:ext uri="{FF2B5EF4-FFF2-40B4-BE49-F238E27FC236}">
                <a16:creationId xmlns:a16="http://schemas.microsoft.com/office/drawing/2014/main" id="{0FA7AA71-2795-4A90-898E-E0DED399C638}"/>
              </a:ext>
            </a:extLst>
          </p:cNvPr>
          <p:cNvSpPr/>
          <p:nvPr/>
        </p:nvSpPr>
        <p:spPr>
          <a:xfrm rot="16200000">
            <a:off x="3824945" y="4573315"/>
            <a:ext cx="360040" cy="369332"/>
          </a:xfrm>
          <a:prstGeom prst="downArrow">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u="sng"/>
          </a:p>
        </p:txBody>
      </p:sp>
      <p:pic>
        <p:nvPicPr>
          <p:cNvPr id="2058" name="Picture 10" descr="特朗普艰难的一天美国司法部门传唤他进行调查并判处其首席顾问入狱| 唐纳德·特朗普新闻| 半岛电视台">
            <a:extLst>
              <a:ext uri="{FF2B5EF4-FFF2-40B4-BE49-F238E27FC236}">
                <a16:creationId xmlns:a16="http://schemas.microsoft.com/office/drawing/2014/main" id="{91837B6A-5045-4219-B90C-C0CFF5EF09B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472" y="4405663"/>
            <a:ext cx="1058879" cy="704636"/>
          </a:xfrm>
          <a:prstGeom prst="rect">
            <a:avLst/>
          </a:prstGeom>
          <a:noFill/>
          <a:extLst>
            <a:ext uri="{909E8E84-426E-40DD-AFC4-6F175D3DCCD1}">
              <a14:hiddenFill xmlns:a14="http://schemas.microsoft.com/office/drawing/2010/main">
                <a:solidFill>
                  <a:srgbClr val="FFFFFF"/>
                </a:solidFill>
              </a14:hiddenFill>
            </a:ext>
          </a:extLst>
        </p:spPr>
      </p:pic>
      <p:sp>
        <p:nvSpPr>
          <p:cNvPr id="30" name="梯形 29">
            <a:extLst>
              <a:ext uri="{FF2B5EF4-FFF2-40B4-BE49-F238E27FC236}">
                <a16:creationId xmlns:a16="http://schemas.microsoft.com/office/drawing/2014/main" id="{231E03DE-D352-45E0-9004-16861410AFC6}"/>
              </a:ext>
            </a:extLst>
          </p:cNvPr>
          <p:cNvSpPr/>
          <p:nvPr/>
        </p:nvSpPr>
        <p:spPr>
          <a:xfrm rot="5400000">
            <a:off x="2214791" y="4129363"/>
            <a:ext cx="1800200" cy="1111280"/>
          </a:xfrm>
          <a:prstGeom prst="trapezoid">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ltLang="zh-CN" dirty="0"/>
              <a:t>Model</a:t>
            </a:r>
            <a:endParaRPr lang="zh-CN" altLang="en-US" dirty="0"/>
          </a:p>
        </p:txBody>
      </p:sp>
      <p:sp>
        <p:nvSpPr>
          <p:cNvPr id="22" name="文本框 21">
            <a:extLst>
              <a:ext uri="{FF2B5EF4-FFF2-40B4-BE49-F238E27FC236}">
                <a16:creationId xmlns:a16="http://schemas.microsoft.com/office/drawing/2014/main" id="{CD09D971-D61E-47CC-A14F-4254B2C69F01}"/>
              </a:ext>
            </a:extLst>
          </p:cNvPr>
          <p:cNvSpPr txBox="1"/>
          <p:nvPr/>
        </p:nvSpPr>
        <p:spPr>
          <a:xfrm>
            <a:off x="7772811" y="3488283"/>
            <a:ext cx="1008112" cy="923330"/>
          </a:xfrm>
          <a:prstGeom prst="rect">
            <a:avLst/>
          </a:prstGeom>
          <a:noFill/>
        </p:spPr>
        <p:txBody>
          <a:bodyPr wrap="square" rtlCol="0">
            <a:spAutoFit/>
          </a:bodyPr>
          <a:lstStyle/>
          <a:p>
            <a:r>
              <a:rPr lang="en-US" altLang="zh-CN" dirty="0"/>
              <a:t>0.21</a:t>
            </a:r>
          </a:p>
          <a:p>
            <a:r>
              <a:rPr lang="en-US" altLang="zh-CN" dirty="0"/>
              <a:t>0.95 ✔</a:t>
            </a:r>
          </a:p>
          <a:p>
            <a:r>
              <a:rPr lang="en-US" altLang="zh-CN" dirty="0"/>
              <a:t>0.10</a:t>
            </a:r>
            <a:endParaRPr lang="zh-CN" altLang="en-US" dirty="0"/>
          </a:p>
        </p:txBody>
      </p:sp>
      <p:cxnSp>
        <p:nvCxnSpPr>
          <p:cNvPr id="26" name="直接箭头连接符 25">
            <a:extLst>
              <a:ext uri="{FF2B5EF4-FFF2-40B4-BE49-F238E27FC236}">
                <a16:creationId xmlns:a16="http://schemas.microsoft.com/office/drawing/2014/main" id="{4A04414F-DAA4-4537-9BCD-9512FB87FAD0}"/>
              </a:ext>
            </a:extLst>
          </p:cNvPr>
          <p:cNvCxnSpPr>
            <a:cxnSpLocks/>
            <a:endCxn id="22" idx="1"/>
          </p:cNvCxnSpPr>
          <p:nvPr/>
        </p:nvCxnSpPr>
        <p:spPr>
          <a:xfrm>
            <a:off x="6474486" y="2630865"/>
            <a:ext cx="1298325" cy="13190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a:extLst>
              <a:ext uri="{FF2B5EF4-FFF2-40B4-BE49-F238E27FC236}">
                <a16:creationId xmlns:a16="http://schemas.microsoft.com/office/drawing/2014/main" id="{527426FE-AAB8-4730-8BCB-38FC88695055}"/>
              </a:ext>
            </a:extLst>
          </p:cNvPr>
          <p:cNvCxnSpPr>
            <a:cxnSpLocks/>
          </p:cNvCxnSpPr>
          <p:nvPr/>
        </p:nvCxnSpPr>
        <p:spPr>
          <a:xfrm>
            <a:off x="6474486" y="2063368"/>
            <a:ext cx="1298325" cy="15541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0">
            <a:extLst>
              <a:ext uri="{FF2B5EF4-FFF2-40B4-BE49-F238E27FC236}">
                <a16:creationId xmlns:a16="http://schemas.microsoft.com/office/drawing/2014/main" id="{26314AC6-C880-4206-AE28-79898698FFE1}"/>
              </a:ext>
            </a:extLst>
          </p:cNvPr>
          <p:cNvCxnSpPr>
            <a:cxnSpLocks/>
          </p:cNvCxnSpPr>
          <p:nvPr/>
        </p:nvCxnSpPr>
        <p:spPr>
          <a:xfrm>
            <a:off x="6474485" y="3071830"/>
            <a:ext cx="1298325" cy="11643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a:extLst>
              <a:ext uri="{FF2B5EF4-FFF2-40B4-BE49-F238E27FC236}">
                <a16:creationId xmlns:a16="http://schemas.microsoft.com/office/drawing/2014/main" id="{0B13EDAC-4480-40D2-A86E-3633E175E49D}"/>
              </a:ext>
            </a:extLst>
          </p:cNvPr>
          <p:cNvCxnSpPr>
            <a:cxnSpLocks/>
          </p:cNvCxnSpPr>
          <p:nvPr/>
        </p:nvCxnSpPr>
        <p:spPr>
          <a:xfrm flipV="1">
            <a:off x="5292080" y="3472263"/>
            <a:ext cx="0" cy="933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2C17C2AA-116D-4A61-9207-18D7A2D982D1}"/>
              </a:ext>
            </a:extLst>
          </p:cNvPr>
          <p:cNvSpPr txBox="1"/>
          <p:nvPr/>
        </p:nvSpPr>
        <p:spPr>
          <a:xfrm>
            <a:off x="5400091" y="3523414"/>
            <a:ext cx="608521" cy="923330"/>
          </a:xfrm>
          <a:prstGeom prst="rect">
            <a:avLst/>
          </a:prstGeom>
          <a:noFill/>
        </p:spPr>
        <p:txBody>
          <a:bodyPr wrap="square" rtlCol="0">
            <a:spAutoFit/>
          </a:bodyPr>
          <a:lstStyle/>
          <a:p>
            <a:r>
              <a:rPr lang="zh-CN" altLang="en-US" b="1" dirty="0"/>
              <a:t>相似度</a:t>
            </a:r>
          </a:p>
        </p:txBody>
      </p:sp>
    </p:spTree>
    <p:extLst>
      <p:ext uri="{BB962C8B-B14F-4D97-AF65-F5344CB8AC3E}">
        <p14:creationId xmlns:p14="http://schemas.microsoft.com/office/powerpoint/2010/main" val="2043861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4654872" cy="400110"/>
          </a:xfrm>
          <a:prstGeom prst="rect">
            <a:avLst/>
          </a:prstGeom>
          <a:noFill/>
        </p:spPr>
        <p:txBody>
          <a:bodyPr wrap="square" rtlCol="0">
            <a:spAutoFit/>
          </a:bodyPr>
          <a:lstStyle/>
          <a:p>
            <a:r>
              <a:rPr lang="zh-CN" altLang="en-US" sz="2000" b="1" dirty="0">
                <a:latin typeface="Arial" panose="020B0604020202020204" pitchFamily="34" charset="0"/>
                <a:ea typeface="微软雅黑" panose="020B0503020204020204" pitchFamily="34" charset="-122"/>
                <a:cs typeface="Arial" panose="020B0604020202020204" pitchFamily="34" charset="0"/>
              </a:rPr>
              <a:t>编码器</a:t>
            </a:r>
            <a:r>
              <a:rPr lang="en-US" altLang="zh-CN" sz="2000" b="1" dirty="0">
                <a:latin typeface="Arial" panose="020B0604020202020204" pitchFamily="34" charset="0"/>
                <a:ea typeface="微软雅黑" panose="020B0503020204020204" pitchFamily="34" charset="-122"/>
                <a:cs typeface="Arial" panose="020B0604020202020204" pitchFamily="34" charset="0"/>
              </a:rPr>
              <a:t>-</a:t>
            </a:r>
            <a:r>
              <a:rPr lang="zh-CN" altLang="en-US" sz="2000" b="1" dirty="0">
                <a:latin typeface="Arial" panose="020B0604020202020204" pitchFamily="34" charset="0"/>
                <a:ea typeface="微软雅黑" panose="020B0503020204020204" pitchFamily="34" charset="-122"/>
                <a:cs typeface="Arial" panose="020B0604020202020204" pitchFamily="34" charset="0"/>
              </a:rPr>
              <a:t>解码器架构</a:t>
            </a: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3" name="矩形 2"/>
          <p:cNvSpPr/>
          <p:nvPr/>
        </p:nvSpPr>
        <p:spPr>
          <a:xfrm>
            <a:off x="107504" y="1268760"/>
            <a:ext cx="184731" cy="400110"/>
          </a:xfrm>
          <a:prstGeom prst="rect">
            <a:avLst/>
          </a:prstGeom>
        </p:spPr>
        <p:txBody>
          <a:bodyPr wrap="none">
            <a:spAutoFit/>
          </a:bodyPr>
          <a:lstStyle/>
          <a:p>
            <a:endParaRPr lang="zh-CN" altLang="en-US" sz="2000">
              <a:solidFill>
                <a:srgbClr val="002060"/>
              </a:solidFill>
            </a:endParaRPr>
          </a:p>
        </p:txBody>
      </p:sp>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6</a:t>
            </a:fld>
            <a:endParaRPr lang="zh-CN" altLang="en-US">
              <a:latin typeface="Arial" panose="020B0604020202020204" pitchFamily="34" charset="0"/>
              <a:ea typeface="微软雅黑" panose="020B0503020204020204" pitchFamily="34" charset="-122"/>
            </a:endParaRPr>
          </a:p>
        </p:txBody>
      </p:sp>
      <p:pic>
        <p:nvPicPr>
          <p:cNvPr id="2" name="图片 1">
            <a:extLst>
              <a:ext uri="{FF2B5EF4-FFF2-40B4-BE49-F238E27FC236}">
                <a16:creationId xmlns:a16="http://schemas.microsoft.com/office/drawing/2014/main" id="{BF610BD9-AF03-410B-854F-878BE48ADF64}"/>
              </a:ext>
            </a:extLst>
          </p:cNvPr>
          <p:cNvPicPr>
            <a:picLocks noChangeAspect="1"/>
          </p:cNvPicPr>
          <p:nvPr/>
        </p:nvPicPr>
        <p:blipFill>
          <a:blip r:embed="rId4"/>
          <a:stretch>
            <a:fillRect/>
          </a:stretch>
        </p:blipFill>
        <p:spPr>
          <a:xfrm>
            <a:off x="2411760" y="2132856"/>
            <a:ext cx="4838095" cy="1142857"/>
          </a:xfrm>
          <a:prstGeom prst="rect">
            <a:avLst/>
          </a:prstGeom>
        </p:spPr>
      </p:pic>
      <p:sp>
        <p:nvSpPr>
          <p:cNvPr id="8" name="文本框 7">
            <a:extLst>
              <a:ext uri="{FF2B5EF4-FFF2-40B4-BE49-F238E27FC236}">
                <a16:creationId xmlns:a16="http://schemas.microsoft.com/office/drawing/2014/main" id="{736CEA86-5A26-478A-947C-5765D8E6D759}"/>
              </a:ext>
            </a:extLst>
          </p:cNvPr>
          <p:cNvSpPr txBox="1"/>
          <p:nvPr/>
        </p:nvSpPr>
        <p:spPr>
          <a:xfrm>
            <a:off x="495300" y="1124744"/>
            <a:ext cx="8140700" cy="923330"/>
          </a:xfrm>
          <a:prstGeom prst="rect">
            <a:avLst/>
          </a:prstGeom>
          <a:noFill/>
        </p:spPr>
        <p:txBody>
          <a:bodyPr wrap="square" rtlCol="0">
            <a:spAutoFit/>
          </a:bodyPr>
          <a:lstStyle/>
          <a:p>
            <a:r>
              <a:rPr lang="zh-CN" altLang="en-US" dirty="0"/>
              <a:t>前述的循环神经网络很好的实现了序列数据的</a:t>
            </a:r>
            <a:r>
              <a:rPr lang="zh-CN" altLang="en-US" b="1" dirty="0"/>
              <a:t>建模</a:t>
            </a:r>
            <a:r>
              <a:rPr lang="zh-CN" altLang="en-US" dirty="0"/>
              <a:t>，对于常见的</a:t>
            </a:r>
            <a:r>
              <a:rPr lang="zh-CN" altLang="en-US" b="1" dirty="0"/>
              <a:t>序列到序列</a:t>
            </a:r>
            <a:r>
              <a:rPr lang="zh-CN" altLang="en-US" dirty="0"/>
              <a:t>问题（例如机器翻译），其输入序列和输出序列的</a:t>
            </a:r>
            <a:r>
              <a:rPr lang="zh-CN" altLang="en-US" b="1" dirty="0"/>
              <a:t>长度</a:t>
            </a:r>
            <a:r>
              <a:rPr lang="zh-CN" altLang="en-US" dirty="0"/>
              <a:t>都是</a:t>
            </a:r>
            <a:r>
              <a:rPr lang="zh-CN" altLang="en-US" b="1" dirty="0"/>
              <a:t>可变</a:t>
            </a:r>
            <a:r>
              <a:rPr lang="zh-CN" altLang="en-US" dirty="0"/>
              <a:t>的，为了处理这种类型的输入和输出，设计了</a:t>
            </a:r>
            <a:r>
              <a:rPr lang="zh-CN" altLang="en-US" b="1" dirty="0"/>
              <a:t>编码器</a:t>
            </a:r>
            <a:r>
              <a:rPr lang="en-US" altLang="zh-CN" b="1" dirty="0"/>
              <a:t>——</a:t>
            </a:r>
            <a:r>
              <a:rPr lang="zh-CN" altLang="en-US" b="1" dirty="0"/>
              <a:t>解码器</a:t>
            </a:r>
            <a:r>
              <a:rPr lang="zh-CN" altLang="en-US" dirty="0"/>
              <a:t>架构：</a:t>
            </a:r>
          </a:p>
        </p:txBody>
      </p:sp>
      <p:sp>
        <p:nvSpPr>
          <p:cNvPr id="11" name="文本框 10">
            <a:extLst>
              <a:ext uri="{FF2B5EF4-FFF2-40B4-BE49-F238E27FC236}">
                <a16:creationId xmlns:a16="http://schemas.microsoft.com/office/drawing/2014/main" id="{4C7E3902-32C8-48BE-8F61-B3B020B4E0E1}"/>
              </a:ext>
            </a:extLst>
          </p:cNvPr>
          <p:cNvSpPr txBox="1"/>
          <p:nvPr/>
        </p:nvSpPr>
        <p:spPr>
          <a:xfrm>
            <a:off x="495300" y="3429000"/>
            <a:ext cx="8140700" cy="1200329"/>
          </a:xfrm>
          <a:prstGeom prst="rect">
            <a:avLst/>
          </a:prstGeom>
          <a:noFill/>
        </p:spPr>
        <p:txBody>
          <a:bodyPr wrap="square" rtlCol="0">
            <a:spAutoFit/>
          </a:bodyPr>
          <a:lstStyle/>
          <a:p>
            <a:r>
              <a:rPr lang="zh-CN" altLang="en-US" dirty="0"/>
              <a:t>编码器（</a:t>
            </a:r>
            <a:r>
              <a:rPr lang="en-US" altLang="zh-CN" dirty="0"/>
              <a:t>Encoder</a:t>
            </a:r>
            <a:r>
              <a:rPr lang="zh-CN" altLang="en-US" dirty="0"/>
              <a:t>）：接受一个长度可变的序列作为输入，并将其转化为具有固定形状的编码状态（或者说将输入映射到某个向量空间）。</a:t>
            </a:r>
            <a:endParaRPr lang="en-US" altLang="zh-CN" dirty="0"/>
          </a:p>
          <a:p>
            <a:r>
              <a:rPr lang="zh-CN" altLang="en-US" dirty="0"/>
              <a:t>解码器（</a:t>
            </a:r>
            <a:r>
              <a:rPr lang="en-US" altLang="zh-CN" dirty="0"/>
              <a:t>Decoder</a:t>
            </a:r>
            <a:r>
              <a:rPr lang="zh-CN" altLang="en-US" dirty="0"/>
              <a:t>）：将固定形状的编码状态映射到长度可变的序列（将向量空间的向量逆映射回人类理解的数据结构）。</a:t>
            </a:r>
          </a:p>
        </p:txBody>
      </p:sp>
    </p:spTree>
    <p:extLst>
      <p:ext uri="{BB962C8B-B14F-4D97-AF65-F5344CB8AC3E}">
        <p14:creationId xmlns:p14="http://schemas.microsoft.com/office/powerpoint/2010/main" val="40645329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4654872" cy="400110"/>
          </a:xfrm>
          <a:prstGeom prst="rect">
            <a:avLst/>
          </a:prstGeom>
          <a:noFill/>
        </p:spPr>
        <p:txBody>
          <a:bodyPr wrap="square" rtlCol="0">
            <a:spAutoFit/>
          </a:bodyPr>
          <a:lstStyle/>
          <a:p>
            <a:r>
              <a:rPr lang="zh-CN" altLang="en-US" sz="2000" b="1" dirty="0">
                <a:latin typeface="Arial" panose="020B0604020202020204" pitchFamily="34" charset="0"/>
                <a:ea typeface="微软雅黑" panose="020B0503020204020204" pitchFamily="34" charset="-122"/>
                <a:cs typeface="Arial" panose="020B0604020202020204" pitchFamily="34" charset="0"/>
              </a:rPr>
              <a:t>多模态在边缘端加速</a:t>
            </a: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60</a:t>
            </a:fld>
            <a:endParaRPr lang="zh-CN" altLang="en-US">
              <a:latin typeface="Arial" panose="020B0604020202020204" pitchFamily="34" charset="0"/>
              <a:ea typeface="微软雅黑" panose="020B0503020204020204" pitchFamily="34" charset="-122"/>
            </a:endParaRPr>
          </a:p>
        </p:txBody>
      </p:sp>
      <p:sp>
        <p:nvSpPr>
          <p:cNvPr id="9" name="文本框 8">
            <a:extLst>
              <a:ext uri="{FF2B5EF4-FFF2-40B4-BE49-F238E27FC236}">
                <a16:creationId xmlns:a16="http://schemas.microsoft.com/office/drawing/2014/main" id="{CD5811E6-1BF3-4251-8C4C-737B0F3B4978}"/>
              </a:ext>
            </a:extLst>
          </p:cNvPr>
          <p:cNvSpPr txBox="1"/>
          <p:nvPr/>
        </p:nvSpPr>
        <p:spPr>
          <a:xfrm>
            <a:off x="495300" y="6165304"/>
            <a:ext cx="8496944" cy="646331"/>
          </a:xfrm>
          <a:prstGeom prst="rect">
            <a:avLst/>
          </a:prstGeom>
          <a:noFill/>
        </p:spPr>
        <p:txBody>
          <a:bodyPr wrap="square">
            <a:spAutoFit/>
          </a:bodyPr>
          <a:lstStyle/>
          <a:p>
            <a:r>
              <a:rPr lang="en-US" altLang="zh-CN" sz="1200" dirty="0">
                <a:effectLst/>
              </a:rPr>
              <a:t>[1] H.-W. Hu </a:t>
            </a:r>
            <a:r>
              <a:rPr lang="en-US" altLang="zh-CN" sz="1200" i="1" dirty="0">
                <a:effectLst/>
              </a:rPr>
              <a:t>et al.</a:t>
            </a:r>
            <a:r>
              <a:rPr lang="en-US" altLang="zh-CN" sz="1200" dirty="0">
                <a:effectLst/>
              </a:rPr>
              <a:t>, “ICE: An Intelligent Cognition Engine with 3D NAND-based In-Memory Computing for Vector Similarity Search Acceleration,” in </a:t>
            </a:r>
            <a:r>
              <a:rPr lang="en-US" altLang="zh-CN" sz="1200" i="1" dirty="0">
                <a:effectLst/>
              </a:rPr>
              <a:t>2022 55th IEEE/ACM International Symposium on Microarchitecture (MICRO)</a:t>
            </a:r>
            <a:r>
              <a:rPr lang="en-US" altLang="zh-CN" sz="1200" dirty="0">
                <a:effectLst/>
              </a:rPr>
              <a:t>, Oct. 2022, pp. 763–783. </a:t>
            </a:r>
            <a:r>
              <a:rPr lang="en-US" altLang="zh-CN" sz="1200" dirty="0" err="1">
                <a:effectLst/>
              </a:rPr>
              <a:t>doi</a:t>
            </a:r>
            <a:r>
              <a:rPr lang="en-US" altLang="zh-CN" sz="1200" dirty="0">
                <a:effectLst/>
              </a:rPr>
              <a:t>: </a:t>
            </a:r>
            <a:r>
              <a:rPr lang="en-US" altLang="zh-CN" sz="1200" dirty="0">
                <a:effectLst/>
                <a:hlinkClick r:id="rId4"/>
              </a:rPr>
              <a:t>10.1109/MICRO56248.2022.00058</a:t>
            </a:r>
            <a:r>
              <a:rPr lang="en-US" altLang="zh-CN" sz="1200" dirty="0">
                <a:effectLst/>
              </a:rPr>
              <a:t>.</a:t>
            </a:r>
          </a:p>
        </p:txBody>
      </p:sp>
      <p:pic>
        <p:nvPicPr>
          <p:cNvPr id="3" name="图片 2">
            <a:extLst>
              <a:ext uri="{FF2B5EF4-FFF2-40B4-BE49-F238E27FC236}">
                <a16:creationId xmlns:a16="http://schemas.microsoft.com/office/drawing/2014/main" id="{D8E471FF-85EE-40C4-BFE7-169B0F22BECC}"/>
              </a:ext>
            </a:extLst>
          </p:cNvPr>
          <p:cNvPicPr>
            <a:picLocks noChangeAspect="1"/>
          </p:cNvPicPr>
          <p:nvPr/>
        </p:nvPicPr>
        <p:blipFill>
          <a:blip r:embed="rId5"/>
          <a:stretch>
            <a:fillRect/>
          </a:stretch>
        </p:blipFill>
        <p:spPr>
          <a:xfrm>
            <a:off x="0" y="1196752"/>
            <a:ext cx="9144000" cy="1798713"/>
          </a:xfrm>
          <a:prstGeom prst="rect">
            <a:avLst/>
          </a:prstGeom>
        </p:spPr>
      </p:pic>
      <p:sp>
        <p:nvSpPr>
          <p:cNvPr id="6" name="文本框 5">
            <a:extLst>
              <a:ext uri="{FF2B5EF4-FFF2-40B4-BE49-F238E27FC236}">
                <a16:creationId xmlns:a16="http://schemas.microsoft.com/office/drawing/2014/main" id="{73A28EA8-5676-4197-AB84-1F79B1FB719A}"/>
              </a:ext>
            </a:extLst>
          </p:cNvPr>
          <p:cNvSpPr txBox="1"/>
          <p:nvPr/>
        </p:nvSpPr>
        <p:spPr>
          <a:xfrm>
            <a:off x="827584" y="3127002"/>
            <a:ext cx="5184576" cy="369332"/>
          </a:xfrm>
          <a:prstGeom prst="rect">
            <a:avLst/>
          </a:prstGeom>
          <a:noFill/>
        </p:spPr>
        <p:txBody>
          <a:bodyPr wrap="square" rtlCol="0">
            <a:spAutoFit/>
          </a:bodyPr>
          <a:lstStyle/>
          <a:p>
            <a:r>
              <a:rPr lang="zh-CN" altLang="en-US" dirty="0"/>
              <a:t>欧氏距离：</a:t>
            </a:r>
            <a:endParaRPr lang="en-US" altLang="zh-CN" dirty="0"/>
          </a:p>
        </p:txBody>
      </p:sp>
      <p:pic>
        <p:nvPicPr>
          <p:cNvPr id="8" name="图片 7">
            <a:extLst>
              <a:ext uri="{FF2B5EF4-FFF2-40B4-BE49-F238E27FC236}">
                <a16:creationId xmlns:a16="http://schemas.microsoft.com/office/drawing/2014/main" id="{9E40D394-9457-4E7B-9557-828EC465CCD6}"/>
              </a:ext>
            </a:extLst>
          </p:cNvPr>
          <p:cNvPicPr>
            <a:picLocks noChangeAspect="1"/>
          </p:cNvPicPr>
          <p:nvPr/>
        </p:nvPicPr>
        <p:blipFill>
          <a:blip r:embed="rId6"/>
          <a:stretch>
            <a:fillRect/>
          </a:stretch>
        </p:blipFill>
        <p:spPr>
          <a:xfrm>
            <a:off x="2605333" y="3429000"/>
            <a:ext cx="3933333" cy="466667"/>
          </a:xfrm>
          <a:prstGeom prst="rect">
            <a:avLst/>
          </a:prstGeom>
        </p:spPr>
      </p:pic>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C2EBE1C5-80EB-4949-B468-7DB52AD63DB2}"/>
                  </a:ext>
                </a:extLst>
              </p:cNvPr>
              <p:cNvSpPr txBox="1"/>
              <p:nvPr/>
            </p:nvSpPr>
            <p:spPr>
              <a:xfrm>
                <a:off x="827584" y="4149080"/>
                <a:ext cx="6912768" cy="369332"/>
              </a:xfrm>
              <a:prstGeom prst="rect">
                <a:avLst/>
              </a:prstGeom>
              <a:noFill/>
            </p:spPr>
            <p:txBody>
              <a:bodyPr wrap="square" rtlCol="0">
                <a:spAutoFit/>
              </a:bodyPr>
              <a:lstStyle/>
              <a:p>
                <a14:m>
                  <m:oMath xmlns:m="http://schemas.openxmlformats.org/officeDocument/2006/math">
                    <m:r>
                      <a:rPr lang="en-US" altLang="zh-CN" b="0" i="1" smtClean="0">
                        <a:latin typeface="Cambria Math" panose="02040503050406030204" pitchFamily="18" charset="0"/>
                      </a:rPr>
                      <m:t>𝑥</m:t>
                    </m:r>
                  </m:oMath>
                </a14:m>
                <a:r>
                  <a:rPr lang="zh-CN" altLang="en-US" dirty="0"/>
                  <a:t>和</a:t>
                </a:r>
                <a14:m>
                  <m:oMath xmlns:m="http://schemas.openxmlformats.org/officeDocument/2006/math">
                    <m:sSub>
                      <m:sSubPr>
                        <m:ctrlPr>
                          <a:rPr lang="en-US" altLang="zh-CN" b="0" i="1" dirty="0" smtClean="0">
                            <a:latin typeface="Cambria Math" panose="02040503050406030204" pitchFamily="18" charset="0"/>
                          </a:rPr>
                        </m:ctrlPr>
                      </m:sSubPr>
                      <m:e>
                        <m:r>
                          <a:rPr lang="en-US" altLang="zh-CN" b="0" i="1" dirty="0" smtClean="0">
                            <a:latin typeface="Cambria Math" panose="02040503050406030204" pitchFamily="18" charset="0"/>
                          </a:rPr>
                          <m:t>𝑤</m:t>
                        </m:r>
                      </m:e>
                      <m:sub>
                        <m:r>
                          <a:rPr lang="en-US" altLang="zh-CN" b="0" i="1" dirty="0" smtClean="0">
                            <a:latin typeface="Cambria Math" panose="02040503050406030204" pitchFamily="18" charset="0"/>
                          </a:rPr>
                          <m:t>𝑖</m:t>
                        </m:r>
                      </m:sub>
                    </m:sSub>
                  </m:oMath>
                </a14:m>
                <a:r>
                  <a:rPr lang="zh-CN" altLang="en-US" dirty="0"/>
                  <a:t>归一化后为</a:t>
                </a:r>
                <a:r>
                  <a:rPr lang="en-US" altLang="zh-CN" dirty="0"/>
                  <a:t>1</a:t>
                </a:r>
                <a:r>
                  <a:rPr lang="zh-CN" altLang="en-US" dirty="0"/>
                  <a:t>，因此主要计算为</a:t>
                </a:r>
                <a14:m>
                  <m:oMath xmlns:m="http://schemas.openxmlformats.org/officeDocument/2006/math">
                    <m:r>
                      <a:rPr lang="en-US" altLang="zh-CN" b="0" i="1" smtClean="0">
                        <a:latin typeface="Cambria Math" panose="02040503050406030204" pitchFamily="18" charset="0"/>
                      </a:rPr>
                      <m:t>𝑥</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𝑤</m:t>
                        </m:r>
                      </m:e>
                      <m:sub>
                        <m:r>
                          <a:rPr lang="en-US" altLang="zh-CN" b="0" i="1" smtClean="0">
                            <a:latin typeface="Cambria Math" panose="02040503050406030204" pitchFamily="18" charset="0"/>
                          </a:rPr>
                          <m:t>𝑖</m:t>
                        </m:r>
                      </m:sub>
                    </m:sSub>
                  </m:oMath>
                </a14:m>
                <a:r>
                  <a:rPr lang="zh-CN" altLang="en-US" dirty="0"/>
                  <a:t>，即</a:t>
                </a:r>
                <a:r>
                  <a:rPr lang="en-US" altLang="zh-CN" dirty="0"/>
                  <a:t>VVM</a:t>
                </a:r>
                <a:r>
                  <a:rPr lang="zh-CN" altLang="en-US" dirty="0"/>
                  <a:t>，向量乘向量</a:t>
                </a:r>
              </a:p>
            </p:txBody>
          </p:sp>
        </mc:Choice>
        <mc:Fallback xmlns="">
          <p:sp>
            <p:nvSpPr>
              <p:cNvPr id="13" name="文本框 12">
                <a:extLst>
                  <a:ext uri="{FF2B5EF4-FFF2-40B4-BE49-F238E27FC236}">
                    <a16:creationId xmlns:a16="http://schemas.microsoft.com/office/drawing/2014/main" id="{C2EBE1C5-80EB-4949-B468-7DB52AD63DB2}"/>
                  </a:ext>
                </a:extLst>
              </p:cNvPr>
              <p:cNvSpPr txBox="1">
                <a:spLocks noRot="1" noChangeAspect="1" noMove="1" noResize="1" noEditPoints="1" noAdjustHandles="1" noChangeArrowheads="1" noChangeShapeType="1" noTextEdit="1"/>
              </p:cNvSpPr>
              <p:nvPr/>
            </p:nvSpPr>
            <p:spPr>
              <a:xfrm>
                <a:off x="827584" y="4149080"/>
                <a:ext cx="6912768" cy="369332"/>
              </a:xfrm>
              <a:prstGeom prst="rect">
                <a:avLst/>
              </a:prstGeom>
              <a:blipFill>
                <a:blip r:embed="rId7"/>
                <a:stretch>
                  <a:fillRect t="-10000" b="-2666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439497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4654872" cy="400110"/>
          </a:xfrm>
          <a:prstGeom prst="rect">
            <a:avLst/>
          </a:prstGeom>
          <a:noFill/>
        </p:spPr>
        <p:txBody>
          <a:bodyPr wrap="square" rtlCol="0">
            <a:spAutoFit/>
          </a:bodyPr>
          <a:lstStyle/>
          <a:p>
            <a:r>
              <a:rPr lang="zh-CN" altLang="en-US" sz="2000" b="1" dirty="0">
                <a:latin typeface="Arial" panose="020B0604020202020204" pitchFamily="34" charset="0"/>
                <a:ea typeface="微软雅黑" panose="020B0503020204020204" pitchFamily="34" charset="-122"/>
                <a:cs typeface="Arial" panose="020B0604020202020204" pitchFamily="34" charset="0"/>
              </a:rPr>
              <a:t>多模态在边缘端加速</a:t>
            </a: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61</a:t>
            </a:fld>
            <a:endParaRPr lang="zh-CN" altLang="en-US">
              <a:latin typeface="Arial" panose="020B0604020202020204" pitchFamily="34" charset="0"/>
              <a:ea typeface="微软雅黑" panose="020B0503020204020204" pitchFamily="34" charset="-122"/>
            </a:endParaRPr>
          </a:p>
        </p:txBody>
      </p:sp>
      <p:sp>
        <p:nvSpPr>
          <p:cNvPr id="9" name="文本框 8">
            <a:extLst>
              <a:ext uri="{FF2B5EF4-FFF2-40B4-BE49-F238E27FC236}">
                <a16:creationId xmlns:a16="http://schemas.microsoft.com/office/drawing/2014/main" id="{CD5811E6-1BF3-4251-8C4C-737B0F3B4978}"/>
              </a:ext>
            </a:extLst>
          </p:cNvPr>
          <p:cNvSpPr txBox="1"/>
          <p:nvPr/>
        </p:nvSpPr>
        <p:spPr>
          <a:xfrm>
            <a:off x="495300" y="6165304"/>
            <a:ext cx="8496944" cy="646331"/>
          </a:xfrm>
          <a:prstGeom prst="rect">
            <a:avLst/>
          </a:prstGeom>
          <a:noFill/>
        </p:spPr>
        <p:txBody>
          <a:bodyPr wrap="square">
            <a:spAutoFit/>
          </a:bodyPr>
          <a:lstStyle/>
          <a:p>
            <a:r>
              <a:rPr lang="en-US" altLang="zh-CN" sz="1200" dirty="0">
                <a:effectLst/>
              </a:rPr>
              <a:t>[1] H.-W. Hu </a:t>
            </a:r>
            <a:r>
              <a:rPr lang="en-US" altLang="zh-CN" sz="1200" i="1" dirty="0">
                <a:effectLst/>
              </a:rPr>
              <a:t>et al.</a:t>
            </a:r>
            <a:r>
              <a:rPr lang="en-US" altLang="zh-CN" sz="1200" dirty="0">
                <a:effectLst/>
              </a:rPr>
              <a:t>, “ICE: An Intelligent Cognition Engine with 3D NAND-based In-Memory Computing for Vector Similarity Search Acceleration,” in </a:t>
            </a:r>
            <a:r>
              <a:rPr lang="en-US" altLang="zh-CN" sz="1200" i="1" dirty="0">
                <a:effectLst/>
              </a:rPr>
              <a:t>2022 55th IEEE/ACM International Symposium on Microarchitecture (MICRO)</a:t>
            </a:r>
            <a:r>
              <a:rPr lang="en-US" altLang="zh-CN" sz="1200" dirty="0">
                <a:effectLst/>
              </a:rPr>
              <a:t>, Oct. 2022, pp. 763–783. </a:t>
            </a:r>
            <a:r>
              <a:rPr lang="en-US" altLang="zh-CN" sz="1200" dirty="0" err="1">
                <a:effectLst/>
              </a:rPr>
              <a:t>doi</a:t>
            </a:r>
            <a:r>
              <a:rPr lang="en-US" altLang="zh-CN" sz="1200" dirty="0">
                <a:effectLst/>
              </a:rPr>
              <a:t>: </a:t>
            </a:r>
            <a:r>
              <a:rPr lang="en-US" altLang="zh-CN" sz="1200" dirty="0">
                <a:effectLst/>
                <a:hlinkClick r:id="rId4"/>
              </a:rPr>
              <a:t>10.1109/MICRO56248.2022.00058</a:t>
            </a:r>
            <a:r>
              <a:rPr lang="en-US" altLang="zh-CN" sz="1200" dirty="0">
                <a:effectLst/>
              </a:rPr>
              <a:t>.</a:t>
            </a:r>
          </a:p>
        </p:txBody>
      </p:sp>
      <p:pic>
        <p:nvPicPr>
          <p:cNvPr id="2" name="图片 1">
            <a:extLst>
              <a:ext uri="{FF2B5EF4-FFF2-40B4-BE49-F238E27FC236}">
                <a16:creationId xmlns:a16="http://schemas.microsoft.com/office/drawing/2014/main" id="{4A873A6B-F765-445C-AD05-E614E9F5B47D}"/>
              </a:ext>
            </a:extLst>
          </p:cNvPr>
          <p:cNvPicPr>
            <a:picLocks noChangeAspect="1"/>
          </p:cNvPicPr>
          <p:nvPr/>
        </p:nvPicPr>
        <p:blipFill>
          <a:blip r:embed="rId5"/>
          <a:stretch>
            <a:fillRect/>
          </a:stretch>
        </p:blipFill>
        <p:spPr>
          <a:xfrm>
            <a:off x="0" y="1196752"/>
            <a:ext cx="9144000" cy="2682931"/>
          </a:xfrm>
          <a:prstGeom prst="rect">
            <a:avLst/>
          </a:prstGeom>
        </p:spPr>
      </p:pic>
    </p:spTree>
    <p:extLst>
      <p:ext uri="{BB962C8B-B14F-4D97-AF65-F5344CB8AC3E}">
        <p14:creationId xmlns:p14="http://schemas.microsoft.com/office/powerpoint/2010/main" val="5682056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7682" y="2410222"/>
            <a:ext cx="6768752" cy="1106805"/>
          </a:xfrm>
          <a:prstGeom prst="rect">
            <a:avLst/>
          </a:prstGeom>
          <a:noFill/>
        </p:spPr>
        <p:txBody>
          <a:bodyPr wrap="square" rtlCol="0">
            <a:spAutoFit/>
          </a:bodyPr>
          <a:lstStyle>
            <a:defPPr>
              <a:defRPr lang="zh-CN"/>
            </a:defPPr>
            <a:lvl1pPr algn="ctr">
              <a:lnSpc>
                <a:spcPct val="130000"/>
              </a:lnSpc>
              <a:defRPr sz="6600" b="1">
                <a:solidFill>
                  <a:schemeClr val="bg1"/>
                </a:solidFill>
                <a:effectLst>
                  <a:outerShdw blurRad="50800" dist="38100" dir="2700000" algn="tl" rotWithShape="0">
                    <a:prstClr val="black">
                      <a:alpha val="40000"/>
                    </a:prstClr>
                  </a:outerShdw>
                </a:effectLst>
                <a:latin typeface="青鸟华光简大黑二" panose="02010604000101010101" pitchFamily="2" charset="-122"/>
                <a:ea typeface="青鸟华光简大黑二" panose="02010604000101010101" pitchFamily="2" charset="-122"/>
              </a:defRPr>
            </a:lvl1pPr>
          </a:lstStyle>
          <a:p>
            <a:pPr>
              <a:lnSpc>
                <a:spcPct val="100000"/>
              </a:lnSpc>
            </a:pPr>
            <a:r>
              <a:rPr lang="en-US" altLang="zh-CN" spc="600" dirty="0">
                <a:solidFill>
                  <a:srgbClr val="C00000"/>
                </a:solidFill>
                <a:latin typeface="Arial" panose="020B0604020202020204" pitchFamily="34" charset="0"/>
                <a:ea typeface="微软雅黑" panose="020B0503020204020204" pitchFamily="34" charset="-122"/>
                <a:cs typeface="Arial" panose="020B0604020202020204" pitchFamily="34" charset="0"/>
              </a:rPr>
              <a:t>Thanks!</a:t>
            </a:r>
            <a:r>
              <a:rPr lang="zh-CN" altLang="en-US" spc="600" dirty="0">
                <a:solidFill>
                  <a:srgbClr val="C00000"/>
                </a:solidFill>
                <a:latin typeface="Arial" panose="020B0604020202020204" pitchFamily="34" charset="0"/>
                <a:ea typeface="微软雅黑" panose="020B0503020204020204" pitchFamily="34" charset="-122"/>
                <a:cs typeface="Arial" panose="020B0604020202020204" pitchFamily="34" charset="0"/>
              </a:rPr>
              <a:t> </a:t>
            </a:r>
          </a:p>
        </p:txBody>
      </p:sp>
      <p:sp>
        <p:nvSpPr>
          <p:cNvPr id="17" name="矩形 16"/>
          <p:cNvSpPr/>
          <p:nvPr/>
        </p:nvSpPr>
        <p:spPr>
          <a:xfrm>
            <a:off x="1835696" y="6237312"/>
            <a:ext cx="7308304" cy="620688"/>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0" y="6237312"/>
            <a:ext cx="1691680" cy="64516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灯片编号占位符 2">
            <a:extLst>
              <a:ext uri="{FF2B5EF4-FFF2-40B4-BE49-F238E27FC236}">
                <a16:creationId xmlns:a16="http://schemas.microsoft.com/office/drawing/2014/main" id="{A9A01FFF-71CD-49CF-A675-962638A413B2}"/>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62</a:t>
            </a:fld>
            <a:endParaRPr lang="zh-CN" altLang="en-US">
              <a:latin typeface="Arial" panose="020B0604020202020204" pitchFamily="34" charset="0"/>
              <a:ea typeface="微软雅黑" panose="020B0503020204020204" pitchFamily="3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7031136" cy="400110"/>
          </a:xfrm>
          <a:prstGeom prst="rect">
            <a:avLst/>
          </a:prstGeom>
          <a:noFill/>
        </p:spPr>
        <p:txBody>
          <a:bodyPr wrap="square" rtlCol="0">
            <a:spAutoFit/>
          </a:bodyPr>
          <a:lstStyle/>
          <a:p>
            <a:r>
              <a:rPr lang="zh-CN" altLang="en-US" sz="2000" b="1" dirty="0">
                <a:latin typeface="Arial" panose="020B0604020202020204" pitchFamily="34" charset="0"/>
                <a:ea typeface="微软雅黑" panose="020B0503020204020204" pitchFamily="34" charset="-122"/>
                <a:cs typeface="Arial" panose="020B0604020202020204" pitchFamily="34" charset="0"/>
              </a:rPr>
              <a:t>基于循环神经网络的编码器</a:t>
            </a:r>
            <a:r>
              <a:rPr lang="en-US" altLang="zh-CN" sz="2000" b="1" dirty="0">
                <a:latin typeface="Arial" panose="020B0604020202020204" pitchFamily="34" charset="0"/>
                <a:ea typeface="微软雅黑" panose="020B0503020204020204" pitchFamily="34" charset="-122"/>
                <a:cs typeface="Arial" panose="020B0604020202020204" pitchFamily="34" charset="0"/>
              </a:rPr>
              <a:t>-</a:t>
            </a:r>
            <a:r>
              <a:rPr lang="zh-CN" altLang="en-US" sz="2000" b="1" dirty="0">
                <a:latin typeface="Arial" panose="020B0604020202020204" pitchFamily="34" charset="0"/>
                <a:ea typeface="微软雅黑" panose="020B0503020204020204" pitchFamily="34" charset="-122"/>
                <a:cs typeface="Arial" panose="020B0604020202020204" pitchFamily="34" charset="0"/>
              </a:rPr>
              <a:t>解码器（</a:t>
            </a:r>
            <a:r>
              <a:rPr lang="en-US" altLang="zh-CN" sz="2000" b="1" dirty="0">
                <a:latin typeface="Arial" panose="020B0604020202020204" pitchFamily="34" charset="0"/>
                <a:ea typeface="微软雅黑" panose="020B0503020204020204" pitchFamily="34" charset="-122"/>
                <a:cs typeface="Arial" panose="020B0604020202020204" pitchFamily="34" charset="0"/>
              </a:rPr>
              <a:t>Seq2Seq</a:t>
            </a:r>
            <a:r>
              <a:rPr lang="zh-CN" altLang="en-US" sz="2000" b="1" dirty="0">
                <a:latin typeface="Arial" panose="020B0604020202020204" pitchFamily="34" charset="0"/>
                <a:ea typeface="微软雅黑" panose="020B0503020204020204" pitchFamily="34" charset="-122"/>
                <a:cs typeface="Arial" panose="020B0604020202020204" pitchFamily="34" charset="0"/>
              </a:rPr>
              <a:t>学习）</a:t>
            </a: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3" name="矩形 2"/>
          <p:cNvSpPr/>
          <p:nvPr/>
        </p:nvSpPr>
        <p:spPr>
          <a:xfrm>
            <a:off x="107504" y="1268760"/>
            <a:ext cx="184731" cy="400110"/>
          </a:xfrm>
          <a:prstGeom prst="rect">
            <a:avLst/>
          </a:prstGeom>
        </p:spPr>
        <p:txBody>
          <a:bodyPr wrap="none">
            <a:spAutoFit/>
          </a:bodyPr>
          <a:lstStyle/>
          <a:p>
            <a:endParaRPr lang="zh-CN" altLang="en-US" sz="2000">
              <a:solidFill>
                <a:srgbClr val="002060"/>
              </a:solidFill>
            </a:endParaRPr>
          </a:p>
        </p:txBody>
      </p:sp>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7</a:t>
            </a:fld>
            <a:endParaRPr lang="zh-CN" altLang="en-US">
              <a:latin typeface="Arial" panose="020B0604020202020204" pitchFamily="34" charset="0"/>
              <a:ea typeface="微软雅黑" panose="020B0503020204020204" pitchFamily="34" charset="-122"/>
            </a:endParaRPr>
          </a:p>
        </p:txBody>
      </p:sp>
      <p:sp>
        <p:nvSpPr>
          <p:cNvPr id="6" name="文本框 5">
            <a:extLst>
              <a:ext uri="{FF2B5EF4-FFF2-40B4-BE49-F238E27FC236}">
                <a16:creationId xmlns:a16="http://schemas.microsoft.com/office/drawing/2014/main" id="{97A685A1-8AD5-4AA4-8886-E9DA8FEAB974}"/>
              </a:ext>
            </a:extLst>
          </p:cNvPr>
          <p:cNvSpPr txBox="1"/>
          <p:nvPr/>
        </p:nvSpPr>
        <p:spPr>
          <a:xfrm>
            <a:off x="495300" y="1124744"/>
            <a:ext cx="7827784" cy="369332"/>
          </a:xfrm>
          <a:prstGeom prst="rect">
            <a:avLst/>
          </a:prstGeom>
          <a:noFill/>
        </p:spPr>
        <p:txBody>
          <a:bodyPr wrap="none" rtlCol="0">
            <a:spAutoFit/>
          </a:bodyPr>
          <a:lstStyle/>
          <a:p>
            <a:r>
              <a:rPr lang="zh-CN" altLang="en-US" dirty="0"/>
              <a:t>以机器翻译为例，介绍如何使用编码器</a:t>
            </a:r>
            <a:r>
              <a:rPr lang="en-US" altLang="zh-CN" dirty="0"/>
              <a:t>——</a:t>
            </a:r>
            <a:r>
              <a:rPr lang="zh-CN" altLang="en-US" dirty="0"/>
              <a:t>解码器架构实现</a:t>
            </a:r>
            <a:r>
              <a:rPr lang="en-US" altLang="zh-CN" dirty="0"/>
              <a:t>Seq2Seq</a:t>
            </a:r>
            <a:r>
              <a:rPr lang="zh-CN" altLang="en-US" dirty="0"/>
              <a:t>的学习</a:t>
            </a:r>
          </a:p>
        </p:txBody>
      </p:sp>
      <p:pic>
        <p:nvPicPr>
          <p:cNvPr id="7" name="图片 6">
            <a:extLst>
              <a:ext uri="{FF2B5EF4-FFF2-40B4-BE49-F238E27FC236}">
                <a16:creationId xmlns:a16="http://schemas.microsoft.com/office/drawing/2014/main" id="{A12B8415-C3A1-487F-92EB-A8283A4FF3E8}"/>
              </a:ext>
            </a:extLst>
          </p:cNvPr>
          <p:cNvPicPr>
            <a:picLocks noChangeAspect="1"/>
          </p:cNvPicPr>
          <p:nvPr/>
        </p:nvPicPr>
        <p:blipFill>
          <a:blip r:embed="rId4"/>
          <a:stretch>
            <a:fillRect/>
          </a:stretch>
        </p:blipFill>
        <p:spPr>
          <a:xfrm>
            <a:off x="1585382" y="1484784"/>
            <a:ext cx="5647619" cy="1780952"/>
          </a:xfrm>
          <a:prstGeom prst="rect">
            <a:avLst/>
          </a:prstGeom>
        </p:spPr>
      </p:pic>
      <p:sp>
        <p:nvSpPr>
          <p:cNvPr id="9" name="文本框 8">
            <a:extLst>
              <a:ext uri="{FF2B5EF4-FFF2-40B4-BE49-F238E27FC236}">
                <a16:creationId xmlns:a16="http://schemas.microsoft.com/office/drawing/2014/main" id="{0763D6D2-68CA-4FBA-9AC6-795E998B8BB8}"/>
              </a:ext>
            </a:extLst>
          </p:cNvPr>
          <p:cNvSpPr txBox="1"/>
          <p:nvPr/>
        </p:nvSpPr>
        <p:spPr>
          <a:xfrm>
            <a:off x="495300" y="3284984"/>
            <a:ext cx="8140700" cy="1200329"/>
          </a:xfrm>
          <a:prstGeom prst="rect">
            <a:avLst/>
          </a:prstGeom>
          <a:noFill/>
        </p:spPr>
        <p:txBody>
          <a:bodyPr wrap="square" rtlCol="0">
            <a:spAutoFit/>
          </a:bodyPr>
          <a:lstStyle/>
          <a:p>
            <a:r>
              <a:rPr lang="zh-CN" altLang="en-US" dirty="0"/>
              <a:t>如图是使用</a:t>
            </a:r>
            <a:r>
              <a:rPr lang="en-US" altLang="zh-CN" dirty="0"/>
              <a:t>RNN</a:t>
            </a:r>
            <a:r>
              <a:rPr lang="zh-CN" altLang="en-US" dirty="0"/>
              <a:t>作为编码器和解码器的机器翻译模型，其中</a:t>
            </a:r>
            <a:r>
              <a:rPr lang="en-US" altLang="zh-CN" dirty="0"/>
              <a:t>&lt;</a:t>
            </a:r>
            <a:r>
              <a:rPr lang="en-US" altLang="zh-CN" dirty="0" err="1"/>
              <a:t>eos</a:t>
            </a:r>
            <a:r>
              <a:rPr lang="en-US" altLang="zh-CN" dirty="0"/>
              <a:t>&gt;</a:t>
            </a:r>
            <a:r>
              <a:rPr lang="zh-CN" altLang="en-US" dirty="0"/>
              <a:t>和</a:t>
            </a:r>
            <a:r>
              <a:rPr lang="en-US" altLang="zh-CN" dirty="0"/>
              <a:t>&lt;</a:t>
            </a:r>
            <a:r>
              <a:rPr lang="en-US" altLang="zh-CN" dirty="0" err="1"/>
              <a:t>bos</a:t>
            </a:r>
            <a:r>
              <a:rPr lang="en-US" altLang="zh-CN" dirty="0"/>
              <a:t>&gt;</a:t>
            </a:r>
            <a:r>
              <a:rPr lang="zh-CN" altLang="en-US" dirty="0"/>
              <a:t>分别表示序列的结束和开始。</a:t>
            </a:r>
            <a:r>
              <a:rPr lang="en-US" altLang="zh-CN" dirty="0"/>
              <a:t>RNN</a:t>
            </a:r>
            <a:r>
              <a:rPr lang="zh-CN" altLang="en-US" dirty="0"/>
              <a:t>编码器使用长度可变的序列作为输入，将其转换为固定形状的隐状态（将输入编码到隐状态）。然后独立的</a:t>
            </a:r>
            <a:r>
              <a:rPr lang="en-US" altLang="zh-CN" dirty="0"/>
              <a:t>RNN</a:t>
            </a:r>
            <a:r>
              <a:rPr lang="zh-CN" altLang="en-US" dirty="0"/>
              <a:t>解码器基于输入序列的编码信息和输出序列已经看见的或生成的词元来预测下一个。</a:t>
            </a:r>
          </a:p>
        </p:txBody>
      </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55D74F20-74BD-4365-9640-8ED31B659E13}"/>
                  </a:ext>
                </a:extLst>
              </p:cNvPr>
              <p:cNvSpPr txBox="1"/>
              <p:nvPr/>
            </p:nvSpPr>
            <p:spPr>
              <a:xfrm>
                <a:off x="495300" y="4581128"/>
                <a:ext cx="4076700" cy="1477328"/>
              </a:xfrm>
              <a:prstGeom prst="rect">
                <a:avLst/>
              </a:prstGeom>
              <a:noFill/>
            </p:spPr>
            <p:txBody>
              <a:bodyPr wrap="square" rtlCol="0">
                <a:spAutoFit/>
              </a:bodyPr>
              <a:lstStyle/>
              <a:p>
                <a:r>
                  <a:rPr lang="zh-CN" altLang="en-US" b="1" dirty="0"/>
                  <a:t>编码器：</a:t>
                </a:r>
                <a:endParaRPr lang="en-US" altLang="zh-CN" b="1" dirty="0"/>
              </a:p>
              <a:p>
                <a:r>
                  <a:rPr lang="zh-CN" altLang="en-US" b="0" dirty="0"/>
                  <a:t>首先将输入编码为各个时间步的隐状态</a:t>
                </a:r>
                <a:endParaRPr lang="en-US" altLang="zh-CN" b="0" dirty="0"/>
              </a:p>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h</m:t>
                          </m:r>
                        </m:e>
                        <m:sub>
                          <m:r>
                            <a:rPr lang="en-US" altLang="zh-CN" b="0" i="1" smtClean="0">
                              <a:latin typeface="Cambria Math" panose="02040503050406030204" pitchFamily="18" charset="0"/>
                            </a:rPr>
                            <m:t>𝑡</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𝑓</m:t>
                      </m:r>
                      <m:d>
                        <m:dPr>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𝑡</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h</m:t>
                              </m:r>
                            </m:e>
                            <m:sub>
                              <m:r>
                                <a:rPr lang="en-US" altLang="zh-CN" b="0" i="1" smtClean="0">
                                  <a:latin typeface="Cambria Math" panose="02040503050406030204" pitchFamily="18" charset="0"/>
                                </a:rPr>
                                <m:t>𝑡</m:t>
                              </m:r>
                              <m:r>
                                <a:rPr lang="en-US" altLang="zh-CN" b="0" i="1" smtClean="0">
                                  <a:latin typeface="Cambria Math" panose="02040503050406030204" pitchFamily="18" charset="0"/>
                                </a:rPr>
                                <m:t>−1</m:t>
                              </m:r>
                            </m:sub>
                          </m:sSub>
                        </m:e>
                      </m:d>
                    </m:oMath>
                  </m:oMathPara>
                </a14:m>
                <a:endParaRPr lang="en-US" altLang="zh-CN" b="0" dirty="0"/>
              </a:p>
              <a:p>
                <a:r>
                  <a:rPr lang="zh-CN" altLang="en-US" dirty="0"/>
                  <a:t>根据隐状态生成上下文变量</a:t>
                </a:r>
                <a14:m>
                  <m:oMath xmlns:m="http://schemas.openxmlformats.org/officeDocument/2006/math">
                    <m:r>
                      <a:rPr lang="en-US" altLang="zh-CN" b="0" i="1" smtClean="0">
                        <a:latin typeface="Cambria Math" panose="02040503050406030204" pitchFamily="18" charset="0"/>
                      </a:rPr>
                      <m:t>𝑐</m:t>
                    </m:r>
                  </m:oMath>
                </a14:m>
                <a:endParaRPr lang="en-US" altLang="zh-CN" b="0" dirty="0"/>
              </a:p>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𝑐</m:t>
                      </m:r>
                      <m:r>
                        <a:rPr lang="en-US" altLang="zh-CN" b="0" i="1" smtClean="0">
                          <a:latin typeface="Cambria Math" panose="02040503050406030204" pitchFamily="18" charset="0"/>
                        </a:rPr>
                        <m:t>=</m:t>
                      </m:r>
                      <m:r>
                        <a:rPr lang="en-US" altLang="zh-CN" b="0" i="1" smtClean="0">
                          <a:latin typeface="Cambria Math" panose="02040503050406030204" pitchFamily="18" charset="0"/>
                        </a:rPr>
                        <m:t>𝑞</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h</m:t>
                          </m:r>
                        </m:e>
                        <m:sub>
                          <m:r>
                            <a:rPr lang="en-US" altLang="zh-CN" b="0" i="1" smtClean="0">
                              <a:latin typeface="Cambria Math" panose="02040503050406030204" pitchFamily="18" charset="0"/>
                            </a:rPr>
                            <m:t>1</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h</m:t>
                          </m:r>
                        </m:e>
                        <m:sub>
                          <m:r>
                            <a:rPr lang="en-US" altLang="zh-CN" b="0" i="1" smtClean="0">
                              <a:latin typeface="Cambria Math" panose="02040503050406030204" pitchFamily="18" charset="0"/>
                            </a:rPr>
                            <m:t>𝑇</m:t>
                          </m:r>
                        </m:sub>
                      </m:sSub>
                      <m:r>
                        <a:rPr lang="en-US" altLang="zh-CN" b="0" i="1" smtClean="0">
                          <a:latin typeface="Cambria Math" panose="02040503050406030204" pitchFamily="18" charset="0"/>
                        </a:rPr>
                        <m:t>)</m:t>
                      </m:r>
                    </m:oMath>
                  </m:oMathPara>
                </a14:m>
                <a:endParaRPr lang="zh-CN" altLang="en-US" dirty="0"/>
              </a:p>
            </p:txBody>
          </p:sp>
        </mc:Choice>
        <mc:Fallback xmlns="">
          <p:sp>
            <p:nvSpPr>
              <p:cNvPr id="13" name="文本框 12">
                <a:extLst>
                  <a:ext uri="{FF2B5EF4-FFF2-40B4-BE49-F238E27FC236}">
                    <a16:creationId xmlns:a16="http://schemas.microsoft.com/office/drawing/2014/main" id="{55D74F20-74BD-4365-9640-8ED31B659E13}"/>
                  </a:ext>
                </a:extLst>
              </p:cNvPr>
              <p:cNvSpPr txBox="1">
                <a:spLocks noRot="1" noChangeAspect="1" noMove="1" noResize="1" noEditPoints="1" noAdjustHandles="1" noChangeArrowheads="1" noChangeShapeType="1" noTextEdit="1"/>
              </p:cNvSpPr>
              <p:nvPr/>
            </p:nvSpPr>
            <p:spPr>
              <a:xfrm>
                <a:off x="495300" y="4581128"/>
                <a:ext cx="4076700" cy="1477328"/>
              </a:xfrm>
              <a:prstGeom prst="rect">
                <a:avLst/>
              </a:prstGeom>
              <a:blipFill>
                <a:blip r:embed="rId5"/>
                <a:stretch>
                  <a:fillRect l="-1196" t="-2058" r="-1345" b="-288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F84D3692-5D31-4D09-9404-04153C1B5C90}"/>
                  </a:ext>
                </a:extLst>
              </p:cNvPr>
              <p:cNvSpPr txBox="1"/>
              <p:nvPr/>
            </p:nvSpPr>
            <p:spPr>
              <a:xfrm>
                <a:off x="4559300" y="4581128"/>
                <a:ext cx="4076700" cy="1778949"/>
              </a:xfrm>
              <a:prstGeom prst="rect">
                <a:avLst/>
              </a:prstGeom>
              <a:noFill/>
            </p:spPr>
            <p:txBody>
              <a:bodyPr wrap="square" rtlCol="0">
                <a:spAutoFit/>
              </a:bodyPr>
              <a:lstStyle/>
              <a:p>
                <a:r>
                  <a:rPr lang="zh-CN" altLang="en-US" b="1" dirty="0"/>
                  <a:t>解码器：</a:t>
                </a:r>
                <a:endParaRPr lang="en-US" altLang="zh-CN" b="1" dirty="0"/>
              </a:p>
              <a:p>
                <a:r>
                  <a:rPr lang="zh-CN" altLang="en-US" b="0" dirty="0"/>
                  <a:t>基于上一次的预测、上下文生成隐状态</a:t>
                </a:r>
                <a:endParaRPr lang="en-US" altLang="zh-CN" b="0" dirty="0"/>
              </a:p>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𝑠</m:t>
                          </m:r>
                        </m:e>
                        <m:sub>
                          <m:r>
                            <a:rPr lang="en-US" altLang="zh-CN" b="0" i="1" smtClean="0">
                              <a:latin typeface="Cambria Math" panose="02040503050406030204" pitchFamily="18" charset="0"/>
                            </a:rPr>
                            <m:t>𝑡</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𝑔</m:t>
                      </m:r>
                      <m:d>
                        <m:dPr>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𝑦</m:t>
                              </m:r>
                            </m:e>
                            <m:sub>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𝑡</m:t>
                                  </m:r>
                                </m:e>
                                <m:sup>
                                  <m:r>
                                    <a:rPr lang="en-US" altLang="zh-CN" b="0" i="1" smtClean="0">
                                      <a:latin typeface="Cambria Math" panose="02040503050406030204" pitchFamily="18" charset="0"/>
                                    </a:rPr>
                                    <m:t>′</m:t>
                                  </m:r>
                                </m:sup>
                              </m:sSup>
                              <m:r>
                                <a:rPr lang="en-US" altLang="zh-CN" b="0" i="1" smtClean="0">
                                  <a:latin typeface="Cambria Math" panose="02040503050406030204" pitchFamily="18" charset="0"/>
                                </a:rPr>
                                <m:t>−1</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𝑐</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𝑠</m:t>
                              </m:r>
                            </m:e>
                            <m:sub>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𝑡</m:t>
                                  </m:r>
                                </m:e>
                                <m:sup>
                                  <m:r>
                                    <a:rPr lang="en-US" altLang="zh-CN" b="0" i="1" smtClean="0">
                                      <a:latin typeface="Cambria Math" panose="02040503050406030204" pitchFamily="18" charset="0"/>
                                    </a:rPr>
                                    <m:t>′</m:t>
                                  </m:r>
                                </m:sup>
                              </m:sSup>
                              <m:r>
                                <a:rPr lang="en-US" altLang="zh-CN" b="0" i="1" smtClean="0">
                                  <a:latin typeface="Cambria Math" panose="02040503050406030204" pitchFamily="18" charset="0"/>
                                </a:rPr>
                                <m:t>−1</m:t>
                              </m:r>
                            </m:sub>
                          </m:sSub>
                        </m:e>
                      </m:d>
                    </m:oMath>
                  </m:oMathPara>
                </a14:m>
                <a:endParaRPr lang="en-US" altLang="zh-CN" b="0" dirty="0"/>
              </a:p>
              <a:p>
                <a:r>
                  <a:rPr lang="zh-CN" altLang="en-US" dirty="0"/>
                  <a:t>根据</a:t>
                </a:r>
                <a14:m>
                  <m:oMath xmlns:m="http://schemas.openxmlformats.org/officeDocument/2006/math">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𝑡</m:t>
                        </m:r>
                      </m:e>
                      <m:sup>
                        <m:r>
                          <a:rPr lang="en-US" altLang="zh-CN" b="0" i="1" smtClean="0">
                            <a:latin typeface="Cambria Math" panose="02040503050406030204" pitchFamily="18" charset="0"/>
                          </a:rPr>
                          <m:t>′</m:t>
                        </m:r>
                      </m:sup>
                    </m:sSup>
                  </m:oMath>
                </a14:m>
                <a:r>
                  <a:rPr lang="zh-CN" altLang="en-US" dirty="0"/>
                  <a:t>时刻的隐状态生成预测值（全连接层）</a:t>
                </a:r>
                <a:endParaRPr lang="en-US" altLang="zh-CN" b="0" dirty="0"/>
              </a:p>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𝑜</m:t>
                      </m:r>
                      <m:r>
                        <a:rPr lang="en-US" altLang="zh-CN" b="0" i="1" smtClean="0">
                          <a:latin typeface="Cambria Math" panose="02040503050406030204" pitchFamily="18" charset="0"/>
                        </a:rPr>
                        <m:t>=</m:t>
                      </m:r>
                      <m:r>
                        <a:rPr lang="en-US" altLang="zh-CN" b="0" i="1" smtClean="0">
                          <a:latin typeface="Cambria Math" panose="02040503050406030204" pitchFamily="18" charset="0"/>
                        </a:rPr>
                        <m:t>𝑠𝑜𝑓𝑡𝑚𝑎𝑥</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𝑠</m:t>
                          </m:r>
                        </m:e>
                        <m:sub>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𝑡</m:t>
                              </m:r>
                            </m:e>
                            <m:sup>
                              <m:r>
                                <a:rPr lang="en-US" altLang="zh-CN" b="0" i="1" smtClean="0">
                                  <a:latin typeface="Cambria Math" panose="02040503050406030204" pitchFamily="18" charset="0"/>
                                </a:rPr>
                                <m:t>′</m:t>
                              </m:r>
                            </m:sup>
                          </m:sSup>
                        </m:sub>
                      </m:sSub>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𝑤</m:t>
                          </m:r>
                        </m:e>
                        <m:sub>
                          <m:r>
                            <a:rPr lang="en-US" altLang="zh-CN" b="0" i="1" smtClean="0">
                              <a:latin typeface="Cambria Math" panose="02040503050406030204" pitchFamily="18" charset="0"/>
                            </a:rPr>
                            <m:t>𝑠𝑞</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𝑏</m:t>
                          </m:r>
                        </m:e>
                        <m:sub>
                          <m:r>
                            <a:rPr lang="en-US" altLang="zh-CN" b="0" i="1" smtClean="0">
                              <a:latin typeface="Cambria Math" panose="02040503050406030204" pitchFamily="18" charset="0"/>
                            </a:rPr>
                            <m:t>𝑞</m:t>
                          </m:r>
                        </m:sub>
                      </m:sSub>
                      <m:r>
                        <a:rPr lang="en-US" altLang="zh-CN" b="0" i="1" smtClean="0">
                          <a:latin typeface="Cambria Math" panose="02040503050406030204" pitchFamily="18" charset="0"/>
                        </a:rPr>
                        <m:t>)</m:t>
                      </m:r>
                    </m:oMath>
                  </m:oMathPara>
                </a14:m>
                <a:endParaRPr lang="zh-CN" altLang="en-US" dirty="0"/>
              </a:p>
            </p:txBody>
          </p:sp>
        </mc:Choice>
        <mc:Fallback xmlns="">
          <p:sp>
            <p:nvSpPr>
              <p:cNvPr id="15" name="文本框 14">
                <a:extLst>
                  <a:ext uri="{FF2B5EF4-FFF2-40B4-BE49-F238E27FC236}">
                    <a16:creationId xmlns:a16="http://schemas.microsoft.com/office/drawing/2014/main" id="{F84D3692-5D31-4D09-9404-04153C1B5C90}"/>
                  </a:ext>
                </a:extLst>
              </p:cNvPr>
              <p:cNvSpPr txBox="1">
                <a:spLocks noRot="1" noChangeAspect="1" noMove="1" noResize="1" noEditPoints="1" noAdjustHandles="1" noChangeArrowheads="1" noChangeShapeType="1" noTextEdit="1"/>
              </p:cNvSpPr>
              <p:nvPr/>
            </p:nvSpPr>
            <p:spPr>
              <a:xfrm>
                <a:off x="4559300" y="4581128"/>
                <a:ext cx="4076700" cy="1778949"/>
              </a:xfrm>
              <a:prstGeom prst="rect">
                <a:avLst/>
              </a:prstGeom>
              <a:blipFill>
                <a:blip r:embed="rId6"/>
                <a:stretch>
                  <a:fillRect l="-1345" t="-1712" r="-1196" b="-102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1050EB27-F4BD-4673-93F4-39827D23EF95}"/>
                  </a:ext>
                </a:extLst>
              </p:cNvPr>
              <p:cNvSpPr txBox="1"/>
              <p:nvPr/>
            </p:nvSpPr>
            <p:spPr>
              <a:xfrm>
                <a:off x="228414" y="6240463"/>
                <a:ext cx="4847641" cy="369332"/>
              </a:xfrm>
              <a:prstGeom prst="rect">
                <a:avLst/>
              </a:prstGeom>
              <a:noFill/>
            </p:spPr>
            <p:txBody>
              <a:bodyPr wrap="square" rtlCol="0">
                <a:spAutoFit/>
              </a:bodyPr>
              <a:lstStyle/>
              <a:p>
                <a:r>
                  <a:rPr lang="zh-CN" altLang="en-US" dirty="0"/>
                  <a:t>图中的例子</a:t>
                </a:r>
                <a14:m>
                  <m:oMath xmlns:m="http://schemas.openxmlformats.org/officeDocument/2006/math">
                    <m:r>
                      <a:rPr lang="en-US" altLang="zh-CN" b="0" i="1" smtClean="0">
                        <a:latin typeface="Cambria Math" panose="02040503050406030204" pitchFamily="18" charset="0"/>
                      </a:rPr>
                      <m:t>𝑐</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h</m:t>
                        </m:r>
                      </m:e>
                      <m:sub>
                        <m:r>
                          <a:rPr lang="en-US" altLang="zh-CN" b="0" i="1" smtClean="0">
                            <a:latin typeface="Cambria Math" panose="02040503050406030204" pitchFamily="18" charset="0"/>
                          </a:rPr>
                          <m:t>𝑇</m:t>
                        </m:r>
                      </m:sub>
                    </m:sSub>
                  </m:oMath>
                </a14:m>
                <a:r>
                  <a:rPr lang="zh-CN" altLang="en-US" dirty="0"/>
                  <a:t>，只用到了最后一个隐状态</a:t>
                </a:r>
              </a:p>
            </p:txBody>
          </p:sp>
        </mc:Choice>
        <mc:Fallback xmlns="">
          <p:sp>
            <p:nvSpPr>
              <p:cNvPr id="16" name="文本框 15">
                <a:extLst>
                  <a:ext uri="{FF2B5EF4-FFF2-40B4-BE49-F238E27FC236}">
                    <a16:creationId xmlns:a16="http://schemas.microsoft.com/office/drawing/2014/main" id="{1050EB27-F4BD-4673-93F4-39827D23EF95}"/>
                  </a:ext>
                </a:extLst>
              </p:cNvPr>
              <p:cNvSpPr txBox="1">
                <a:spLocks noRot="1" noChangeAspect="1" noMove="1" noResize="1" noEditPoints="1" noAdjustHandles="1" noChangeArrowheads="1" noChangeShapeType="1" noTextEdit="1"/>
              </p:cNvSpPr>
              <p:nvPr/>
            </p:nvSpPr>
            <p:spPr>
              <a:xfrm>
                <a:off x="228414" y="6240463"/>
                <a:ext cx="4847641" cy="369332"/>
              </a:xfrm>
              <a:prstGeom prst="rect">
                <a:avLst/>
              </a:prstGeom>
              <a:blipFill>
                <a:blip r:embed="rId7"/>
                <a:stretch>
                  <a:fillRect l="-1005" t="-10000" b="-2666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380066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7031136" cy="400110"/>
          </a:xfrm>
          <a:prstGeom prst="rect">
            <a:avLst/>
          </a:prstGeom>
          <a:noFill/>
        </p:spPr>
        <p:txBody>
          <a:bodyPr wrap="square" rtlCol="0">
            <a:spAutoFit/>
          </a:bodyPr>
          <a:lstStyle/>
          <a:p>
            <a:r>
              <a:rPr lang="zh-CN" altLang="en-US" sz="2000" b="1" dirty="0">
                <a:latin typeface="Arial" panose="020B0604020202020204" pitchFamily="34" charset="0"/>
                <a:ea typeface="微软雅黑" panose="020B0503020204020204" pitchFamily="34" charset="-122"/>
                <a:cs typeface="Arial" panose="020B0604020202020204" pitchFamily="34" charset="0"/>
              </a:rPr>
              <a:t>基于循环神经网络的编码器</a:t>
            </a:r>
            <a:r>
              <a:rPr lang="en-US" altLang="zh-CN" sz="2000" b="1" dirty="0">
                <a:latin typeface="Arial" panose="020B0604020202020204" pitchFamily="34" charset="0"/>
                <a:ea typeface="微软雅黑" panose="020B0503020204020204" pitchFamily="34" charset="-122"/>
                <a:cs typeface="Arial" panose="020B0604020202020204" pitchFamily="34" charset="0"/>
              </a:rPr>
              <a:t>-</a:t>
            </a:r>
            <a:r>
              <a:rPr lang="zh-CN" altLang="en-US" sz="2000" b="1" dirty="0">
                <a:latin typeface="Arial" panose="020B0604020202020204" pitchFamily="34" charset="0"/>
                <a:ea typeface="微软雅黑" panose="020B0503020204020204" pitchFamily="34" charset="-122"/>
                <a:cs typeface="Arial" panose="020B0604020202020204" pitchFamily="34" charset="0"/>
              </a:rPr>
              <a:t>解码器（</a:t>
            </a:r>
            <a:r>
              <a:rPr lang="en-US" altLang="zh-CN" sz="2000" b="1" dirty="0">
                <a:latin typeface="Arial" panose="020B0604020202020204" pitchFamily="34" charset="0"/>
                <a:ea typeface="微软雅黑" panose="020B0503020204020204" pitchFamily="34" charset="-122"/>
                <a:cs typeface="Arial" panose="020B0604020202020204" pitchFamily="34" charset="0"/>
              </a:rPr>
              <a:t>Seq2Seq</a:t>
            </a:r>
            <a:r>
              <a:rPr lang="zh-CN" altLang="en-US" sz="2000" b="1" dirty="0">
                <a:latin typeface="Arial" panose="020B0604020202020204" pitchFamily="34" charset="0"/>
                <a:ea typeface="微软雅黑" panose="020B0503020204020204" pitchFamily="34" charset="-122"/>
                <a:cs typeface="Arial" panose="020B0604020202020204" pitchFamily="34" charset="0"/>
              </a:rPr>
              <a:t>学习）</a:t>
            </a: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8</a:t>
            </a:fld>
            <a:endParaRPr lang="zh-CN" altLang="en-US">
              <a:latin typeface="Arial" panose="020B0604020202020204" pitchFamily="34" charset="0"/>
              <a:ea typeface="微软雅黑" panose="020B0503020204020204" pitchFamily="34" charset="-122"/>
            </a:endParaRPr>
          </a:p>
        </p:txBody>
      </p:sp>
      <p:grpSp>
        <p:nvGrpSpPr>
          <p:cNvPr id="2" name="组合 1">
            <a:extLst>
              <a:ext uri="{FF2B5EF4-FFF2-40B4-BE49-F238E27FC236}">
                <a16:creationId xmlns:a16="http://schemas.microsoft.com/office/drawing/2014/main" id="{31974DC0-68C2-4CFE-AA12-671CA6ED501D}"/>
              </a:ext>
            </a:extLst>
          </p:cNvPr>
          <p:cNvGrpSpPr/>
          <p:nvPr/>
        </p:nvGrpSpPr>
        <p:grpSpPr>
          <a:xfrm>
            <a:off x="495300" y="1218003"/>
            <a:ext cx="8140700" cy="1778949"/>
            <a:chOff x="495300" y="4581128"/>
            <a:chExt cx="8140700" cy="1778949"/>
          </a:xfrm>
        </p:grpSpPr>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55D74F20-74BD-4365-9640-8ED31B659E13}"/>
                    </a:ext>
                  </a:extLst>
                </p:cNvPr>
                <p:cNvSpPr txBox="1"/>
                <p:nvPr/>
              </p:nvSpPr>
              <p:spPr>
                <a:xfrm>
                  <a:off x="495300" y="4581128"/>
                  <a:ext cx="4076700" cy="1477328"/>
                </a:xfrm>
                <a:prstGeom prst="rect">
                  <a:avLst/>
                </a:prstGeom>
                <a:noFill/>
              </p:spPr>
              <p:txBody>
                <a:bodyPr wrap="square" rtlCol="0">
                  <a:spAutoFit/>
                </a:bodyPr>
                <a:lstStyle/>
                <a:p>
                  <a:r>
                    <a:rPr lang="zh-CN" altLang="en-US" b="1" dirty="0"/>
                    <a:t>编码器</a:t>
                  </a:r>
                  <a:r>
                    <a:rPr lang="zh-CN" altLang="en-US" dirty="0"/>
                    <a:t>：</a:t>
                  </a:r>
                  <a:endParaRPr lang="en-US" altLang="zh-CN" dirty="0"/>
                </a:p>
                <a:p>
                  <a:r>
                    <a:rPr lang="zh-CN" altLang="en-US" b="0" dirty="0"/>
                    <a:t>首先将输入编码为各个时间步的隐状态</a:t>
                  </a:r>
                  <a:endParaRPr lang="en-US" altLang="zh-CN" b="0" dirty="0"/>
                </a:p>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h</m:t>
                            </m:r>
                          </m:e>
                          <m:sub>
                            <m:r>
                              <a:rPr lang="en-US" altLang="zh-CN" b="0" i="1" smtClean="0">
                                <a:latin typeface="Cambria Math" panose="02040503050406030204" pitchFamily="18" charset="0"/>
                              </a:rPr>
                              <m:t>𝑡</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𝑓</m:t>
                        </m:r>
                        <m:d>
                          <m:dPr>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𝑡</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h</m:t>
                                </m:r>
                              </m:e>
                              <m:sub>
                                <m:r>
                                  <a:rPr lang="en-US" altLang="zh-CN" b="0" i="1" smtClean="0">
                                    <a:latin typeface="Cambria Math" panose="02040503050406030204" pitchFamily="18" charset="0"/>
                                  </a:rPr>
                                  <m:t>𝑡</m:t>
                                </m:r>
                                <m:r>
                                  <a:rPr lang="en-US" altLang="zh-CN" b="0" i="1" smtClean="0">
                                    <a:latin typeface="Cambria Math" panose="02040503050406030204" pitchFamily="18" charset="0"/>
                                  </a:rPr>
                                  <m:t>−1</m:t>
                                </m:r>
                              </m:sub>
                            </m:sSub>
                          </m:e>
                        </m:d>
                      </m:oMath>
                    </m:oMathPara>
                  </a14:m>
                  <a:endParaRPr lang="en-US" altLang="zh-CN" b="0" dirty="0"/>
                </a:p>
                <a:p>
                  <a:r>
                    <a:rPr lang="zh-CN" altLang="en-US" dirty="0"/>
                    <a:t>根据隐状态生成上下文变量</a:t>
                  </a:r>
                  <a14:m>
                    <m:oMath xmlns:m="http://schemas.openxmlformats.org/officeDocument/2006/math">
                      <m:r>
                        <a:rPr lang="en-US" altLang="zh-CN" b="0" i="1" smtClean="0">
                          <a:latin typeface="Cambria Math" panose="02040503050406030204" pitchFamily="18" charset="0"/>
                        </a:rPr>
                        <m:t>𝑐</m:t>
                      </m:r>
                    </m:oMath>
                  </a14:m>
                  <a:endParaRPr lang="en-US" altLang="zh-CN" b="0" dirty="0"/>
                </a:p>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𝑐</m:t>
                        </m:r>
                        <m:r>
                          <a:rPr lang="en-US" altLang="zh-CN" b="0" i="1" smtClean="0">
                            <a:latin typeface="Cambria Math" panose="02040503050406030204" pitchFamily="18" charset="0"/>
                          </a:rPr>
                          <m:t>=</m:t>
                        </m:r>
                        <m:r>
                          <a:rPr lang="en-US" altLang="zh-CN" b="0" i="1" smtClean="0">
                            <a:latin typeface="Cambria Math" panose="02040503050406030204" pitchFamily="18" charset="0"/>
                          </a:rPr>
                          <m:t>𝑞</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h</m:t>
                            </m:r>
                          </m:e>
                          <m:sub>
                            <m:r>
                              <a:rPr lang="en-US" altLang="zh-CN" b="0" i="1" smtClean="0">
                                <a:latin typeface="Cambria Math" panose="02040503050406030204" pitchFamily="18" charset="0"/>
                              </a:rPr>
                              <m:t>1</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h</m:t>
                            </m:r>
                          </m:e>
                          <m:sub>
                            <m:r>
                              <a:rPr lang="en-US" altLang="zh-CN" b="0" i="1" smtClean="0">
                                <a:latin typeface="Cambria Math" panose="02040503050406030204" pitchFamily="18" charset="0"/>
                              </a:rPr>
                              <m:t>𝑇</m:t>
                            </m:r>
                          </m:sub>
                        </m:sSub>
                        <m:r>
                          <a:rPr lang="en-US" altLang="zh-CN" b="0" i="1" smtClean="0">
                            <a:latin typeface="Cambria Math" panose="02040503050406030204" pitchFamily="18" charset="0"/>
                          </a:rPr>
                          <m:t>)</m:t>
                        </m:r>
                      </m:oMath>
                    </m:oMathPara>
                  </a14:m>
                  <a:endParaRPr lang="zh-CN" altLang="en-US" dirty="0"/>
                </a:p>
              </p:txBody>
            </p:sp>
          </mc:Choice>
          <mc:Fallback xmlns="">
            <p:sp>
              <p:nvSpPr>
                <p:cNvPr id="13" name="文本框 12">
                  <a:extLst>
                    <a:ext uri="{FF2B5EF4-FFF2-40B4-BE49-F238E27FC236}">
                      <a16:creationId xmlns:a16="http://schemas.microsoft.com/office/drawing/2014/main" id="{55D74F20-74BD-4365-9640-8ED31B659E13}"/>
                    </a:ext>
                  </a:extLst>
                </p:cNvPr>
                <p:cNvSpPr txBox="1">
                  <a:spLocks noRot="1" noChangeAspect="1" noMove="1" noResize="1" noEditPoints="1" noAdjustHandles="1" noChangeArrowheads="1" noChangeShapeType="1" noTextEdit="1"/>
                </p:cNvSpPr>
                <p:nvPr/>
              </p:nvSpPr>
              <p:spPr>
                <a:xfrm>
                  <a:off x="495300" y="4581128"/>
                  <a:ext cx="4076700" cy="1477328"/>
                </a:xfrm>
                <a:prstGeom prst="rect">
                  <a:avLst/>
                </a:prstGeom>
                <a:blipFill>
                  <a:blip r:embed="rId4"/>
                  <a:stretch>
                    <a:fillRect l="-1196" t="-2479" r="-1345" b="-289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F84D3692-5D31-4D09-9404-04153C1B5C90}"/>
                    </a:ext>
                  </a:extLst>
                </p:cNvPr>
                <p:cNvSpPr txBox="1"/>
                <p:nvPr/>
              </p:nvSpPr>
              <p:spPr>
                <a:xfrm>
                  <a:off x="4559300" y="4581128"/>
                  <a:ext cx="4076700" cy="1778949"/>
                </a:xfrm>
                <a:prstGeom prst="rect">
                  <a:avLst/>
                </a:prstGeom>
                <a:noFill/>
              </p:spPr>
              <p:txBody>
                <a:bodyPr wrap="square" rtlCol="0">
                  <a:spAutoFit/>
                </a:bodyPr>
                <a:lstStyle/>
                <a:p>
                  <a:r>
                    <a:rPr lang="zh-CN" altLang="en-US" b="1" dirty="0"/>
                    <a:t>解码器</a:t>
                  </a:r>
                  <a:r>
                    <a:rPr lang="zh-CN" altLang="en-US" dirty="0"/>
                    <a:t>：</a:t>
                  </a:r>
                  <a:endParaRPr lang="en-US" altLang="zh-CN" dirty="0"/>
                </a:p>
                <a:p>
                  <a:r>
                    <a:rPr lang="zh-CN" altLang="en-US" b="0" dirty="0"/>
                    <a:t>基于上一次的预测、上下文生成隐状态</a:t>
                  </a:r>
                  <a:endParaRPr lang="en-US" altLang="zh-CN" b="0" dirty="0"/>
                </a:p>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𝑠</m:t>
                            </m:r>
                          </m:e>
                          <m:sub>
                            <m:r>
                              <a:rPr lang="en-US" altLang="zh-CN" b="0" i="1" smtClean="0">
                                <a:latin typeface="Cambria Math" panose="02040503050406030204" pitchFamily="18" charset="0"/>
                              </a:rPr>
                              <m:t>𝑡</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𝑔</m:t>
                        </m:r>
                        <m:d>
                          <m:dPr>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𝑦</m:t>
                                </m:r>
                              </m:e>
                              <m:sub>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𝑡</m:t>
                                    </m:r>
                                  </m:e>
                                  <m:sup>
                                    <m:r>
                                      <a:rPr lang="en-US" altLang="zh-CN" b="0" i="1" smtClean="0">
                                        <a:latin typeface="Cambria Math" panose="02040503050406030204" pitchFamily="18" charset="0"/>
                                      </a:rPr>
                                      <m:t>′</m:t>
                                    </m:r>
                                  </m:sup>
                                </m:sSup>
                                <m:r>
                                  <a:rPr lang="en-US" altLang="zh-CN" b="0" i="1" smtClean="0">
                                    <a:latin typeface="Cambria Math" panose="02040503050406030204" pitchFamily="18" charset="0"/>
                                  </a:rPr>
                                  <m:t>−1</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𝑐</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𝑠</m:t>
                                </m:r>
                              </m:e>
                              <m:sub>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𝑡</m:t>
                                    </m:r>
                                  </m:e>
                                  <m:sup>
                                    <m:r>
                                      <a:rPr lang="en-US" altLang="zh-CN" b="0" i="1" smtClean="0">
                                        <a:latin typeface="Cambria Math" panose="02040503050406030204" pitchFamily="18" charset="0"/>
                                      </a:rPr>
                                      <m:t>′</m:t>
                                    </m:r>
                                  </m:sup>
                                </m:sSup>
                                <m:r>
                                  <a:rPr lang="en-US" altLang="zh-CN" b="0" i="1" smtClean="0">
                                    <a:latin typeface="Cambria Math" panose="02040503050406030204" pitchFamily="18" charset="0"/>
                                  </a:rPr>
                                  <m:t>−1</m:t>
                                </m:r>
                              </m:sub>
                            </m:sSub>
                          </m:e>
                        </m:d>
                      </m:oMath>
                    </m:oMathPara>
                  </a14:m>
                  <a:endParaRPr lang="en-US" altLang="zh-CN" b="0" dirty="0"/>
                </a:p>
                <a:p>
                  <a:r>
                    <a:rPr lang="zh-CN" altLang="en-US" dirty="0"/>
                    <a:t>根据</a:t>
                  </a:r>
                  <a14:m>
                    <m:oMath xmlns:m="http://schemas.openxmlformats.org/officeDocument/2006/math">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𝑡</m:t>
                          </m:r>
                        </m:e>
                        <m:sup>
                          <m:r>
                            <a:rPr lang="en-US" altLang="zh-CN" b="0" i="1" smtClean="0">
                              <a:latin typeface="Cambria Math" panose="02040503050406030204" pitchFamily="18" charset="0"/>
                            </a:rPr>
                            <m:t>′</m:t>
                          </m:r>
                        </m:sup>
                      </m:sSup>
                    </m:oMath>
                  </a14:m>
                  <a:r>
                    <a:rPr lang="zh-CN" altLang="en-US" dirty="0"/>
                    <a:t>时刻的隐状态生成预测值（全连接层）</a:t>
                  </a:r>
                  <a:endParaRPr lang="en-US" altLang="zh-CN" b="0" dirty="0"/>
                </a:p>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𝑜</m:t>
                            </m:r>
                          </m:e>
                          <m:sub>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𝑡</m:t>
                                </m:r>
                              </m:e>
                              <m:sup>
                                <m:r>
                                  <a:rPr lang="en-US" altLang="zh-CN" b="0" i="1" smtClean="0">
                                    <a:latin typeface="Cambria Math" panose="02040503050406030204" pitchFamily="18" charset="0"/>
                                  </a:rPr>
                                  <m:t>′</m:t>
                                </m:r>
                              </m:sup>
                            </m:sSup>
                          </m:sub>
                        </m:sSub>
                        <m:r>
                          <a:rPr lang="en-US" altLang="zh-CN" b="0" i="1" smtClean="0">
                            <a:latin typeface="Cambria Math" panose="02040503050406030204" pitchFamily="18" charset="0"/>
                          </a:rPr>
                          <m:t> =</m:t>
                        </m:r>
                        <m:r>
                          <a:rPr lang="en-US" altLang="zh-CN" b="0" i="1" smtClean="0">
                            <a:latin typeface="Cambria Math" panose="02040503050406030204" pitchFamily="18" charset="0"/>
                          </a:rPr>
                          <m:t>𝑠𝑜𝑓𝑡𝑚𝑎𝑥</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𝑠</m:t>
                            </m:r>
                          </m:e>
                          <m:sub>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𝑡</m:t>
                                </m:r>
                              </m:e>
                              <m:sup>
                                <m:r>
                                  <a:rPr lang="en-US" altLang="zh-CN" b="0" i="1" smtClean="0">
                                    <a:latin typeface="Cambria Math" panose="02040503050406030204" pitchFamily="18" charset="0"/>
                                  </a:rPr>
                                  <m:t>′</m:t>
                                </m:r>
                              </m:sup>
                            </m:sSup>
                          </m:sub>
                        </m:sSub>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𝑤</m:t>
                            </m:r>
                          </m:e>
                          <m:sub>
                            <m:r>
                              <a:rPr lang="en-US" altLang="zh-CN" b="0" i="1" smtClean="0">
                                <a:latin typeface="Cambria Math" panose="02040503050406030204" pitchFamily="18" charset="0"/>
                              </a:rPr>
                              <m:t>𝑠𝑞</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𝑏</m:t>
                            </m:r>
                          </m:e>
                          <m:sub>
                            <m:r>
                              <a:rPr lang="en-US" altLang="zh-CN" b="0" i="1" smtClean="0">
                                <a:latin typeface="Cambria Math" panose="02040503050406030204" pitchFamily="18" charset="0"/>
                              </a:rPr>
                              <m:t>𝑞</m:t>
                            </m:r>
                          </m:sub>
                        </m:sSub>
                        <m:r>
                          <a:rPr lang="en-US" altLang="zh-CN" b="0" i="1" smtClean="0">
                            <a:latin typeface="Cambria Math" panose="02040503050406030204" pitchFamily="18" charset="0"/>
                          </a:rPr>
                          <m:t>)</m:t>
                        </m:r>
                      </m:oMath>
                    </m:oMathPara>
                  </a14:m>
                  <a:endParaRPr lang="zh-CN" altLang="en-US" dirty="0"/>
                </a:p>
              </p:txBody>
            </p:sp>
          </mc:Choice>
          <mc:Fallback xmlns="">
            <p:sp>
              <p:nvSpPr>
                <p:cNvPr id="15" name="文本框 14">
                  <a:extLst>
                    <a:ext uri="{FF2B5EF4-FFF2-40B4-BE49-F238E27FC236}">
                      <a16:creationId xmlns:a16="http://schemas.microsoft.com/office/drawing/2014/main" id="{F84D3692-5D31-4D09-9404-04153C1B5C90}"/>
                    </a:ext>
                  </a:extLst>
                </p:cNvPr>
                <p:cNvSpPr txBox="1">
                  <a:spLocks noRot="1" noChangeAspect="1" noMove="1" noResize="1" noEditPoints="1" noAdjustHandles="1" noChangeArrowheads="1" noChangeShapeType="1" noTextEdit="1"/>
                </p:cNvSpPr>
                <p:nvPr/>
              </p:nvSpPr>
              <p:spPr>
                <a:xfrm>
                  <a:off x="4559300" y="4581128"/>
                  <a:ext cx="4076700" cy="1778949"/>
                </a:xfrm>
                <a:prstGeom prst="rect">
                  <a:avLst/>
                </a:prstGeom>
                <a:blipFill>
                  <a:blip r:embed="rId5"/>
                  <a:stretch>
                    <a:fillRect l="-1345" t="-2055" r="-1196" b="-685"/>
                  </a:stretch>
                </a:blipFill>
              </p:spPr>
              <p:txBody>
                <a:bodyPr/>
                <a:lstStyle/>
                <a:p>
                  <a:r>
                    <a:rPr lang="zh-CN" altLang="en-US">
                      <a:noFill/>
                    </a:rPr>
                    <a:t> </a:t>
                  </a:r>
                </a:p>
              </p:txBody>
            </p:sp>
          </mc:Fallback>
        </mc:AlternateContent>
      </p:grpSp>
      <p:grpSp>
        <p:nvGrpSpPr>
          <p:cNvPr id="23" name="组合 22">
            <a:extLst>
              <a:ext uri="{FF2B5EF4-FFF2-40B4-BE49-F238E27FC236}">
                <a16:creationId xmlns:a16="http://schemas.microsoft.com/office/drawing/2014/main" id="{F8C2B873-6723-4797-8F43-9E648253FC48}"/>
              </a:ext>
            </a:extLst>
          </p:cNvPr>
          <p:cNvGrpSpPr/>
          <p:nvPr/>
        </p:nvGrpSpPr>
        <p:grpSpPr>
          <a:xfrm>
            <a:off x="426343" y="3270259"/>
            <a:ext cx="8322121" cy="2702528"/>
            <a:chOff x="498351" y="3270259"/>
            <a:chExt cx="8322121" cy="2702528"/>
          </a:xfrm>
        </p:grpSpPr>
        <p:pic>
          <p:nvPicPr>
            <p:cNvPr id="8" name="图片 7">
              <a:extLst>
                <a:ext uri="{FF2B5EF4-FFF2-40B4-BE49-F238E27FC236}">
                  <a16:creationId xmlns:a16="http://schemas.microsoft.com/office/drawing/2014/main" id="{0AB8AB9A-93D4-4C69-BCE3-02F42038C889}"/>
                </a:ext>
              </a:extLst>
            </p:cNvPr>
            <p:cNvPicPr>
              <a:picLocks noChangeAspect="1"/>
            </p:cNvPicPr>
            <p:nvPr/>
          </p:nvPicPr>
          <p:blipFill>
            <a:blip r:embed="rId6"/>
            <a:stretch>
              <a:fillRect/>
            </a:stretch>
          </p:blipFill>
          <p:spPr>
            <a:xfrm>
              <a:off x="498351" y="3270259"/>
              <a:ext cx="4773295" cy="2702528"/>
            </a:xfrm>
            <a:prstGeom prst="rect">
              <a:avLst/>
            </a:prstGeom>
          </p:spPr>
        </p:pic>
        <p:sp>
          <p:nvSpPr>
            <p:cNvPr id="11" name="矩形 10">
              <a:extLst>
                <a:ext uri="{FF2B5EF4-FFF2-40B4-BE49-F238E27FC236}">
                  <a16:creationId xmlns:a16="http://schemas.microsoft.com/office/drawing/2014/main" id="{96CA935B-1B56-4875-AF05-7C933C54E5DF}"/>
                </a:ext>
              </a:extLst>
            </p:cNvPr>
            <p:cNvSpPr/>
            <p:nvPr/>
          </p:nvSpPr>
          <p:spPr>
            <a:xfrm>
              <a:off x="899592" y="4293096"/>
              <a:ext cx="3960440" cy="57606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a:extLst>
                <a:ext uri="{FF2B5EF4-FFF2-40B4-BE49-F238E27FC236}">
                  <a16:creationId xmlns:a16="http://schemas.microsoft.com/office/drawing/2014/main" id="{E60C73AC-A67A-47E6-8D68-33788C2F8F52}"/>
                </a:ext>
              </a:extLst>
            </p:cNvPr>
            <p:cNvCxnSpPr/>
            <p:nvPr/>
          </p:nvCxnSpPr>
          <p:spPr>
            <a:xfrm flipV="1">
              <a:off x="4860032" y="4052094"/>
              <a:ext cx="890494" cy="241002"/>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106A45B1-0AAA-4D2C-B67B-EC29E0886098}"/>
                </a:ext>
              </a:extLst>
            </p:cNvPr>
            <p:cNvCxnSpPr>
              <a:cxnSpLocks/>
            </p:cNvCxnSpPr>
            <p:nvPr/>
          </p:nvCxnSpPr>
          <p:spPr>
            <a:xfrm>
              <a:off x="4860032" y="4868024"/>
              <a:ext cx="890494" cy="128476"/>
            </a:xfrm>
            <a:prstGeom prst="line">
              <a:avLst/>
            </a:prstGeom>
            <a:ln>
              <a:prstDash val="lgDash"/>
            </a:ln>
          </p:spPr>
          <p:style>
            <a:lnRef idx="1">
              <a:schemeClr val="accent1"/>
            </a:lnRef>
            <a:fillRef idx="0">
              <a:schemeClr val="accent1"/>
            </a:fillRef>
            <a:effectRef idx="0">
              <a:schemeClr val="accent1"/>
            </a:effectRef>
            <a:fontRef idx="minor">
              <a:schemeClr val="tx1"/>
            </a:fontRef>
          </p:style>
        </p:cxnSp>
        <p:grpSp>
          <p:nvGrpSpPr>
            <p:cNvPr id="22" name="组合 21">
              <a:extLst>
                <a:ext uri="{FF2B5EF4-FFF2-40B4-BE49-F238E27FC236}">
                  <a16:creationId xmlns:a16="http://schemas.microsoft.com/office/drawing/2014/main" id="{29B342A7-C938-46D6-9411-844F0B3BE513}"/>
                </a:ext>
              </a:extLst>
            </p:cNvPr>
            <p:cNvGrpSpPr/>
            <p:nvPr/>
          </p:nvGrpSpPr>
          <p:grpSpPr>
            <a:xfrm>
              <a:off x="5750526" y="4045458"/>
              <a:ext cx="3069946" cy="951041"/>
              <a:chOff x="5750526" y="4045458"/>
              <a:chExt cx="3069946" cy="951041"/>
            </a:xfrm>
          </p:grpSpPr>
          <p:pic>
            <p:nvPicPr>
              <p:cNvPr id="7" name="图片 6">
                <a:extLst>
                  <a:ext uri="{FF2B5EF4-FFF2-40B4-BE49-F238E27FC236}">
                    <a16:creationId xmlns:a16="http://schemas.microsoft.com/office/drawing/2014/main" id="{A12B8415-C3A1-487F-92EB-A8283A4FF3E8}"/>
                  </a:ext>
                </a:extLst>
              </p:cNvPr>
              <p:cNvPicPr>
                <a:picLocks noChangeAspect="1"/>
              </p:cNvPicPr>
              <p:nvPr/>
            </p:nvPicPr>
            <p:blipFill>
              <a:blip r:embed="rId7"/>
              <a:stretch>
                <a:fillRect/>
              </a:stretch>
            </p:blipFill>
            <p:spPr>
              <a:xfrm>
                <a:off x="5750526" y="4052094"/>
                <a:ext cx="2936274" cy="925941"/>
              </a:xfrm>
              <a:prstGeom prst="rect">
                <a:avLst/>
              </a:prstGeom>
            </p:spPr>
          </p:pic>
          <p:sp>
            <p:nvSpPr>
              <p:cNvPr id="21" name="矩形 20">
                <a:extLst>
                  <a:ext uri="{FF2B5EF4-FFF2-40B4-BE49-F238E27FC236}">
                    <a16:creationId xmlns:a16="http://schemas.microsoft.com/office/drawing/2014/main" id="{F6559A43-0C1A-4690-94DC-B0F28A8692EF}"/>
                  </a:ext>
                </a:extLst>
              </p:cNvPr>
              <p:cNvSpPr/>
              <p:nvPr/>
            </p:nvSpPr>
            <p:spPr>
              <a:xfrm>
                <a:off x="5750526" y="4045458"/>
                <a:ext cx="3069946" cy="95104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4095912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24328" y="692696"/>
            <a:ext cx="1619672" cy="25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692696"/>
            <a:ext cx="7452320" cy="252000"/>
          </a:xfrm>
          <a:prstGeom prst="rect">
            <a:avLst/>
          </a:prstGeom>
          <a:solidFill>
            <a:srgbClr val="28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0864" y="129116"/>
            <a:ext cx="4654872" cy="400110"/>
          </a:xfrm>
          <a:prstGeom prst="rect">
            <a:avLst/>
          </a:prstGeom>
          <a:noFill/>
        </p:spPr>
        <p:txBody>
          <a:bodyPr wrap="square" rtlCol="0">
            <a:spAutoFit/>
          </a:bodyPr>
          <a:lstStyle/>
          <a:p>
            <a:r>
              <a:rPr lang="zh-CN" altLang="en-US" sz="2000" b="1" dirty="0">
                <a:latin typeface="Arial" panose="020B0604020202020204" pitchFamily="34" charset="0"/>
                <a:ea typeface="微软雅黑" panose="020B0503020204020204" pitchFamily="34" charset="-122"/>
                <a:cs typeface="Arial" panose="020B0604020202020204" pitchFamily="34" charset="0"/>
              </a:rPr>
              <a:t>注意力机制（</a:t>
            </a:r>
            <a:r>
              <a:rPr lang="en-US" altLang="zh-CN" sz="2000" b="1" dirty="0">
                <a:latin typeface="Arial" panose="020B0604020202020204" pitchFamily="34" charset="0"/>
                <a:ea typeface="微软雅黑" panose="020B0503020204020204" pitchFamily="34" charset="-122"/>
                <a:cs typeface="Arial" panose="020B0604020202020204" pitchFamily="34" charset="0"/>
              </a:rPr>
              <a:t>Attention</a:t>
            </a:r>
            <a:r>
              <a:rPr lang="zh-CN" altLang="en-US" sz="2000" b="1" dirty="0">
                <a:latin typeface="Arial" panose="020B0604020202020204" pitchFamily="34" charset="0"/>
                <a:ea typeface="微软雅黑" panose="020B0503020204020204" pitchFamily="34" charset="-122"/>
                <a:cs typeface="Arial" panose="020B0604020202020204" pitchFamily="34" charset="0"/>
              </a:rPr>
              <a:t>）</a:t>
            </a:r>
          </a:p>
        </p:txBody>
      </p:sp>
      <p:pic>
        <p:nvPicPr>
          <p:cNvPr id="12" name="Picture 6"/>
          <p:cNvPicPr>
            <a:picLocks noChangeAspect="1" noChangeArrowheads="1"/>
          </p:cNvPicPr>
          <p:nvPr/>
        </p:nvPicPr>
        <p:blipFill>
          <a:blip r:embed="rId3" cstate="print"/>
          <a:srcRect/>
          <a:stretch>
            <a:fillRect/>
          </a:stretch>
        </p:blipFill>
        <p:spPr bwMode="auto">
          <a:xfrm>
            <a:off x="8417847" y="0"/>
            <a:ext cx="726153" cy="692696"/>
          </a:xfrm>
          <a:prstGeom prst="rect">
            <a:avLst/>
          </a:prstGeom>
          <a:noFill/>
          <a:ln w="9525">
            <a:noFill/>
            <a:miter lim="800000"/>
            <a:headEnd/>
            <a:tailEnd/>
          </a:ln>
        </p:spPr>
      </p:pic>
      <p:sp>
        <p:nvSpPr>
          <p:cNvPr id="3" name="矩形 2"/>
          <p:cNvSpPr/>
          <p:nvPr/>
        </p:nvSpPr>
        <p:spPr>
          <a:xfrm>
            <a:off x="107504" y="1268760"/>
            <a:ext cx="184731" cy="400110"/>
          </a:xfrm>
          <a:prstGeom prst="rect">
            <a:avLst/>
          </a:prstGeom>
        </p:spPr>
        <p:txBody>
          <a:bodyPr wrap="none">
            <a:spAutoFit/>
          </a:bodyPr>
          <a:lstStyle/>
          <a:p>
            <a:endParaRPr lang="zh-CN" altLang="en-US" sz="2000">
              <a:solidFill>
                <a:srgbClr val="002060"/>
              </a:solidFill>
            </a:endParaRPr>
          </a:p>
        </p:txBody>
      </p:sp>
      <p:sp>
        <p:nvSpPr>
          <p:cNvPr id="14" name="灯片编号占位符 13">
            <a:extLst>
              <a:ext uri="{FF2B5EF4-FFF2-40B4-BE49-F238E27FC236}">
                <a16:creationId xmlns:a16="http://schemas.microsoft.com/office/drawing/2014/main" id="{1AAB890E-8BD0-429E-94DB-EFD8A90944D6}"/>
              </a:ext>
            </a:extLst>
          </p:cNvPr>
          <p:cNvSpPr>
            <a:spLocks noGrp="1"/>
          </p:cNvSpPr>
          <p:nvPr>
            <p:ph type="sldNum" sz="quarter" idx="12"/>
          </p:nvPr>
        </p:nvSpPr>
        <p:spPr/>
        <p:txBody>
          <a:bodyPr/>
          <a:lstStyle/>
          <a:p>
            <a:fld id="{59CF5BEB-7131-4BCD-AAE0-489775A1F699}" type="slidenum">
              <a:rPr lang="zh-CN" altLang="en-US" smtClean="0">
                <a:latin typeface="Arial" panose="020B0604020202020204" pitchFamily="34" charset="0"/>
                <a:ea typeface="微软雅黑" panose="020B0503020204020204" pitchFamily="34" charset="-122"/>
              </a:rPr>
              <a:t>9</a:t>
            </a:fld>
            <a:endParaRPr lang="zh-CN" altLang="en-US">
              <a:latin typeface="Arial" panose="020B0604020202020204" pitchFamily="34" charset="0"/>
              <a:ea typeface="微软雅黑" panose="020B0503020204020204" pitchFamily="34" charset="-122"/>
            </a:endParaRPr>
          </a:p>
        </p:txBody>
      </p:sp>
      <p:sp>
        <p:nvSpPr>
          <p:cNvPr id="11" name="文本框 10">
            <a:extLst>
              <a:ext uri="{FF2B5EF4-FFF2-40B4-BE49-F238E27FC236}">
                <a16:creationId xmlns:a16="http://schemas.microsoft.com/office/drawing/2014/main" id="{D275DD00-15B8-4E52-9110-7014250084B2}"/>
              </a:ext>
            </a:extLst>
          </p:cNvPr>
          <p:cNvSpPr txBox="1"/>
          <p:nvPr/>
        </p:nvSpPr>
        <p:spPr>
          <a:xfrm>
            <a:off x="495300" y="1124744"/>
            <a:ext cx="8140700" cy="1477328"/>
          </a:xfrm>
          <a:prstGeom prst="rect">
            <a:avLst/>
          </a:prstGeom>
          <a:noFill/>
        </p:spPr>
        <p:txBody>
          <a:bodyPr wrap="square" rtlCol="0">
            <a:spAutoFit/>
          </a:bodyPr>
          <a:lstStyle/>
          <a:p>
            <a:r>
              <a:rPr lang="zh-CN" altLang="en-US" dirty="0"/>
              <a:t>注意力是一种稀缺资源，因为生物的精力有限，将注意力分配到感兴趣的事情上才能提高能量的利用效率。</a:t>
            </a:r>
            <a:endParaRPr lang="en-US" altLang="zh-CN" dirty="0"/>
          </a:p>
          <a:p>
            <a:endParaRPr lang="en-US" altLang="zh-CN" dirty="0"/>
          </a:p>
          <a:p>
            <a:r>
              <a:rPr lang="zh-CN" altLang="en-US" dirty="0"/>
              <a:t>生物学上的注意力提示：</a:t>
            </a:r>
            <a:r>
              <a:rPr lang="zh-CN" altLang="en-US" b="1" dirty="0"/>
              <a:t>非自主性提示</a:t>
            </a:r>
            <a:r>
              <a:rPr lang="zh-CN" altLang="en-US" dirty="0"/>
              <a:t>和</a:t>
            </a:r>
            <a:r>
              <a:rPr lang="zh-CN" altLang="en-US" b="1" dirty="0"/>
              <a:t>自主性提示</a:t>
            </a:r>
            <a:endParaRPr lang="en-US" altLang="zh-CN" b="1" dirty="0"/>
          </a:p>
          <a:p>
            <a:endParaRPr lang="zh-CN" altLang="en-US" b="1" dirty="0"/>
          </a:p>
        </p:txBody>
      </p:sp>
      <p:pic>
        <p:nvPicPr>
          <p:cNvPr id="20" name="图片 19">
            <a:extLst>
              <a:ext uri="{FF2B5EF4-FFF2-40B4-BE49-F238E27FC236}">
                <a16:creationId xmlns:a16="http://schemas.microsoft.com/office/drawing/2014/main" id="{5F8AFC6B-422E-4465-A241-8D59FFE0EA1E}"/>
              </a:ext>
            </a:extLst>
          </p:cNvPr>
          <p:cNvPicPr>
            <a:picLocks noChangeAspect="1"/>
          </p:cNvPicPr>
          <p:nvPr/>
        </p:nvPicPr>
        <p:blipFill>
          <a:blip r:embed="rId4"/>
          <a:stretch>
            <a:fillRect/>
          </a:stretch>
        </p:blipFill>
        <p:spPr>
          <a:xfrm>
            <a:off x="611560" y="2492896"/>
            <a:ext cx="3819048" cy="2590476"/>
          </a:xfrm>
          <a:prstGeom prst="rect">
            <a:avLst/>
          </a:prstGeom>
        </p:spPr>
      </p:pic>
      <p:pic>
        <p:nvPicPr>
          <p:cNvPr id="21" name="图片 20">
            <a:extLst>
              <a:ext uri="{FF2B5EF4-FFF2-40B4-BE49-F238E27FC236}">
                <a16:creationId xmlns:a16="http://schemas.microsoft.com/office/drawing/2014/main" id="{24D58C3C-8B86-47F5-8644-C38B54526620}"/>
              </a:ext>
            </a:extLst>
          </p:cNvPr>
          <p:cNvPicPr>
            <a:picLocks noChangeAspect="1"/>
          </p:cNvPicPr>
          <p:nvPr/>
        </p:nvPicPr>
        <p:blipFill>
          <a:blip r:embed="rId5"/>
          <a:stretch>
            <a:fillRect/>
          </a:stretch>
        </p:blipFill>
        <p:spPr>
          <a:xfrm>
            <a:off x="4816952" y="2453050"/>
            <a:ext cx="3819048" cy="2809524"/>
          </a:xfrm>
          <a:prstGeom prst="rect">
            <a:avLst/>
          </a:prstGeom>
        </p:spPr>
      </p:pic>
      <p:sp>
        <p:nvSpPr>
          <p:cNvPr id="22" name="文本框 21">
            <a:extLst>
              <a:ext uri="{FF2B5EF4-FFF2-40B4-BE49-F238E27FC236}">
                <a16:creationId xmlns:a16="http://schemas.microsoft.com/office/drawing/2014/main" id="{4250B6CB-34FC-4F0F-BB7F-10472C77C1AD}"/>
              </a:ext>
            </a:extLst>
          </p:cNvPr>
          <p:cNvSpPr txBox="1"/>
          <p:nvPr/>
        </p:nvSpPr>
        <p:spPr>
          <a:xfrm>
            <a:off x="611560" y="5262574"/>
            <a:ext cx="3819048" cy="369332"/>
          </a:xfrm>
          <a:prstGeom prst="rect">
            <a:avLst/>
          </a:prstGeom>
          <a:noFill/>
        </p:spPr>
        <p:txBody>
          <a:bodyPr wrap="square" rtlCol="0">
            <a:spAutoFit/>
          </a:bodyPr>
          <a:lstStyle/>
          <a:p>
            <a:r>
              <a:rPr lang="zh-CN" altLang="en-US" dirty="0"/>
              <a:t>非自主性提示（</a:t>
            </a:r>
            <a:r>
              <a:rPr lang="zh-CN" altLang="en-US" b="1" dirty="0"/>
              <a:t>红色</a:t>
            </a:r>
            <a:r>
              <a:rPr lang="zh-CN" altLang="en-US" dirty="0"/>
              <a:t>咖啡杯）</a:t>
            </a:r>
          </a:p>
        </p:txBody>
      </p:sp>
      <p:sp>
        <p:nvSpPr>
          <p:cNvPr id="23" name="文本框 22">
            <a:extLst>
              <a:ext uri="{FF2B5EF4-FFF2-40B4-BE49-F238E27FC236}">
                <a16:creationId xmlns:a16="http://schemas.microsoft.com/office/drawing/2014/main" id="{26964DD9-485F-40B3-A97F-4E79DA43167F}"/>
              </a:ext>
            </a:extLst>
          </p:cNvPr>
          <p:cNvSpPr txBox="1"/>
          <p:nvPr/>
        </p:nvSpPr>
        <p:spPr>
          <a:xfrm>
            <a:off x="4816952" y="5445224"/>
            <a:ext cx="3600895" cy="369332"/>
          </a:xfrm>
          <a:prstGeom prst="rect">
            <a:avLst/>
          </a:prstGeom>
          <a:noFill/>
        </p:spPr>
        <p:txBody>
          <a:bodyPr wrap="square" rtlCol="0">
            <a:spAutoFit/>
          </a:bodyPr>
          <a:lstStyle/>
          <a:p>
            <a:r>
              <a:rPr lang="zh-CN" altLang="en-US" dirty="0"/>
              <a:t>自主性提示（喝完咖啡</a:t>
            </a:r>
            <a:r>
              <a:rPr lang="zh-CN" altLang="en-US" b="1" dirty="0"/>
              <a:t>想</a:t>
            </a:r>
            <a:r>
              <a:rPr lang="zh-CN" altLang="en-US" dirty="0"/>
              <a:t>读书）</a:t>
            </a:r>
          </a:p>
        </p:txBody>
      </p:sp>
    </p:spTree>
    <p:extLst>
      <p:ext uri="{BB962C8B-B14F-4D97-AF65-F5344CB8AC3E}">
        <p14:creationId xmlns:p14="http://schemas.microsoft.com/office/powerpoint/2010/main" val="38158956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GuidesStyle_Normal&quot;,&quot;Name&quot;:&quot;正常&quot;,&quot;Kind&quot;:&quot;System&quot;,&quot;OldGuidesSetting&quot;:{&quot;HeaderHeight&quot;:15.0,&quot;FooterHeight&quot;:9.0,&quot;SideMargin&quot;:5.5,&quot;TopMargin&quot;:0.0,&quot;BottomMargin&quot;:0.0,&quot;IntervalMargin&quot;:1.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ont">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285EA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7583</TotalTime>
  <Words>5497</Words>
  <Application>Microsoft Office PowerPoint</Application>
  <PresentationFormat>全屏显示(4:3)</PresentationFormat>
  <Paragraphs>595</Paragraphs>
  <Slides>62</Slides>
  <Notes>61</Notes>
  <HiddenSlides>0</HiddenSlides>
  <MMClips>0</MMClips>
  <ScaleCrop>false</ScaleCrop>
  <HeadingPairs>
    <vt:vector size="8" baseType="variant">
      <vt:variant>
        <vt:lpstr>已用的字体</vt:lpstr>
      </vt:variant>
      <vt:variant>
        <vt:i4>5</vt:i4>
      </vt:variant>
      <vt:variant>
        <vt:lpstr>主题</vt:lpstr>
      </vt:variant>
      <vt:variant>
        <vt:i4>1</vt:i4>
      </vt:variant>
      <vt:variant>
        <vt:lpstr>嵌入 OLE 服务器</vt:lpstr>
      </vt:variant>
      <vt:variant>
        <vt:i4>1</vt:i4>
      </vt:variant>
      <vt:variant>
        <vt:lpstr>幻灯片标题</vt:lpstr>
      </vt:variant>
      <vt:variant>
        <vt:i4>62</vt:i4>
      </vt:variant>
    </vt:vector>
  </HeadingPairs>
  <TitlesOfParts>
    <vt:vector size="69" baseType="lpstr">
      <vt:lpstr>PingFangSC</vt:lpstr>
      <vt:lpstr>Arial</vt:lpstr>
      <vt:lpstr>Calibri</vt:lpstr>
      <vt:lpstr>Cambria Math</vt:lpstr>
      <vt:lpstr>Roboto</vt:lpstr>
      <vt:lpstr>Office 主题​​</vt:lpstr>
      <vt:lpstr>MathType 7.0 Equation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hlw</dc:creator>
  <cp:lastModifiedBy>冉 硕</cp:lastModifiedBy>
  <cp:revision>908</cp:revision>
  <dcterms:created xsi:type="dcterms:W3CDTF">2015-11-13T02:01:00Z</dcterms:created>
  <dcterms:modified xsi:type="dcterms:W3CDTF">2023-07-05T11:57:15Z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2052-11.1.0.10495</vt:lpwstr>
  </property>
  <property fmtid="{D5CDD505-2E9C-101B-9397-08002B2CF9AE}" pid="3" name="ICV">
    <vt:lpwstr>9E2E1E8657E74E57A04DC95F4CC32F80</vt:lpwstr>
  </property>
</Properties>
</file>